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1" r:id="rId2"/>
    <p:sldId id="258" r:id="rId3"/>
    <p:sldId id="286" r:id="rId4"/>
    <p:sldId id="287" r:id="rId5"/>
    <p:sldId id="291" r:id="rId6"/>
    <p:sldId id="292" r:id="rId7"/>
    <p:sldId id="293" r:id="rId8"/>
    <p:sldId id="264" r:id="rId9"/>
    <p:sldId id="297" r:id="rId10"/>
    <p:sldId id="298" r:id="rId1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244" autoAdjust="0"/>
  </p:normalViewPr>
  <p:slideViewPr>
    <p:cSldViewPr snapToGrid="0">
      <p:cViewPr varScale="1">
        <p:scale>
          <a:sx n="82" d="100"/>
          <a:sy n="82" d="100"/>
        </p:scale>
        <p:origin x="72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8FF544-7942-4B21-A266-C030FFE4A956}" type="datetimeFigureOut">
              <a:rPr lang="zh-CN" altLang="en-US" smtClean="0"/>
              <a:t>2021/6/26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71160B-C91C-4CC3-8D90-451B5A30FF4E}" type="slidenum">
              <a:rPr lang="zh-CN" altLang="en-US" smtClean="0"/>
              <a:t>‹#›</a:t>
            </a:fld>
            <a:endParaRPr lang="zh-CN" altLang="en-US"/>
          </a:p>
        </p:txBody>
      </p:sp>
    </p:spTree>
    <p:extLst>
      <p:ext uri="{BB962C8B-B14F-4D97-AF65-F5344CB8AC3E}">
        <p14:creationId xmlns:p14="http://schemas.microsoft.com/office/powerpoint/2010/main" val="3195489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C71160B-C91C-4CC3-8D90-451B5A30FF4E}" type="slidenum">
              <a:rPr lang="zh-CN" altLang="en-US" smtClean="0"/>
              <a:t>3</a:t>
            </a:fld>
            <a:endParaRPr lang="zh-CN" altLang="en-US"/>
          </a:p>
        </p:txBody>
      </p:sp>
    </p:spTree>
    <p:extLst>
      <p:ext uri="{BB962C8B-B14F-4D97-AF65-F5344CB8AC3E}">
        <p14:creationId xmlns:p14="http://schemas.microsoft.com/office/powerpoint/2010/main" val="763808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7C71160B-C91C-4CC3-8D90-451B5A30FF4E}" type="slidenum">
              <a:rPr lang="zh-CN" altLang="en-US" smtClean="0"/>
              <a:t>4</a:t>
            </a:fld>
            <a:endParaRPr lang="zh-CN" altLang="en-US"/>
          </a:p>
        </p:txBody>
      </p:sp>
    </p:spTree>
    <p:extLst>
      <p:ext uri="{BB962C8B-B14F-4D97-AF65-F5344CB8AC3E}">
        <p14:creationId xmlns:p14="http://schemas.microsoft.com/office/powerpoint/2010/main" val="939948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F31DC42-213A-4EF4-B68A-7FF197510FBB}"/>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EDBE7468-860D-4B1E-BCF8-D858D5873B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194AFF13-CB37-4AB1-A8D9-11FA395C89D8}"/>
              </a:ext>
            </a:extLst>
          </p:cNvPr>
          <p:cNvSpPr>
            <a:spLocks noGrp="1"/>
          </p:cNvSpPr>
          <p:nvPr>
            <p:ph type="dt" sz="half" idx="10"/>
          </p:nvPr>
        </p:nvSpPr>
        <p:spPr/>
        <p:txBody>
          <a:bodyPr/>
          <a:lstStyle/>
          <a:p>
            <a:fld id="{170B53AB-6012-41A0-AB97-C3285F704469}" type="datetimeFigureOut">
              <a:rPr lang="zh-CN" altLang="en-US" smtClean="0"/>
              <a:t>2021/6/26</a:t>
            </a:fld>
            <a:endParaRPr lang="zh-CN" altLang="en-US"/>
          </a:p>
        </p:txBody>
      </p:sp>
      <p:sp>
        <p:nvSpPr>
          <p:cNvPr id="5" name="页脚占位符 4">
            <a:extLst>
              <a:ext uri="{FF2B5EF4-FFF2-40B4-BE49-F238E27FC236}">
                <a16:creationId xmlns:a16="http://schemas.microsoft.com/office/drawing/2014/main" id="{574C9754-4AA2-499F-A96F-622331E01B6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26F7376-1D04-4E48-805A-EEF74FAE05A3}"/>
              </a:ext>
            </a:extLst>
          </p:cNvPr>
          <p:cNvSpPr>
            <a:spLocks noGrp="1"/>
          </p:cNvSpPr>
          <p:nvPr>
            <p:ph type="sldNum" sz="quarter" idx="12"/>
          </p:nvPr>
        </p:nvSpPr>
        <p:spPr/>
        <p:txBody>
          <a:body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1009982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4268945-994B-4E7C-813E-D08A237FF258}"/>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8083E34-B057-4B65-ABC5-2690AABA4982}"/>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2D2E2C8-E0FF-4F7E-B7E7-C6A094469673}"/>
              </a:ext>
            </a:extLst>
          </p:cNvPr>
          <p:cNvSpPr>
            <a:spLocks noGrp="1"/>
          </p:cNvSpPr>
          <p:nvPr>
            <p:ph type="dt" sz="half" idx="10"/>
          </p:nvPr>
        </p:nvSpPr>
        <p:spPr/>
        <p:txBody>
          <a:bodyPr/>
          <a:lstStyle/>
          <a:p>
            <a:fld id="{170B53AB-6012-41A0-AB97-C3285F704469}" type="datetimeFigureOut">
              <a:rPr lang="zh-CN" altLang="en-US" smtClean="0"/>
              <a:t>2021/6/26</a:t>
            </a:fld>
            <a:endParaRPr lang="zh-CN" altLang="en-US"/>
          </a:p>
        </p:txBody>
      </p:sp>
      <p:sp>
        <p:nvSpPr>
          <p:cNvPr id="5" name="页脚占位符 4">
            <a:extLst>
              <a:ext uri="{FF2B5EF4-FFF2-40B4-BE49-F238E27FC236}">
                <a16:creationId xmlns:a16="http://schemas.microsoft.com/office/drawing/2014/main" id="{E7AD907A-481B-471B-9867-7B7727F6E526}"/>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06230CE-CEA5-4736-B74A-3B0D40E188F9}"/>
              </a:ext>
            </a:extLst>
          </p:cNvPr>
          <p:cNvSpPr>
            <a:spLocks noGrp="1"/>
          </p:cNvSpPr>
          <p:nvPr>
            <p:ph type="sldNum" sz="quarter" idx="12"/>
          </p:nvPr>
        </p:nvSpPr>
        <p:spPr/>
        <p:txBody>
          <a:body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13562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3146537E-996D-43BB-A167-8FE003CC8495}"/>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8E443AFE-A8D3-463F-8B1A-FC825D749A40}"/>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41D1E7E-0EB8-4242-8A0E-CCA409A32E08}"/>
              </a:ext>
            </a:extLst>
          </p:cNvPr>
          <p:cNvSpPr>
            <a:spLocks noGrp="1"/>
          </p:cNvSpPr>
          <p:nvPr>
            <p:ph type="dt" sz="half" idx="10"/>
          </p:nvPr>
        </p:nvSpPr>
        <p:spPr/>
        <p:txBody>
          <a:bodyPr/>
          <a:lstStyle/>
          <a:p>
            <a:fld id="{170B53AB-6012-41A0-AB97-C3285F704469}" type="datetimeFigureOut">
              <a:rPr lang="zh-CN" altLang="en-US" smtClean="0"/>
              <a:t>2021/6/26</a:t>
            </a:fld>
            <a:endParaRPr lang="zh-CN" altLang="en-US"/>
          </a:p>
        </p:txBody>
      </p:sp>
      <p:sp>
        <p:nvSpPr>
          <p:cNvPr id="5" name="页脚占位符 4">
            <a:extLst>
              <a:ext uri="{FF2B5EF4-FFF2-40B4-BE49-F238E27FC236}">
                <a16:creationId xmlns:a16="http://schemas.microsoft.com/office/drawing/2014/main" id="{32471950-2D79-4578-8209-F15C9F525C6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3BB73DF-83E3-4ECF-AB15-E38DCB6F6992}"/>
              </a:ext>
            </a:extLst>
          </p:cNvPr>
          <p:cNvSpPr>
            <a:spLocks noGrp="1"/>
          </p:cNvSpPr>
          <p:nvPr>
            <p:ph type="sldNum" sz="quarter" idx="12"/>
          </p:nvPr>
        </p:nvSpPr>
        <p:spPr/>
        <p:txBody>
          <a:body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743064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0490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C6FEA58-1092-42E7-B3C1-9603F81308A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1B63B3F-5983-4499-9317-C4063D52FAB8}"/>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2A2E8A4A-5B18-4890-BAF9-B41E2BD09492}"/>
              </a:ext>
            </a:extLst>
          </p:cNvPr>
          <p:cNvSpPr>
            <a:spLocks noGrp="1"/>
          </p:cNvSpPr>
          <p:nvPr>
            <p:ph type="dt" sz="half" idx="10"/>
          </p:nvPr>
        </p:nvSpPr>
        <p:spPr/>
        <p:txBody>
          <a:bodyPr/>
          <a:lstStyle/>
          <a:p>
            <a:fld id="{170B53AB-6012-41A0-AB97-C3285F704469}" type="datetimeFigureOut">
              <a:rPr lang="zh-CN" altLang="en-US" smtClean="0"/>
              <a:t>2021/6/26</a:t>
            </a:fld>
            <a:endParaRPr lang="zh-CN" altLang="en-US"/>
          </a:p>
        </p:txBody>
      </p:sp>
      <p:sp>
        <p:nvSpPr>
          <p:cNvPr id="5" name="页脚占位符 4">
            <a:extLst>
              <a:ext uri="{FF2B5EF4-FFF2-40B4-BE49-F238E27FC236}">
                <a16:creationId xmlns:a16="http://schemas.microsoft.com/office/drawing/2014/main" id="{040F158B-0DA9-45B8-8AF5-ECBB097371F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CFDA4D9-0963-472D-B7CF-0654689CDE03}"/>
              </a:ext>
            </a:extLst>
          </p:cNvPr>
          <p:cNvSpPr>
            <a:spLocks noGrp="1"/>
          </p:cNvSpPr>
          <p:nvPr>
            <p:ph type="sldNum" sz="quarter" idx="12"/>
          </p:nvPr>
        </p:nvSpPr>
        <p:spPr/>
        <p:txBody>
          <a:body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4003195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56556FF-2C29-4295-8753-11F296A69595}"/>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136D181A-967B-4745-AF4F-E648B723F4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3B89F77D-7B31-4DFE-82CE-4FD96EBBC4EB}"/>
              </a:ext>
            </a:extLst>
          </p:cNvPr>
          <p:cNvSpPr>
            <a:spLocks noGrp="1"/>
          </p:cNvSpPr>
          <p:nvPr>
            <p:ph type="dt" sz="half" idx="10"/>
          </p:nvPr>
        </p:nvSpPr>
        <p:spPr/>
        <p:txBody>
          <a:bodyPr/>
          <a:lstStyle/>
          <a:p>
            <a:fld id="{170B53AB-6012-41A0-AB97-C3285F704469}" type="datetimeFigureOut">
              <a:rPr lang="zh-CN" altLang="en-US" smtClean="0"/>
              <a:t>2021/6/26</a:t>
            </a:fld>
            <a:endParaRPr lang="zh-CN" altLang="en-US"/>
          </a:p>
        </p:txBody>
      </p:sp>
      <p:sp>
        <p:nvSpPr>
          <p:cNvPr id="5" name="页脚占位符 4">
            <a:extLst>
              <a:ext uri="{FF2B5EF4-FFF2-40B4-BE49-F238E27FC236}">
                <a16:creationId xmlns:a16="http://schemas.microsoft.com/office/drawing/2014/main" id="{451C9E05-CF12-42E4-BFCC-43CE983B91F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9435811-ACA6-4BE3-A44E-FFAF35DA7D11}"/>
              </a:ext>
            </a:extLst>
          </p:cNvPr>
          <p:cNvSpPr>
            <a:spLocks noGrp="1"/>
          </p:cNvSpPr>
          <p:nvPr>
            <p:ph type="sldNum" sz="quarter" idx="12"/>
          </p:nvPr>
        </p:nvSpPr>
        <p:spPr/>
        <p:txBody>
          <a:body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3119672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7368064-9031-4EC6-9904-CEA343F6EB6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0B43BEA-5647-42B0-B01E-AB3B487A05F6}"/>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8262B1E8-E980-4ED0-8FB2-702962E424F0}"/>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70D377AB-7CB8-4CD9-8956-49766EB9CD23}"/>
              </a:ext>
            </a:extLst>
          </p:cNvPr>
          <p:cNvSpPr>
            <a:spLocks noGrp="1"/>
          </p:cNvSpPr>
          <p:nvPr>
            <p:ph type="dt" sz="half" idx="10"/>
          </p:nvPr>
        </p:nvSpPr>
        <p:spPr/>
        <p:txBody>
          <a:bodyPr/>
          <a:lstStyle/>
          <a:p>
            <a:fld id="{170B53AB-6012-41A0-AB97-C3285F704469}" type="datetimeFigureOut">
              <a:rPr lang="zh-CN" altLang="en-US" smtClean="0"/>
              <a:t>2021/6/26</a:t>
            </a:fld>
            <a:endParaRPr lang="zh-CN" altLang="en-US"/>
          </a:p>
        </p:txBody>
      </p:sp>
      <p:sp>
        <p:nvSpPr>
          <p:cNvPr id="6" name="页脚占位符 5">
            <a:extLst>
              <a:ext uri="{FF2B5EF4-FFF2-40B4-BE49-F238E27FC236}">
                <a16:creationId xmlns:a16="http://schemas.microsoft.com/office/drawing/2014/main" id="{701CAA96-702B-491C-8358-6DD8D7E51E2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9F0A18D-296C-44DD-B2B5-11CD5A5AB0A1}"/>
              </a:ext>
            </a:extLst>
          </p:cNvPr>
          <p:cNvSpPr>
            <a:spLocks noGrp="1"/>
          </p:cNvSpPr>
          <p:nvPr>
            <p:ph type="sldNum" sz="quarter" idx="12"/>
          </p:nvPr>
        </p:nvSpPr>
        <p:spPr/>
        <p:txBody>
          <a:body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40400528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4F7AD39-7278-4A13-8005-E94B30A6ABC2}"/>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F3084719-FE0B-470A-A513-32D1C62E54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4CFC4150-2DA2-4A45-A8A4-0DCBC20AEE1D}"/>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D2457405-A5A7-4610-B0B0-7FD2CD865C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B322CD8D-BCE4-4AC6-A6FC-50E9A9483B1E}"/>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25826A53-942C-475F-8572-A1E14A33026A}"/>
              </a:ext>
            </a:extLst>
          </p:cNvPr>
          <p:cNvSpPr>
            <a:spLocks noGrp="1"/>
          </p:cNvSpPr>
          <p:nvPr>
            <p:ph type="dt" sz="half" idx="10"/>
          </p:nvPr>
        </p:nvSpPr>
        <p:spPr/>
        <p:txBody>
          <a:bodyPr/>
          <a:lstStyle/>
          <a:p>
            <a:fld id="{170B53AB-6012-41A0-AB97-C3285F704469}" type="datetimeFigureOut">
              <a:rPr lang="zh-CN" altLang="en-US" smtClean="0"/>
              <a:t>2021/6/26</a:t>
            </a:fld>
            <a:endParaRPr lang="zh-CN" altLang="en-US"/>
          </a:p>
        </p:txBody>
      </p:sp>
      <p:sp>
        <p:nvSpPr>
          <p:cNvPr id="8" name="页脚占位符 7">
            <a:extLst>
              <a:ext uri="{FF2B5EF4-FFF2-40B4-BE49-F238E27FC236}">
                <a16:creationId xmlns:a16="http://schemas.microsoft.com/office/drawing/2014/main" id="{737C23DE-5375-40A4-846F-FE2068667BF5}"/>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A2FDBBDB-1103-4793-A6AB-EB69705B5929}"/>
              </a:ext>
            </a:extLst>
          </p:cNvPr>
          <p:cNvSpPr>
            <a:spLocks noGrp="1"/>
          </p:cNvSpPr>
          <p:nvPr>
            <p:ph type="sldNum" sz="quarter" idx="12"/>
          </p:nvPr>
        </p:nvSpPr>
        <p:spPr/>
        <p:txBody>
          <a:body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1022687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9E41076-4410-4E3E-AD63-D569CACCDBEE}"/>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A7419FA1-D46A-4FB1-90BA-994AA1611542}"/>
              </a:ext>
            </a:extLst>
          </p:cNvPr>
          <p:cNvSpPr>
            <a:spLocks noGrp="1"/>
          </p:cNvSpPr>
          <p:nvPr>
            <p:ph type="dt" sz="half" idx="10"/>
          </p:nvPr>
        </p:nvSpPr>
        <p:spPr/>
        <p:txBody>
          <a:bodyPr/>
          <a:lstStyle/>
          <a:p>
            <a:fld id="{170B53AB-6012-41A0-AB97-C3285F704469}" type="datetimeFigureOut">
              <a:rPr lang="zh-CN" altLang="en-US" smtClean="0"/>
              <a:t>2021/6/26</a:t>
            </a:fld>
            <a:endParaRPr lang="zh-CN" altLang="en-US"/>
          </a:p>
        </p:txBody>
      </p:sp>
      <p:sp>
        <p:nvSpPr>
          <p:cNvPr id="4" name="页脚占位符 3">
            <a:extLst>
              <a:ext uri="{FF2B5EF4-FFF2-40B4-BE49-F238E27FC236}">
                <a16:creationId xmlns:a16="http://schemas.microsoft.com/office/drawing/2014/main" id="{E41C7CD8-E237-467C-BF22-7A87198A64ED}"/>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BA0E6F33-711B-4B38-ADED-16E2EAEC43FA}"/>
              </a:ext>
            </a:extLst>
          </p:cNvPr>
          <p:cNvSpPr>
            <a:spLocks noGrp="1"/>
          </p:cNvSpPr>
          <p:nvPr>
            <p:ph type="sldNum" sz="quarter" idx="12"/>
          </p:nvPr>
        </p:nvSpPr>
        <p:spPr/>
        <p:txBody>
          <a:body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2961200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A90F1698-4E90-46E2-97E9-2C6CD8EBB46D}"/>
              </a:ext>
            </a:extLst>
          </p:cNvPr>
          <p:cNvSpPr>
            <a:spLocks noGrp="1"/>
          </p:cNvSpPr>
          <p:nvPr>
            <p:ph type="dt" sz="half" idx="10"/>
          </p:nvPr>
        </p:nvSpPr>
        <p:spPr/>
        <p:txBody>
          <a:bodyPr/>
          <a:lstStyle/>
          <a:p>
            <a:fld id="{170B53AB-6012-41A0-AB97-C3285F704469}" type="datetimeFigureOut">
              <a:rPr lang="zh-CN" altLang="en-US" smtClean="0"/>
              <a:t>2021/6/26</a:t>
            </a:fld>
            <a:endParaRPr lang="zh-CN" altLang="en-US"/>
          </a:p>
        </p:txBody>
      </p:sp>
      <p:sp>
        <p:nvSpPr>
          <p:cNvPr id="3" name="页脚占位符 2">
            <a:extLst>
              <a:ext uri="{FF2B5EF4-FFF2-40B4-BE49-F238E27FC236}">
                <a16:creationId xmlns:a16="http://schemas.microsoft.com/office/drawing/2014/main" id="{9C866832-25F5-4B69-8AB6-23B5C2E8E956}"/>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E8682A92-A7DE-4001-B729-59CD3D8A7D4C}"/>
              </a:ext>
            </a:extLst>
          </p:cNvPr>
          <p:cNvSpPr>
            <a:spLocks noGrp="1"/>
          </p:cNvSpPr>
          <p:nvPr>
            <p:ph type="sldNum" sz="quarter" idx="12"/>
          </p:nvPr>
        </p:nvSpPr>
        <p:spPr/>
        <p:txBody>
          <a:body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3846432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5EB7CF-0E2E-4EFC-9EBE-8CC1B542BD7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A63BFB98-D8C0-46CE-AF5C-F7DFAC0474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DC4B9230-995B-4033-BD48-691B8E9BA7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8664C91E-0286-443B-8B5C-ADE06EBBDEAF}"/>
              </a:ext>
            </a:extLst>
          </p:cNvPr>
          <p:cNvSpPr>
            <a:spLocks noGrp="1"/>
          </p:cNvSpPr>
          <p:nvPr>
            <p:ph type="dt" sz="half" idx="10"/>
          </p:nvPr>
        </p:nvSpPr>
        <p:spPr/>
        <p:txBody>
          <a:bodyPr/>
          <a:lstStyle/>
          <a:p>
            <a:fld id="{170B53AB-6012-41A0-AB97-C3285F704469}" type="datetimeFigureOut">
              <a:rPr lang="zh-CN" altLang="en-US" smtClean="0"/>
              <a:t>2021/6/26</a:t>
            </a:fld>
            <a:endParaRPr lang="zh-CN" altLang="en-US"/>
          </a:p>
        </p:txBody>
      </p:sp>
      <p:sp>
        <p:nvSpPr>
          <p:cNvPr id="6" name="页脚占位符 5">
            <a:extLst>
              <a:ext uri="{FF2B5EF4-FFF2-40B4-BE49-F238E27FC236}">
                <a16:creationId xmlns:a16="http://schemas.microsoft.com/office/drawing/2014/main" id="{6648CC62-2E53-47E7-B10B-8498A4D5428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DA80C47-1275-45E5-BFFE-3819233F1D6C}"/>
              </a:ext>
            </a:extLst>
          </p:cNvPr>
          <p:cNvSpPr>
            <a:spLocks noGrp="1"/>
          </p:cNvSpPr>
          <p:nvPr>
            <p:ph type="sldNum" sz="quarter" idx="12"/>
          </p:nvPr>
        </p:nvSpPr>
        <p:spPr/>
        <p:txBody>
          <a:body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1732313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AB2762F-7E92-469A-9CCB-E6278BCFB173}"/>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2B967312-A9F3-4757-A7CA-356E6DEC8E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B18CCCF2-E0FE-424E-84B5-87AB0586C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FD36D02D-172C-47AF-BEB7-1BB9D5D81EBC}"/>
              </a:ext>
            </a:extLst>
          </p:cNvPr>
          <p:cNvSpPr>
            <a:spLocks noGrp="1"/>
          </p:cNvSpPr>
          <p:nvPr>
            <p:ph type="dt" sz="half" idx="10"/>
          </p:nvPr>
        </p:nvSpPr>
        <p:spPr/>
        <p:txBody>
          <a:bodyPr/>
          <a:lstStyle/>
          <a:p>
            <a:fld id="{170B53AB-6012-41A0-AB97-C3285F704469}" type="datetimeFigureOut">
              <a:rPr lang="zh-CN" altLang="en-US" smtClean="0"/>
              <a:t>2021/6/26</a:t>
            </a:fld>
            <a:endParaRPr lang="zh-CN" altLang="en-US"/>
          </a:p>
        </p:txBody>
      </p:sp>
      <p:sp>
        <p:nvSpPr>
          <p:cNvPr id="6" name="页脚占位符 5">
            <a:extLst>
              <a:ext uri="{FF2B5EF4-FFF2-40B4-BE49-F238E27FC236}">
                <a16:creationId xmlns:a16="http://schemas.microsoft.com/office/drawing/2014/main" id="{1121682B-43FF-4E7E-9B20-368A03B66CF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C988BA11-E018-4A29-AA6E-607AE1760BDC}"/>
              </a:ext>
            </a:extLst>
          </p:cNvPr>
          <p:cNvSpPr>
            <a:spLocks noGrp="1"/>
          </p:cNvSpPr>
          <p:nvPr>
            <p:ph type="sldNum" sz="quarter" idx="12"/>
          </p:nvPr>
        </p:nvSpPr>
        <p:spPr/>
        <p:txBody>
          <a:body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1205995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88106DC5-B8C0-42AD-AF0D-3EE7A0AF41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2D6805E5-277C-4D23-A0BB-E75581494D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8DE91780-903C-42D5-8C76-04992624A0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0B53AB-6012-41A0-AB97-C3285F704469}" type="datetimeFigureOut">
              <a:rPr lang="zh-CN" altLang="en-US" smtClean="0"/>
              <a:t>2021/6/26</a:t>
            </a:fld>
            <a:endParaRPr lang="zh-CN" altLang="en-US"/>
          </a:p>
        </p:txBody>
      </p:sp>
      <p:sp>
        <p:nvSpPr>
          <p:cNvPr id="5" name="页脚占位符 4">
            <a:extLst>
              <a:ext uri="{FF2B5EF4-FFF2-40B4-BE49-F238E27FC236}">
                <a16:creationId xmlns:a16="http://schemas.microsoft.com/office/drawing/2014/main" id="{2F3A2989-636F-41D5-BEDD-E75256C8F8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21592165-0796-41A4-90F9-D63AB65112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CAC0BF-E742-466B-A4DD-65BC838F6980}" type="slidenum">
              <a:rPr lang="zh-CN" altLang="en-US" smtClean="0"/>
              <a:t>‹#›</a:t>
            </a:fld>
            <a:endParaRPr lang="zh-CN" altLang="en-US"/>
          </a:p>
        </p:txBody>
      </p:sp>
    </p:spTree>
    <p:extLst>
      <p:ext uri="{BB962C8B-B14F-4D97-AF65-F5344CB8AC3E}">
        <p14:creationId xmlns:p14="http://schemas.microsoft.com/office/powerpoint/2010/main" val="2758485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6">
            <a:extLst>
              <a:ext uri="{FF2B5EF4-FFF2-40B4-BE49-F238E27FC236}">
                <a16:creationId xmlns:a16="http://schemas.microsoft.com/office/drawing/2014/main" id="{E9548856-E563-4A3E-9907-B849A5B7B3AE}"/>
              </a:ext>
            </a:extLst>
          </p:cNvPr>
          <p:cNvPicPr>
            <a:picLocks noChangeAspect="1"/>
          </p:cNvPicPr>
          <p:nvPr/>
        </p:nvPicPr>
        <p:blipFill>
          <a:blip r:embed="rId3"/>
          <a:stretch>
            <a:fillRect/>
          </a:stretch>
        </p:blipFill>
        <p:spPr>
          <a:xfrm>
            <a:off x="8151060" y="328501"/>
            <a:ext cx="1597954" cy="1597954"/>
          </a:xfrm>
          <a:prstGeom prst="rect">
            <a:avLst/>
          </a:prstGeom>
        </p:spPr>
      </p:pic>
      <p:sp>
        <p:nvSpPr>
          <p:cNvPr id="3" name="矩形 2">
            <a:extLst>
              <a:ext uri="{FF2B5EF4-FFF2-40B4-BE49-F238E27FC236}">
                <a16:creationId xmlns:a16="http://schemas.microsoft.com/office/drawing/2014/main" id="{AC74015B-9FFB-44DD-BE05-9FA2AFD55F70}"/>
              </a:ext>
            </a:extLst>
          </p:cNvPr>
          <p:cNvSpPr/>
          <p:nvPr/>
        </p:nvSpPr>
        <p:spPr>
          <a:xfrm>
            <a:off x="1607038" y="923453"/>
            <a:ext cx="5994859" cy="4350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000" dirty="0">
                <a:solidFill>
                  <a:srgbClr val="026A38"/>
                </a:solidFill>
                <a:latin typeface="OPPOSans M" panose="00020600040101010101" pitchFamily="18" charset="-122"/>
                <a:ea typeface="OPPOSans M" panose="00020600040101010101" pitchFamily="18" charset="-122"/>
              </a:rPr>
              <a:t>2021 Golden ideas ranking</a:t>
            </a:r>
            <a:r>
              <a:rPr lang="zh-CN" altLang="en-US" sz="2000" dirty="0">
                <a:solidFill>
                  <a:srgbClr val="026A38"/>
                </a:solidFill>
                <a:latin typeface="OPPOSans M" panose="00020600040101010101" pitchFamily="18" charset="-122"/>
                <a:ea typeface="OPPOSans M" panose="00020600040101010101" pitchFamily="18" charset="-122"/>
              </a:rPr>
              <a:t>（</a:t>
            </a:r>
            <a:r>
              <a:rPr lang="en-US" altLang="zh-CN" sz="2000" dirty="0">
                <a:solidFill>
                  <a:srgbClr val="026A38"/>
                </a:solidFill>
                <a:latin typeface="OPPOSans M" panose="00020600040101010101" pitchFamily="18" charset="-122"/>
                <a:ea typeface="OPPOSans M" panose="00020600040101010101" pitchFamily="18" charset="-122"/>
              </a:rPr>
              <a:t>First half year</a:t>
            </a:r>
            <a:r>
              <a:rPr lang="zh-CN" altLang="en-US" sz="2000" dirty="0">
                <a:solidFill>
                  <a:srgbClr val="026A38"/>
                </a:solidFill>
                <a:latin typeface="OPPOSans M" panose="00020600040101010101" pitchFamily="18" charset="-122"/>
                <a:ea typeface="OPPOSans M" panose="00020600040101010101" pitchFamily="18" charset="-122"/>
              </a:rPr>
              <a:t>）</a:t>
            </a:r>
            <a:endParaRPr lang="en-US" sz="2000" dirty="0">
              <a:solidFill>
                <a:srgbClr val="026A38"/>
              </a:solidFill>
              <a:latin typeface="OPPOSans M" panose="00020600040101010101" pitchFamily="18" charset="-122"/>
              <a:ea typeface="OPPOSans M" panose="00020600040101010101" pitchFamily="18" charset="-122"/>
            </a:endParaRPr>
          </a:p>
        </p:txBody>
      </p:sp>
      <p:sp>
        <p:nvSpPr>
          <p:cNvPr id="6" name="矩形 5">
            <a:extLst>
              <a:ext uri="{FF2B5EF4-FFF2-40B4-BE49-F238E27FC236}">
                <a16:creationId xmlns:a16="http://schemas.microsoft.com/office/drawing/2014/main" id="{BA7334B7-4E66-4A18-A42F-382BB8AD3E81}"/>
              </a:ext>
            </a:extLst>
          </p:cNvPr>
          <p:cNvSpPr/>
          <p:nvPr/>
        </p:nvSpPr>
        <p:spPr>
          <a:xfrm>
            <a:off x="4277466" y="2407145"/>
            <a:ext cx="1956045" cy="497150"/>
          </a:xfrm>
          <a:prstGeom prst="rect">
            <a:avLst/>
          </a:prstGeom>
          <a:solidFill>
            <a:srgbClr val="026A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a:latin typeface="OPPOSans R" panose="00020600040101010101" pitchFamily="18" charset="-122"/>
                <a:ea typeface="OPPOSans R" panose="00020600040101010101" pitchFamily="18" charset="-122"/>
              </a:rPr>
              <a:t>Ben Franz Lazarte</a:t>
            </a:r>
            <a:r>
              <a:rPr lang="zh-CN" altLang="en-US" sz="1400" dirty="0">
                <a:latin typeface="OPPOSans R" panose="00020600040101010101" pitchFamily="18" charset="-122"/>
                <a:ea typeface="OPPOSans R" panose="00020600040101010101" pitchFamily="18" charset="-122"/>
              </a:rPr>
              <a:t>（</a:t>
            </a:r>
            <a:r>
              <a:rPr lang="en-US" altLang="zh-CN" sz="1400" dirty="0">
                <a:latin typeface="OPPOSans R" panose="00020600040101010101" pitchFamily="18" charset="-122"/>
                <a:ea typeface="OPPOSans R" panose="00020600040101010101" pitchFamily="18" charset="-122"/>
              </a:rPr>
              <a:t>PH</a:t>
            </a:r>
            <a:r>
              <a:rPr lang="zh-CN" altLang="en-US" sz="1400" dirty="0">
                <a:latin typeface="OPPOSans R" panose="00020600040101010101" pitchFamily="18" charset="-122"/>
                <a:ea typeface="OPPOSans R" panose="00020600040101010101" pitchFamily="18" charset="-122"/>
              </a:rPr>
              <a:t>）</a:t>
            </a:r>
            <a:endParaRPr lang="en-US" sz="1400" dirty="0">
              <a:latin typeface="OPPOSans R" panose="00020600040101010101" pitchFamily="18" charset="-122"/>
              <a:ea typeface="OPPOSans R" panose="00020600040101010101" pitchFamily="18" charset="-122"/>
            </a:endParaRPr>
          </a:p>
        </p:txBody>
      </p:sp>
      <p:sp>
        <p:nvSpPr>
          <p:cNvPr id="14" name="文本框 13">
            <a:extLst>
              <a:ext uri="{FF2B5EF4-FFF2-40B4-BE49-F238E27FC236}">
                <a16:creationId xmlns:a16="http://schemas.microsoft.com/office/drawing/2014/main" id="{E6C165DF-A3AB-4496-879B-7713C54AFFC0}"/>
              </a:ext>
            </a:extLst>
          </p:cNvPr>
          <p:cNvSpPr txBox="1"/>
          <p:nvPr/>
        </p:nvSpPr>
        <p:spPr>
          <a:xfrm>
            <a:off x="1653134" y="2500541"/>
            <a:ext cx="2427268" cy="338554"/>
          </a:xfrm>
          <a:prstGeom prst="rect">
            <a:avLst/>
          </a:prstGeom>
          <a:noFill/>
        </p:spPr>
        <p:txBody>
          <a:bodyPr wrap="none" rtlCol="0">
            <a:spAutoFit/>
          </a:bodyPr>
          <a:lstStyle/>
          <a:p>
            <a:r>
              <a:rPr lang="en-US" altLang="zh-CN" sz="1600">
                <a:solidFill>
                  <a:srgbClr val="026A38"/>
                </a:solidFill>
                <a:latin typeface="OPPOSans R" panose="00020600040101010101" pitchFamily="18" charset="-122"/>
                <a:ea typeface="OPPOSans R" panose="00020600040101010101" pitchFamily="18" charset="-122"/>
              </a:rPr>
              <a:t>Golden Idea Award</a:t>
            </a:r>
            <a:r>
              <a:rPr lang="zh-CN" altLang="zh-CN" sz="1600">
                <a:solidFill>
                  <a:srgbClr val="026A38"/>
                </a:solidFill>
                <a:latin typeface="OPPOSans R" panose="00020600040101010101" pitchFamily="18" charset="-122"/>
                <a:ea typeface="OPPOSans R" panose="00020600040101010101" pitchFamily="18" charset="-122"/>
              </a:rPr>
              <a:t>：</a:t>
            </a:r>
            <a:endParaRPr lang="en-US" sz="1600">
              <a:solidFill>
                <a:srgbClr val="026A38"/>
              </a:solidFill>
              <a:latin typeface="OPPOSans R" panose="00020600040101010101" pitchFamily="18" charset="-122"/>
              <a:ea typeface="OPPOSans R" panose="00020600040101010101" pitchFamily="18" charset="-122"/>
            </a:endParaRPr>
          </a:p>
        </p:txBody>
      </p:sp>
      <p:sp>
        <p:nvSpPr>
          <p:cNvPr id="16" name="文本框 15">
            <a:extLst>
              <a:ext uri="{FF2B5EF4-FFF2-40B4-BE49-F238E27FC236}">
                <a16:creationId xmlns:a16="http://schemas.microsoft.com/office/drawing/2014/main" id="{27FA64E4-1F2A-4AF8-BA26-18487C52AF1B}"/>
              </a:ext>
            </a:extLst>
          </p:cNvPr>
          <p:cNvSpPr txBox="1"/>
          <p:nvPr/>
        </p:nvSpPr>
        <p:spPr>
          <a:xfrm>
            <a:off x="1236354" y="4372471"/>
            <a:ext cx="2844048" cy="338554"/>
          </a:xfrm>
          <a:prstGeom prst="rect">
            <a:avLst/>
          </a:prstGeom>
          <a:noFill/>
        </p:spPr>
        <p:txBody>
          <a:bodyPr wrap="none" rtlCol="0">
            <a:spAutoFit/>
          </a:bodyPr>
          <a:lstStyle/>
          <a:p>
            <a:r>
              <a:rPr lang="en-US" altLang="zh-CN" sz="1600">
                <a:solidFill>
                  <a:srgbClr val="8DBD6C"/>
                </a:solidFill>
                <a:latin typeface="OPPOSans R" panose="00020600040101010101" pitchFamily="18" charset="-122"/>
                <a:ea typeface="OPPOSans R" panose="00020600040101010101" pitchFamily="18" charset="-122"/>
              </a:rPr>
              <a:t>Encouragement Award</a:t>
            </a:r>
            <a:r>
              <a:rPr lang="zh-CN" altLang="en-US" sz="1600">
                <a:solidFill>
                  <a:srgbClr val="8DBD6C"/>
                </a:solidFill>
                <a:latin typeface="OPPOSans R" panose="00020600040101010101" pitchFamily="18" charset="-122"/>
                <a:ea typeface="OPPOSans R" panose="00020600040101010101" pitchFamily="18" charset="-122"/>
              </a:rPr>
              <a:t>：</a:t>
            </a:r>
            <a:endParaRPr lang="en-US" sz="1600">
              <a:solidFill>
                <a:srgbClr val="8DBD6C"/>
              </a:solidFill>
              <a:latin typeface="OPPOSans R" panose="00020600040101010101" pitchFamily="18" charset="-122"/>
              <a:ea typeface="OPPOSans R" panose="00020600040101010101" pitchFamily="18" charset="-122"/>
            </a:endParaRPr>
          </a:p>
        </p:txBody>
      </p:sp>
      <p:sp>
        <p:nvSpPr>
          <p:cNvPr id="17" name="矩形 16">
            <a:extLst>
              <a:ext uri="{FF2B5EF4-FFF2-40B4-BE49-F238E27FC236}">
                <a16:creationId xmlns:a16="http://schemas.microsoft.com/office/drawing/2014/main" id="{D66A134B-EF88-4A3A-BAD2-0E3C83FCC877}"/>
              </a:ext>
            </a:extLst>
          </p:cNvPr>
          <p:cNvSpPr/>
          <p:nvPr/>
        </p:nvSpPr>
        <p:spPr>
          <a:xfrm>
            <a:off x="4268590" y="4369571"/>
            <a:ext cx="1759348" cy="497150"/>
          </a:xfrm>
          <a:prstGeom prst="rect">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dirty="0" err="1">
                <a:latin typeface="OPPOSans R" panose="00020600040101010101" pitchFamily="18" charset="-122"/>
                <a:ea typeface="OPPOSans R" panose="00020600040101010101" pitchFamily="18" charset="-122"/>
              </a:rPr>
              <a:t>Feriyal</a:t>
            </a:r>
            <a:r>
              <a:rPr lang="en-US" altLang="zh-CN" sz="1100" dirty="0">
                <a:latin typeface="OPPOSans R" panose="00020600040101010101" pitchFamily="18" charset="-122"/>
                <a:ea typeface="OPPOSans R" panose="00020600040101010101" pitchFamily="18" charset="-122"/>
              </a:rPr>
              <a:t> </a:t>
            </a:r>
            <a:r>
              <a:rPr lang="en-US" altLang="zh-CN" sz="1100" dirty="0" err="1">
                <a:latin typeface="OPPOSans R" panose="00020600040101010101" pitchFamily="18" charset="-122"/>
                <a:ea typeface="OPPOSans R" panose="00020600040101010101" pitchFamily="18" charset="-122"/>
              </a:rPr>
              <a:t>Nurdiansyah</a:t>
            </a:r>
            <a:endParaRPr lang="en-US" altLang="zh-CN" sz="1100" dirty="0">
              <a:latin typeface="OPPOSans R" panose="00020600040101010101" pitchFamily="18" charset="-122"/>
              <a:ea typeface="OPPOSans R" panose="00020600040101010101" pitchFamily="18" charset="-122"/>
            </a:endParaRPr>
          </a:p>
          <a:p>
            <a:pPr algn="ctr"/>
            <a:r>
              <a:rPr lang="zh-CN" altLang="en-US" sz="1100" dirty="0">
                <a:latin typeface="OPPOSans R" panose="00020600040101010101" pitchFamily="18" charset="-122"/>
                <a:ea typeface="OPPOSans R" panose="00020600040101010101" pitchFamily="18" charset="-122"/>
              </a:rPr>
              <a:t>（</a:t>
            </a:r>
            <a:r>
              <a:rPr lang="en-US" altLang="zh-CN" sz="1100" dirty="0">
                <a:latin typeface="OPPOSans R" panose="00020600040101010101" pitchFamily="18" charset="-122"/>
                <a:ea typeface="OPPOSans R" panose="00020600040101010101" pitchFamily="18" charset="-122"/>
              </a:rPr>
              <a:t>ID</a:t>
            </a:r>
            <a:r>
              <a:rPr lang="zh-CN" altLang="en-US" sz="1100" dirty="0">
                <a:latin typeface="OPPOSans R" panose="00020600040101010101" pitchFamily="18" charset="-122"/>
                <a:ea typeface="OPPOSans R" panose="00020600040101010101" pitchFamily="18" charset="-122"/>
              </a:rPr>
              <a:t>）</a:t>
            </a:r>
          </a:p>
        </p:txBody>
      </p:sp>
      <p:sp>
        <p:nvSpPr>
          <p:cNvPr id="18" name="矩形 17">
            <a:extLst>
              <a:ext uri="{FF2B5EF4-FFF2-40B4-BE49-F238E27FC236}">
                <a16:creationId xmlns:a16="http://schemas.microsoft.com/office/drawing/2014/main" id="{FC256BC0-A32C-484D-8986-56A8AD908E29}"/>
              </a:ext>
            </a:extLst>
          </p:cNvPr>
          <p:cNvSpPr/>
          <p:nvPr/>
        </p:nvSpPr>
        <p:spPr>
          <a:xfrm>
            <a:off x="6233511" y="4365018"/>
            <a:ext cx="1638776" cy="497150"/>
          </a:xfrm>
          <a:prstGeom prst="rect">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200" dirty="0" err="1">
                <a:latin typeface="OPPOSans R" panose="00020600040101010101" pitchFamily="18" charset="-122"/>
                <a:ea typeface="OPPOSans R" panose="00020600040101010101" pitchFamily="18" charset="-122"/>
              </a:rPr>
              <a:t>Keo</a:t>
            </a:r>
            <a:r>
              <a:rPr lang="en-US" altLang="zh-CN" sz="1200" dirty="0">
                <a:latin typeface="OPPOSans R" panose="00020600040101010101" pitchFamily="18" charset="-122"/>
                <a:ea typeface="OPPOSans R" panose="00020600040101010101" pitchFamily="18" charset="-122"/>
              </a:rPr>
              <a:t> Nary</a:t>
            </a:r>
          </a:p>
          <a:p>
            <a:pPr algn="ctr"/>
            <a:r>
              <a:rPr lang="zh-CN" altLang="en-US" sz="1200" dirty="0">
                <a:latin typeface="OPPOSans R" panose="00020600040101010101" pitchFamily="18" charset="-122"/>
                <a:ea typeface="OPPOSans R" panose="00020600040101010101" pitchFamily="18" charset="-122"/>
              </a:rPr>
              <a:t>（</a:t>
            </a:r>
            <a:r>
              <a:rPr lang="en-US" altLang="zh-CN" sz="1200" dirty="0">
                <a:latin typeface="OPPOSans R" panose="00020600040101010101" pitchFamily="18" charset="-122"/>
                <a:ea typeface="OPPOSans R" panose="00020600040101010101" pitchFamily="18" charset="-122"/>
              </a:rPr>
              <a:t>KH</a:t>
            </a:r>
            <a:r>
              <a:rPr lang="zh-CN" altLang="en-US" sz="1200" dirty="0">
                <a:latin typeface="OPPOSans R" panose="00020600040101010101" pitchFamily="18" charset="-122"/>
                <a:ea typeface="OPPOSans R" panose="00020600040101010101" pitchFamily="18" charset="-122"/>
              </a:rPr>
              <a:t>）</a:t>
            </a:r>
          </a:p>
        </p:txBody>
      </p:sp>
      <p:sp>
        <p:nvSpPr>
          <p:cNvPr id="19" name="矩形 18">
            <a:extLst>
              <a:ext uri="{FF2B5EF4-FFF2-40B4-BE49-F238E27FC236}">
                <a16:creationId xmlns:a16="http://schemas.microsoft.com/office/drawing/2014/main" id="{31678A8A-01D0-49AD-BDEB-65128595D8B6}"/>
              </a:ext>
            </a:extLst>
          </p:cNvPr>
          <p:cNvSpPr/>
          <p:nvPr/>
        </p:nvSpPr>
        <p:spPr>
          <a:xfrm>
            <a:off x="8069352" y="4357442"/>
            <a:ext cx="1638776" cy="497151"/>
          </a:xfrm>
          <a:prstGeom prst="rect">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200" dirty="0">
                <a:latin typeface="OPPOSans R" panose="00020600040101010101" pitchFamily="18" charset="-122"/>
                <a:ea typeface="OPPOSans R" panose="00020600040101010101" pitchFamily="18" charset="-122"/>
              </a:rPr>
              <a:t>Hari </a:t>
            </a:r>
            <a:r>
              <a:rPr lang="en-US" altLang="zh-CN" sz="1200" dirty="0" err="1">
                <a:latin typeface="OPPOSans R" panose="00020600040101010101" pitchFamily="18" charset="-122"/>
                <a:ea typeface="OPPOSans R" panose="00020600040101010101" pitchFamily="18" charset="-122"/>
              </a:rPr>
              <a:t>Muliafit</a:t>
            </a:r>
            <a:endParaRPr lang="en-US" altLang="zh-CN" sz="1200" dirty="0">
              <a:latin typeface="OPPOSans R" panose="00020600040101010101" pitchFamily="18" charset="-122"/>
              <a:ea typeface="OPPOSans R" panose="00020600040101010101" pitchFamily="18" charset="-122"/>
            </a:endParaRPr>
          </a:p>
          <a:p>
            <a:pPr algn="ctr"/>
            <a:r>
              <a:rPr lang="zh-CN" altLang="en-US" sz="1200" dirty="0">
                <a:latin typeface="OPPOSans R" panose="00020600040101010101" pitchFamily="18" charset="-122"/>
                <a:ea typeface="OPPOSans R" panose="00020600040101010101" pitchFamily="18" charset="-122"/>
              </a:rPr>
              <a:t>（</a:t>
            </a:r>
            <a:r>
              <a:rPr lang="en-US" altLang="zh-CN" sz="1200" dirty="0">
                <a:latin typeface="OPPOSans R" panose="00020600040101010101" pitchFamily="18" charset="-122"/>
                <a:ea typeface="OPPOSans R" panose="00020600040101010101" pitchFamily="18" charset="-122"/>
              </a:rPr>
              <a:t>ID</a:t>
            </a:r>
            <a:r>
              <a:rPr lang="zh-CN" altLang="en-US" sz="1200" dirty="0">
                <a:latin typeface="OPPOSans R" panose="00020600040101010101" pitchFamily="18" charset="-122"/>
                <a:ea typeface="OPPOSans R" panose="00020600040101010101" pitchFamily="18" charset="-122"/>
              </a:rPr>
              <a:t>）</a:t>
            </a:r>
          </a:p>
        </p:txBody>
      </p:sp>
      <p:sp>
        <p:nvSpPr>
          <p:cNvPr id="20" name="矩形 19">
            <a:extLst>
              <a:ext uri="{FF2B5EF4-FFF2-40B4-BE49-F238E27FC236}">
                <a16:creationId xmlns:a16="http://schemas.microsoft.com/office/drawing/2014/main" id="{00E5B49B-7309-463A-A4C2-C3EC6E75EBE6}"/>
              </a:ext>
            </a:extLst>
          </p:cNvPr>
          <p:cNvSpPr/>
          <p:nvPr/>
        </p:nvSpPr>
        <p:spPr>
          <a:xfrm>
            <a:off x="9905193" y="4357442"/>
            <a:ext cx="1638776" cy="497151"/>
          </a:xfrm>
          <a:prstGeom prst="rect">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200" dirty="0">
                <a:latin typeface="OPPOSans R" panose="00020600040101010101" pitchFamily="18" charset="-122"/>
                <a:ea typeface="OPPOSans R" panose="00020600040101010101" pitchFamily="18" charset="-122"/>
              </a:rPr>
              <a:t>Tayyaba Mughal</a:t>
            </a:r>
          </a:p>
          <a:p>
            <a:pPr algn="ctr"/>
            <a:r>
              <a:rPr lang="zh-CN" altLang="en-US" sz="1200" dirty="0">
                <a:latin typeface="OPPOSans R" panose="00020600040101010101" pitchFamily="18" charset="-122"/>
                <a:ea typeface="OPPOSans R" panose="00020600040101010101" pitchFamily="18" charset="-122"/>
              </a:rPr>
              <a:t>（</a:t>
            </a:r>
            <a:r>
              <a:rPr lang="en-US" altLang="zh-CN" sz="1200" dirty="0">
                <a:latin typeface="OPPOSans R" panose="00020600040101010101" pitchFamily="18" charset="-122"/>
                <a:ea typeface="OPPOSans R" panose="00020600040101010101" pitchFamily="18" charset="-122"/>
              </a:rPr>
              <a:t>PK</a:t>
            </a:r>
            <a:r>
              <a:rPr lang="zh-CN" altLang="en-US" sz="1200" dirty="0">
                <a:latin typeface="OPPOSans R" panose="00020600040101010101" pitchFamily="18" charset="-122"/>
                <a:ea typeface="OPPOSans R" panose="00020600040101010101" pitchFamily="18" charset="-122"/>
              </a:rPr>
              <a:t>）</a:t>
            </a:r>
          </a:p>
        </p:txBody>
      </p:sp>
      <p:sp>
        <p:nvSpPr>
          <p:cNvPr id="24" name="iconfont-11592-5504274">
            <a:extLst>
              <a:ext uri="{FF2B5EF4-FFF2-40B4-BE49-F238E27FC236}">
                <a16:creationId xmlns:a16="http://schemas.microsoft.com/office/drawing/2014/main" id="{4111595A-F5D5-44E2-82AD-2CE34FDB01B5}"/>
              </a:ext>
            </a:extLst>
          </p:cNvPr>
          <p:cNvSpPr/>
          <p:nvPr/>
        </p:nvSpPr>
        <p:spPr>
          <a:xfrm>
            <a:off x="997353" y="2350878"/>
            <a:ext cx="609685" cy="609685"/>
          </a:xfrm>
          <a:custGeom>
            <a:avLst/>
            <a:gdLst>
              <a:gd name="T0" fmla="*/ 7467 w 11734"/>
              <a:gd name="T1" fmla="*/ 8708 h 11734"/>
              <a:gd name="T2" fmla="*/ 8534 w 11734"/>
              <a:gd name="T3" fmla="*/ 10400 h 11734"/>
              <a:gd name="T4" fmla="*/ 8000 w 11734"/>
              <a:gd name="T5" fmla="*/ 11734 h 11734"/>
              <a:gd name="T6" fmla="*/ 3200 w 11734"/>
              <a:gd name="T7" fmla="*/ 11200 h 11734"/>
              <a:gd name="T8" fmla="*/ 4267 w 11734"/>
              <a:gd name="T9" fmla="*/ 9094 h 11734"/>
              <a:gd name="T10" fmla="*/ 2730 w 11734"/>
              <a:gd name="T11" fmla="*/ 7359 h 11734"/>
              <a:gd name="T12" fmla="*/ 1336 w 11734"/>
              <a:gd name="T13" fmla="*/ 1067 h 11734"/>
              <a:gd name="T14" fmla="*/ 3465 w 11734"/>
              <a:gd name="T15" fmla="*/ 0 h 11734"/>
              <a:gd name="T16" fmla="*/ 9574 w 11734"/>
              <a:gd name="T17" fmla="*/ 1067 h 11734"/>
              <a:gd name="T18" fmla="*/ 11734 w 11734"/>
              <a:gd name="T19" fmla="*/ 2402 h 11734"/>
              <a:gd name="T20" fmla="*/ 2134 w 11734"/>
              <a:gd name="T21" fmla="*/ 2134 h 11734"/>
              <a:gd name="T22" fmla="*/ 1067 w 11734"/>
              <a:gd name="T23" fmla="*/ 2400 h 11734"/>
              <a:gd name="T24" fmla="*/ 2134 w 11734"/>
              <a:gd name="T25" fmla="*/ 5332 h 11734"/>
              <a:gd name="T26" fmla="*/ 9600 w 11734"/>
              <a:gd name="T27" fmla="*/ 2134 h 11734"/>
              <a:gd name="T28" fmla="*/ 9599 w 11734"/>
              <a:gd name="T29" fmla="*/ 5420 h 11734"/>
              <a:gd name="T30" fmla="*/ 10398 w 11734"/>
              <a:gd name="T31" fmla="*/ 2134 h 11734"/>
              <a:gd name="T32" fmla="*/ 5334 w 11734"/>
              <a:gd name="T33" fmla="*/ 9029 h 11734"/>
              <a:gd name="T34" fmla="*/ 4800 w 11734"/>
              <a:gd name="T35" fmla="*/ 10134 h 11734"/>
              <a:gd name="T36" fmla="*/ 4267 w 11734"/>
              <a:gd name="T37" fmla="*/ 10400 h 11734"/>
              <a:gd name="T38" fmla="*/ 7467 w 11734"/>
              <a:gd name="T39" fmla="*/ 10667 h 11734"/>
              <a:gd name="T40" fmla="*/ 7198 w 11734"/>
              <a:gd name="T41" fmla="*/ 10134 h 11734"/>
              <a:gd name="T42" fmla="*/ 6400 w 11734"/>
              <a:gd name="T43" fmla="*/ 9600 h 11734"/>
              <a:gd name="T44" fmla="*/ 5334 w 11734"/>
              <a:gd name="T45" fmla="*/ 9029 h 11734"/>
              <a:gd name="T46" fmla="*/ 3200 w 11734"/>
              <a:gd name="T47" fmla="*/ 5332 h 11734"/>
              <a:gd name="T48" fmla="*/ 8534 w 11734"/>
              <a:gd name="T49" fmla="*/ 5332 h 11734"/>
              <a:gd name="T50" fmla="*/ 8269 w 11734"/>
              <a:gd name="T51" fmla="*/ 1067 h 11734"/>
              <a:gd name="T52" fmla="*/ 3200 w 11734"/>
              <a:gd name="T53" fmla="*/ 1334 h 11734"/>
              <a:gd name="T54" fmla="*/ 5086 w 11734"/>
              <a:gd name="T55" fmla="*/ 5565 h 11734"/>
              <a:gd name="T56" fmla="*/ 4981 w 11734"/>
              <a:gd name="T57" fmla="*/ 4553 h 11734"/>
              <a:gd name="T58" fmla="*/ 4446 w 11734"/>
              <a:gd name="T59" fmla="*/ 3675 h 11734"/>
              <a:gd name="T60" fmla="*/ 5710 w 11734"/>
              <a:gd name="T61" fmla="*/ 2793 h 11734"/>
              <a:gd name="T62" fmla="*/ 6414 w 11734"/>
              <a:gd name="T63" fmla="*/ 3553 h 11734"/>
              <a:gd name="T64" fmla="*/ 7385 w 11734"/>
              <a:gd name="T65" fmla="*/ 3961 h 11734"/>
              <a:gd name="T66" fmla="*/ 6902 w 11734"/>
              <a:gd name="T67" fmla="*/ 5388 h 11734"/>
              <a:gd name="T68" fmla="*/ 5867 w 11734"/>
              <a:gd name="T69" fmla="*/ 5170 h 117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1734" h="11734">
                <a:moveTo>
                  <a:pt x="9003" y="7360"/>
                </a:moveTo>
                <a:cubicBezTo>
                  <a:pt x="8625" y="7943"/>
                  <a:pt x="8094" y="8409"/>
                  <a:pt x="7467" y="8708"/>
                </a:cubicBezTo>
                <a:lnTo>
                  <a:pt x="7467" y="9094"/>
                </a:lnTo>
                <a:cubicBezTo>
                  <a:pt x="8075" y="9218"/>
                  <a:pt x="8534" y="9756"/>
                  <a:pt x="8534" y="10400"/>
                </a:cubicBezTo>
                <a:lnTo>
                  <a:pt x="8534" y="11200"/>
                </a:lnTo>
                <a:cubicBezTo>
                  <a:pt x="8534" y="11495"/>
                  <a:pt x="8295" y="11734"/>
                  <a:pt x="8000" y="11734"/>
                </a:cubicBezTo>
                <a:lnTo>
                  <a:pt x="3734" y="11734"/>
                </a:lnTo>
                <a:cubicBezTo>
                  <a:pt x="3439" y="11734"/>
                  <a:pt x="3200" y="11495"/>
                  <a:pt x="3200" y="11200"/>
                </a:cubicBezTo>
                <a:lnTo>
                  <a:pt x="3200" y="10400"/>
                </a:lnTo>
                <a:cubicBezTo>
                  <a:pt x="3200" y="9767"/>
                  <a:pt x="3646" y="9220"/>
                  <a:pt x="4267" y="9094"/>
                </a:cubicBezTo>
                <a:lnTo>
                  <a:pt x="4267" y="8708"/>
                </a:lnTo>
                <a:cubicBezTo>
                  <a:pt x="3639" y="8410"/>
                  <a:pt x="3107" y="7942"/>
                  <a:pt x="2730" y="7359"/>
                </a:cubicBezTo>
                <a:cubicBezTo>
                  <a:pt x="1089" y="6319"/>
                  <a:pt x="0" y="4487"/>
                  <a:pt x="0" y="2400"/>
                </a:cubicBezTo>
                <a:cubicBezTo>
                  <a:pt x="0" y="1664"/>
                  <a:pt x="598" y="1067"/>
                  <a:pt x="1336" y="1067"/>
                </a:cubicBezTo>
                <a:lnTo>
                  <a:pt x="2160" y="1067"/>
                </a:lnTo>
                <a:cubicBezTo>
                  <a:pt x="2287" y="447"/>
                  <a:pt x="2832" y="1"/>
                  <a:pt x="3465" y="0"/>
                </a:cubicBezTo>
                <a:lnTo>
                  <a:pt x="8270" y="0"/>
                </a:lnTo>
                <a:cubicBezTo>
                  <a:pt x="8902" y="1"/>
                  <a:pt x="9447" y="447"/>
                  <a:pt x="9574" y="1067"/>
                </a:cubicBezTo>
                <a:lnTo>
                  <a:pt x="10399" y="1067"/>
                </a:lnTo>
                <a:cubicBezTo>
                  <a:pt x="11136" y="1067"/>
                  <a:pt x="11734" y="1665"/>
                  <a:pt x="11734" y="2402"/>
                </a:cubicBezTo>
                <a:cubicBezTo>
                  <a:pt x="11734" y="4488"/>
                  <a:pt x="10644" y="6320"/>
                  <a:pt x="9003" y="7360"/>
                </a:cubicBezTo>
                <a:close/>
                <a:moveTo>
                  <a:pt x="2134" y="2134"/>
                </a:moveTo>
                <a:lnTo>
                  <a:pt x="1336" y="2134"/>
                </a:lnTo>
                <a:cubicBezTo>
                  <a:pt x="1187" y="2134"/>
                  <a:pt x="1067" y="2253"/>
                  <a:pt x="1067" y="2400"/>
                </a:cubicBezTo>
                <a:cubicBezTo>
                  <a:pt x="1067" y="3544"/>
                  <a:pt x="1467" y="4594"/>
                  <a:pt x="2135" y="5419"/>
                </a:cubicBezTo>
                <a:cubicBezTo>
                  <a:pt x="2134" y="5390"/>
                  <a:pt x="2134" y="5361"/>
                  <a:pt x="2134" y="5332"/>
                </a:cubicBezTo>
                <a:lnTo>
                  <a:pt x="2134" y="2134"/>
                </a:lnTo>
                <a:close/>
                <a:moveTo>
                  <a:pt x="9600" y="2134"/>
                </a:moveTo>
                <a:lnTo>
                  <a:pt x="9600" y="5332"/>
                </a:lnTo>
                <a:cubicBezTo>
                  <a:pt x="9600" y="5361"/>
                  <a:pt x="9600" y="5390"/>
                  <a:pt x="9599" y="5420"/>
                </a:cubicBezTo>
                <a:cubicBezTo>
                  <a:pt x="10292" y="4566"/>
                  <a:pt x="10669" y="3501"/>
                  <a:pt x="10667" y="2402"/>
                </a:cubicBezTo>
                <a:cubicBezTo>
                  <a:pt x="10667" y="2253"/>
                  <a:pt x="10547" y="2134"/>
                  <a:pt x="10398" y="2134"/>
                </a:cubicBezTo>
                <a:lnTo>
                  <a:pt x="9600" y="2134"/>
                </a:lnTo>
                <a:close/>
                <a:moveTo>
                  <a:pt x="5334" y="9029"/>
                </a:moveTo>
                <a:lnTo>
                  <a:pt x="5334" y="9600"/>
                </a:lnTo>
                <a:cubicBezTo>
                  <a:pt x="5334" y="9895"/>
                  <a:pt x="5095" y="10134"/>
                  <a:pt x="4800" y="10134"/>
                </a:cubicBezTo>
                <a:lnTo>
                  <a:pt x="4536" y="10134"/>
                </a:lnTo>
                <a:cubicBezTo>
                  <a:pt x="4388" y="10132"/>
                  <a:pt x="4267" y="10252"/>
                  <a:pt x="4267" y="10400"/>
                </a:cubicBezTo>
                <a:lnTo>
                  <a:pt x="4267" y="10667"/>
                </a:lnTo>
                <a:lnTo>
                  <a:pt x="7467" y="10667"/>
                </a:lnTo>
                <a:lnTo>
                  <a:pt x="7467" y="10400"/>
                </a:lnTo>
                <a:cubicBezTo>
                  <a:pt x="7467" y="10254"/>
                  <a:pt x="7346" y="10134"/>
                  <a:pt x="7198" y="10134"/>
                </a:cubicBezTo>
                <a:lnTo>
                  <a:pt x="6934" y="10134"/>
                </a:lnTo>
                <a:cubicBezTo>
                  <a:pt x="6639" y="10134"/>
                  <a:pt x="6400" y="9895"/>
                  <a:pt x="6400" y="9600"/>
                </a:cubicBezTo>
                <a:lnTo>
                  <a:pt x="6400" y="9029"/>
                </a:lnTo>
                <a:cubicBezTo>
                  <a:pt x="6047" y="9080"/>
                  <a:pt x="5687" y="9080"/>
                  <a:pt x="5334" y="9029"/>
                </a:cubicBezTo>
                <a:close/>
                <a:moveTo>
                  <a:pt x="3200" y="1334"/>
                </a:moveTo>
                <a:lnTo>
                  <a:pt x="3200" y="5332"/>
                </a:lnTo>
                <a:cubicBezTo>
                  <a:pt x="3200" y="6808"/>
                  <a:pt x="4393" y="8000"/>
                  <a:pt x="5867" y="8000"/>
                </a:cubicBezTo>
                <a:cubicBezTo>
                  <a:pt x="7340" y="8000"/>
                  <a:pt x="8534" y="6806"/>
                  <a:pt x="8534" y="5332"/>
                </a:cubicBezTo>
                <a:lnTo>
                  <a:pt x="8534" y="1334"/>
                </a:lnTo>
                <a:cubicBezTo>
                  <a:pt x="8534" y="1187"/>
                  <a:pt x="8414" y="1067"/>
                  <a:pt x="8269" y="1067"/>
                </a:cubicBezTo>
                <a:lnTo>
                  <a:pt x="3464" y="1067"/>
                </a:lnTo>
                <a:cubicBezTo>
                  <a:pt x="3318" y="1068"/>
                  <a:pt x="3200" y="1187"/>
                  <a:pt x="3200" y="1334"/>
                </a:cubicBezTo>
                <a:close/>
                <a:moveTo>
                  <a:pt x="5867" y="5170"/>
                </a:moveTo>
                <a:lnTo>
                  <a:pt x="5086" y="5565"/>
                </a:lnTo>
                <a:cubicBezTo>
                  <a:pt x="4912" y="5652"/>
                  <a:pt x="4799" y="5573"/>
                  <a:pt x="4832" y="5388"/>
                </a:cubicBezTo>
                <a:lnTo>
                  <a:pt x="4981" y="4553"/>
                </a:lnTo>
                <a:lnTo>
                  <a:pt x="4349" y="3961"/>
                </a:lnTo>
                <a:cubicBezTo>
                  <a:pt x="4209" y="3830"/>
                  <a:pt x="4253" y="3702"/>
                  <a:pt x="4446" y="3675"/>
                </a:cubicBezTo>
                <a:lnTo>
                  <a:pt x="5320" y="3553"/>
                </a:lnTo>
                <a:lnTo>
                  <a:pt x="5710" y="2793"/>
                </a:lnTo>
                <a:cubicBezTo>
                  <a:pt x="5797" y="2625"/>
                  <a:pt x="5937" y="2625"/>
                  <a:pt x="6024" y="2793"/>
                </a:cubicBezTo>
                <a:lnTo>
                  <a:pt x="6414" y="3553"/>
                </a:lnTo>
                <a:lnTo>
                  <a:pt x="7288" y="3675"/>
                </a:lnTo>
                <a:cubicBezTo>
                  <a:pt x="7482" y="3702"/>
                  <a:pt x="7525" y="3830"/>
                  <a:pt x="7385" y="3961"/>
                </a:cubicBezTo>
                <a:lnTo>
                  <a:pt x="6753" y="4553"/>
                </a:lnTo>
                <a:lnTo>
                  <a:pt x="6902" y="5388"/>
                </a:lnTo>
                <a:cubicBezTo>
                  <a:pt x="6935" y="5573"/>
                  <a:pt x="6821" y="5652"/>
                  <a:pt x="6648" y="5565"/>
                </a:cubicBezTo>
                <a:lnTo>
                  <a:pt x="5867" y="5170"/>
                </a:lnTo>
                <a:close/>
              </a:path>
            </a:pathLst>
          </a:custGeom>
          <a:solidFill>
            <a:srgbClr val="026A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confont-11712-5589054">
            <a:extLst>
              <a:ext uri="{FF2B5EF4-FFF2-40B4-BE49-F238E27FC236}">
                <a16:creationId xmlns:a16="http://schemas.microsoft.com/office/drawing/2014/main" id="{73999634-8F16-4821-9B56-A2FDE95BCDDF}"/>
              </a:ext>
            </a:extLst>
          </p:cNvPr>
          <p:cNvSpPr/>
          <p:nvPr/>
        </p:nvSpPr>
        <p:spPr>
          <a:xfrm>
            <a:off x="580574" y="4280454"/>
            <a:ext cx="609685" cy="522588"/>
          </a:xfrm>
          <a:custGeom>
            <a:avLst/>
            <a:gdLst>
              <a:gd name="T0" fmla="*/ 10573 w 11826"/>
              <a:gd name="T1" fmla="*/ 941 h 10135"/>
              <a:gd name="T2" fmla="*/ 8304 w 11826"/>
              <a:gd name="T3" fmla="*/ 1 h 10135"/>
              <a:gd name="T4" fmla="*/ 6035 w 11826"/>
              <a:gd name="T5" fmla="*/ 941 h 10135"/>
              <a:gd name="T6" fmla="*/ 5913 w 11826"/>
              <a:gd name="T7" fmla="*/ 1063 h 10135"/>
              <a:gd name="T8" fmla="*/ 3545 w 11826"/>
              <a:gd name="T9" fmla="*/ 3430 h 10135"/>
              <a:gd name="T10" fmla="*/ 3205 w 11826"/>
              <a:gd name="T11" fmla="*/ 3770 h 10135"/>
              <a:gd name="T12" fmla="*/ 3961 w 11826"/>
              <a:gd name="T13" fmla="*/ 4526 h 10135"/>
              <a:gd name="T14" fmla="*/ 4301 w 11826"/>
              <a:gd name="T15" fmla="*/ 4186 h 10135"/>
              <a:gd name="T16" fmla="*/ 6669 w 11826"/>
              <a:gd name="T17" fmla="*/ 1819 h 10135"/>
              <a:gd name="T18" fmla="*/ 6791 w 11826"/>
              <a:gd name="T19" fmla="*/ 1697 h 10135"/>
              <a:gd name="T20" fmla="*/ 8304 w 11826"/>
              <a:gd name="T21" fmla="*/ 1070 h 10135"/>
              <a:gd name="T22" fmla="*/ 9817 w 11826"/>
              <a:gd name="T23" fmla="*/ 1697 h 10135"/>
              <a:gd name="T24" fmla="*/ 9817 w 11826"/>
              <a:gd name="T25" fmla="*/ 4721 h 10135"/>
              <a:gd name="T26" fmla="*/ 9695 w 11826"/>
              <a:gd name="T27" fmla="*/ 4843 h 10135"/>
              <a:gd name="T28" fmla="*/ 5913 w 11826"/>
              <a:gd name="T29" fmla="*/ 8623 h 10135"/>
              <a:gd name="T30" fmla="*/ 2888 w 11826"/>
              <a:gd name="T31" fmla="*/ 5599 h 10135"/>
              <a:gd name="T32" fmla="*/ 2888 w 11826"/>
              <a:gd name="T33" fmla="*/ 5598 h 10135"/>
              <a:gd name="T34" fmla="*/ 2132 w 11826"/>
              <a:gd name="T35" fmla="*/ 4843 h 10135"/>
              <a:gd name="T36" fmla="*/ 2131 w 11826"/>
              <a:gd name="T37" fmla="*/ 4843 h 10135"/>
              <a:gd name="T38" fmla="*/ 2009 w 11826"/>
              <a:gd name="T39" fmla="*/ 4721 h 10135"/>
              <a:gd name="T40" fmla="*/ 1516 w 11826"/>
              <a:gd name="T41" fmla="*/ 3946 h 10135"/>
              <a:gd name="T42" fmla="*/ 1503 w 11826"/>
              <a:gd name="T43" fmla="*/ 3908 h 10135"/>
              <a:gd name="T44" fmla="*/ 1442 w 11826"/>
              <a:gd name="T45" fmla="*/ 3695 h 10135"/>
              <a:gd name="T46" fmla="*/ 1428 w 11826"/>
              <a:gd name="T47" fmla="*/ 3642 h 10135"/>
              <a:gd name="T48" fmla="*/ 1392 w 11826"/>
              <a:gd name="T49" fmla="*/ 3381 h 10135"/>
              <a:gd name="T50" fmla="*/ 1389 w 11826"/>
              <a:gd name="T51" fmla="*/ 3321 h 10135"/>
              <a:gd name="T52" fmla="*/ 1389 w 11826"/>
              <a:gd name="T53" fmla="*/ 3103 h 10135"/>
              <a:gd name="T54" fmla="*/ 1392 w 11826"/>
              <a:gd name="T55" fmla="*/ 3040 h 10135"/>
              <a:gd name="T56" fmla="*/ 1428 w 11826"/>
              <a:gd name="T57" fmla="*/ 2779 h 10135"/>
              <a:gd name="T58" fmla="*/ 1440 w 11826"/>
              <a:gd name="T59" fmla="*/ 2730 h 10135"/>
              <a:gd name="T60" fmla="*/ 1501 w 11826"/>
              <a:gd name="T61" fmla="*/ 2515 h 10135"/>
              <a:gd name="T62" fmla="*/ 1524 w 11826"/>
              <a:gd name="T63" fmla="*/ 2450 h 10135"/>
              <a:gd name="T64" fmla="*/ 1633 w 11826"/>
              <a:gd name="T65" fmla="*/ 2205 h 10135"/>
              <a:gd name="T66" fmla="*/ 1650 w 11826"/>
              <a:gd name="T67" fmla="*/ 2176 h 10135"/>
              <a:gd name="T68" fmla="*/ 1825 w 11826"/>
              <a:gd name="T69" fmla="*/ 1911 h 10135"/>
              <a:gd name="T70" fmla="*/ 2009 w 11826"/>
              <a:gd name="T71" fmla="*/ 1697 h 10135"/>
              <a:gd name="T72" fmla="*/ 2515 w 11826"/>
              <a:gd name="T73" fmla="*/ 1321 h 10135"/>
              <a:gd name="T74" fmla="*/ 3310 w 11826"/>
              <a:gd name="T75" fmla="*/ 1081 h 10135"/>
              <a:gd name="T76" fmla="*/ 3522 w 11826"/>
              <a:gd name="T77" fmla="*/ 1070 h 10135"/>
              <a:gd name="T78" fmla="*/ 3723 w 11826"/>
              <a:gd name="T79" fmla="*/ 1080 h 10135"/>
              <a:gd name="T80" fmla="*/ 3793 w 11826"/>
              <a:gd name="T81" fmla="*/ 1089 h 10135"/>
              <a:gd name="T82" fmla="*/ 3921 w 11826"/>
              <a:gd name="T83" fmla="*/ 1109 h 10135"/>
              <a:gd name="T84" fmla="*/ 4002 w 11826"/>
              <a:gd name="T85" fmla="*/ 1127 h 10135"/>
              <a:gd name="T86" fmla="*/ 4113 w 11826"/>
              <a:gd name="T87" fmla="*/ 1154 h 10135"/>
              <a:gd name="T88" fmla="*/ 4198 w 11826"/>
              <a:gd name="T89" fmla="*/ 1181 h 10135"/>
              <a:gd name="T90" fmla="*/ 4258 w 11826"/>
              <a:gd name="T91" fmla="*/ 1200 h 10135"/>
              <a:gd name="T92" fmla="*/ 5060 w 11826"/>
              <a:gd name="T93" fmla="*/ 395 h 10135"/>
              <a:gd name="T94" fmla="*/ 4344 w 11826"/>
              <a:gd name="T95" fmla="*/ 111 h 10135"/>
              <a:gd name="T96" fmla="*/ 4263 w 11826"/>
              <a:gd name="T97" fmla="*/ 91 h 10135"/>
              <a:gd name="T98" fmla="*/ 3980 w 11826"/>
              <a:gd name="T99" fmla="*/ 38 h 10135"/>
              <a:gd name="T100" fmla="*/ 3885 w 11826"/>
              <a:gd name="T101" fmla="*/ 24 h 10135"/>
              <a:gd name="T102" fmla="*/ 3522 w 11826"/>
              <a:gd name="T103" fmla="*/ 1 h 10135"/>
              <a:gd name="T104" fmla="*/ 1253 w 11826"/>
              <a:gd name="T105" fmla="*/ 941 h 10135"/>
              <a:gd name="T106" fmla="*/ 1253 w 11826"/>
              <a:gd name="T107" fmla="*/ 5477 h 10135"/>
              <a:gd name="T108" fmla="*/ 1375 w 11826"/>
              <a:gd name="T109" fmla="*/ 5599 h 10135"/>
              <a:gd name="T110" fmla="*/ 5913 w 11826"/>
              <a:gd name="T111" fmla="*/ 10135 h 10135"/>
              <a:gd name="T112" fmla="*/ 10451 w 11826"/>
              <a:gd name="T113" fmla="*/ 5599 h 10135"/>
              <a:gd name="T114" fmla="*/ 10573 w 11826"/>
              <a:gd name="T115" fmla="*/ 5477 h 10135"/>
              <a:gd name="T116" fmla="*/ 10573 w 11826"/>
              <a:gd name="T117" fmla="*/ 941 h 10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826" h="10135">
                <a:moveTo>
                  <a:pt x="10573" y="941"/>
                </a:moveTo>
                <a:cubicBezTo>
                  <a:pt x="9972" y="338"/>
                  <a:pt x="9155" y="0"/>
                  <a:pt x="8304" y="1"/>
                </a:cubicBezTo>
                <a:cubicBezTo>
                  <a:pt x="7483" y="1"/>
                  <a:pt x="6662" y="315"/>
                  <a:pt x="6035" y="941"/>
                </a:cubicBezTo>
                <a:lnTo>
                  <a:pt x="5913" y="1063"/>
                </a:lnTo>
                <a:lnTo>
                  <a:pt x="3545" y="3430"/>
                </a:lnTo>
                <a:lnTo>
                  <a:pt x="3205" y="3770"/>
                </a:lnTo>
                <a:lnTo>
                  <a:pt x="3961" y="4526"/>
                </a:lnTo>
                <a:lnTo>
                  <a:pt x="4301" y="4186"/>
                </a:lnTo>
                <a:lnTo>
                  <a:pt x="6669" y="1819"/>
                </a:lnTo>
                <a:lnTo>
                  <a:pt x="6791" y="1697"/>
                </a:lnTo>
                <a:cubicBezTo>
                  <a:pt x="7192" y="1294"/>
                  <a:pt x="7736" y="1069"/>
                  <a:pt x="8304" y="1070"/>
                </a:cubicBezTo>
                <a:cubicBezTo>
                  <a:pt x="8875" y="1070"/>
                  <a:pt x="9412" y="1293"/>
                  <a:pt x="9817" y="1697"/>
                </a:cubicBezTo>
                <a:cubicBezTo>
                  <a:pt x="10651" y="2531"/>
                  <a:pt x="10651" y="3887"/>
                  <a:pt x="9817" y="4721"/>
                </a:cubicBezTo>
                <a:lnTo>
                  <a:pt x="9695" y="4843"/>
                </a:lnTo>
                <a:lnTo>
                  <a:pt x="5913" y="8623"/>
                </a:lnTo>
                <a:lnTo>
                  <a:pt x="2888" y="5599"/>
                </a:lnTo>
                <a:lnTo>
                  <a:pt x="2888" y="5598"/>
                </a:lnTo>
                <a:lnTo>
                  <a:pt x="2132" y="4843"/>
                </a:lnTo>
                <a:lnTo>
                  <a:pt x="2131" y="4843"/>
                </a:lnTo>
                <a:lnTo>
                  <a:pt x="2009" y="4721"/>
                </a:lnTo>
                <a:cubicBezTo>
                  <a:pt x="1790" y="4501"/>
                  <a:pt x="1622" y="4237"/>
                  <a:pt x="1516" y="3946"/>
                </a:cubicBezTo>
                <a:lnTo>
                  <a:pt x="1503" y="3908"/>
                </a:lnTo>
                <a:cubicBezTo>
                  <a:pt x="1479" y="3838"/>
                  <a:pt x="1459" y="3767"/>
                  <a:pt x="1442" y="3695"/>
                </a:cubicBezTo>
                <a:cubicBezTo>
                  <a:pt x="1438" y="3677"/>
                  <a:pt x="1432" y="3660"/>
                  <a:pt x="1428" y="3642"/>
                </a:cubicBezTo>
                <a:cubicBezTo>
                  <a:pt x="1411" y="3556"/>
                  <a:pt x="1399" y="3469"/>
                  <a:pt x="1392" y="3381"/>
                </a:cubicBezTo>
                <a:cubicBezTo>
                  <a:pt x="1390" y="3361"/>
                  <a:pt x="1390" y="3341"/>
                  <a:pt x="1389" y="3321"/>
                </a:cubicBezTo>
                <a:cubicBezTo>
                  <a:pt x="1385" y="3248"/>
                  <a:pt x="1385" y="3176"/>
                  <a:pt x="1389" y="3103"/>
                </a:cubicBezTo>
                <a:cubicBezTo>
                  <a:pt x="1390" y="3082"/>
                  <a:pt x="1390" y="3061"/>
                  <a:pt x="1392" y="3040"/>
                </a:cubicBezTo>
                <a:cubicBezTo>
                  <a:pt x="1398" y="2953"/>
                  <a:pt x="1410" y="2866"/>
                  <a:pt x="1428" y="2779"/>
                </a:cubicBezTo>
                <a:cubicBezTo>
                  <a:pt x="1431" y="2763"/>
                  <a:pt x="1436" y="2747"/>
                  <a:pt x="1440" y="2730"/>
                </a:cubicBezTo>
                <a:cubicBezTo>
                  <a:pt x="1456" y="2658"/>
                  <a:pt x="1477" y="2586"/>
                  <a:pt x="1501" y="2515"/>
                </a:cubicBezTo>
                <a:cubicBezTo>
                  <a:pt x="1509" y="2494"/>
                  <a:pt x="1516" y="2472"/>
                  <a:pt x="1524" y="2450"/>
                </a:cubicBezTo>
                <a:cubicBezTo>
                  <a:pt x="1555" y="2367"/>
                  <a:pt x="1591" y="2285"/>
                  <a:pt x="1633" y="2205"/>
                </a:cubicBezTo>
                <a:cubicBezTo>
                  <a:pt x="1639" y="2195"/>
                  <a:pt x="1645" y="2186"/>
                  <a:pt x="1650" y="2176"/>
                </a:cubicBezTo>
                <a:cubicBezTo>
                  <a:pt x="1702" y="2084"/>
                  <a:pt x="1760" y="1995"/>
                  <a:pt x="1825" y="1911"/>
                </a:cubicBezTo>
                <a:cubicBezTo>
                  <a:pt x="1881" y="1836"/>
                  <a:pt x="1943" y="1764"/>
                  <a:pt x="2009" y="1697"/>
                </a:cubicBezTo>
                <a:cubicBezTo>
                  <a:pt x="2158" y="1548"/>
                  <a:pt x="2329" y="1421"/>
                  <a:pt x="2515" y="1321"/>
                </a:cubicBezTo>
                <a:cubicBezTo>
                  <a:pt x="2761" y="1189"/>
                  <a:pt x="3031" y="1108"/>
                  <a:pt x="3310" y="1081"/>
                </a:cubicBezTo>
                <a:cubicBezTo>
                  <a:pt x="3380" y="1074"/>
                  <a:pt x="3451" y="1070"/>
                  <a:pt x="3522" y="1070"/>
                </a:cubicBezTo>
                <a:cubicBezTo>
                  <a:pt x="3590" y="1070"/>
                  <a:pt x="3657" y="1074"/>
                  <a:pt x="3723" y="1080"/>
                </a:cubicBezTo>
                <a:cubicBezTo>
                  <a:pt x="3747" y="1082"/>
                  <a:pt x="3770" y="1086"/>
                  <a:pt x="3793" y="1089"/>
                </a:cubicBezTo>
                <a:cubicBezTo>
                  <a:pt x="3835" y="1095"/>
                  <a:pt x="3878" y="1101"/>
                  <a:pt x="3921" y="1109"/>
                </a:cubicBezTo>
                <a:cubicBezTo>
                  <a:pt x="3948" y="1114"/>
                  <a:pt x="3975" y="1121"/>
                  <a:pt x="4002" y="1127"/>
                </a:cubicBezTo>
                <a:cubicBezTo>
                  <a:pt x="4040" y="1135"/>
                  <a:pt x="4076" y="1144"/>
                  <a:pt x="4113" y="1154"/>
                </a:cubicBezTo>
                <a:cubicBezTo>
                  <a:pt x="4142" y="1162"/>
                  <a:pt x="4170" y="1172"/>
                  <a:pt x="4198" y="1181"/>
                </a:cubicBezTo>
                <a:cubicBezTo>
                  <a:pt x="4218" y="1188"/>
                  <a:pt x="4238" y="1193"/>
                  <a:pt x="4258" y="1200"/>
                </a:cubicBezTo>
                <a:lnTo>
                  <a:pt x="5060" y="395"/>
                </a:lnTo>
                <a:cubicBezTo>
                  <a:pt x="4832" y="270"/>
                  <a:pt x="4591" y="177"/>
                  <a:pt x="4344" y="111"/>
                </a:cubicBezTo>
                <a:cubicBezTo>
                  <a:pt x="4317" y="104"/>
                  <a:pt x="4290" y="98"/>
                  <a:pt x="4263" y="91"/>
                </a:cubicBezTo>
                <a:cubicBezTo>
                  <a:pt x="4169" y="69"/>
                  <a:pt x="4075" y="51"/>
                  <a:pt x="3980" y="38"/>
                </a:cubicBezTo>
                <a:cubicBezTo>
                  <a:pt x="3948" y="33"/>
                  <a:pt x="3917" y="28"/>
                  <a:pt x="3885" y="24"/>
                </a:cubicBezTo>
                <a:cubicBezTo>
                  <a:pt x="3765" y="10"/>
                  <a:pt x="3643" y="2"/>
                  <a:pt x="3522" y="1"/>
                </a:cubicBezTo>
                <a:cubicBezTo>
                  <a:pt x="2700" y="1"/>
                  <a:pt x="1879" y="315"/>
                  <a:pt x="1253" y="941"/>
                </a:cubicBezTo>
                <a:cubicBezTo>
                  <a:pt x="0" y="2194"/>
                  <a:pt x="0" y="4224"/>
                  <a:pt x="1253" y="5477"/>
                </a:cubicBezTo>
                <a:lnTo>
                  <a:pt x="1375" y="5599"/>
                </a:lnTo>
                <a:lnTo>
                  <a:pt x="5913" y="10135"/>
                </a:lnTo>
                <a:lnTo>
                  <a:pt x="10451" y="5599"/>
                </a:lnTo>
                <a:lnTo>
                  <a:pt x="10573" y="5477"/>
                </a:lnTo>
                <a:cubicBezTo>
                  <a:pt x="11826" y="4224"/>
                  <a:pt x="11826" y="2194"/>
                  <a:pt x="10573" y="941"/>
                </a:cubicBezTo>
              </a:path>
            </a:pathLst>
          </a:custGeom>
          <a:solidFill>
            <a:srgbClr val="8DBD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矩形 14">
            <a:extLst>
              <a:ext uri="{FF2B5EF4-FFF2-40B4-BE49-F238E27FC236}">
                <a16:creationId xmlns:a16="http://schemas.microsoft.com/office/drawing/2014/main" id="{1B977348-5016-4A94-B9D6-9D699D368055}"/>
              </a:ext>
            </a:extLst>
          </p:cNvPr>
          <p:cNvSpPr/>
          <p:nvPr/>
        </p:nvSpPr>
        <p:spPr>
          <a:xfrm>
            <a:off x="6381475" y="2416020"/>
            <a:ext cx="1956045" cy="497150"/>
          </a:xfrm>
          <a:prstGeom prst="rect">
            <a:avLst/>
          </a:prstGeom>
          <a:solidFill>
            <a:srgbClr val="026A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err="1">
                <a:latin typeface="OPPOSans R" panose="00020600040101010101" pitchFamily="18" charset="-122"/>
                <a:ea typeface="OPPOSans R" panose="00020600040101010101" pitchFamily="18" charset="-122"/>
              </a:rPr>
              <a:t>Beenish</a:t>
            </a:r>
            <a:r>
              <a:rPr lang="en-US" altLang="zh-CN" sz="1400" dirty="0">
                <a:latin typeface="OPPOSans R" panose="00020600040101010101" pitchFamily="18" charset="-122"/>
                <a:ea typeface="OPPOSans R" panose="00020600040101010101" pitchFamily="18" charset="-122"/>
              </a:rPr>
              <a:t> Shahid</a:t>
            </a:r>
          </a:p>
          <a:p>
            <a:pPr algn="ctr"/>
            <a:r>
              <a:rPr lang="zh-CN" altLang="zh-CN" sz="1400" dirty="0">
                <a:latin typeface="OPPOSans R" panose="00020600040101010101" pitchFamily="18" charset="-122"/>
                <a:ea typeface="OPPOSans R" panose="00020600040101010101" pitchFamily="18" charset="-122"/>
              </a:rPr>
              <a:t>（</a:t>
            </a:r>
            <a:r>
              <a:rPr lang="en-US" altLang="zh-CN" sz="1400" dirty="0">
                <a:latin typeface="OPPOSans R" panose="00020600040101010101" pitchFamily="18" charset="-122"/>
                <a:ea typeface="OPPOSans R" panose="00020600040101010101" pitchFamily="18" charset="-122"/>
              </a:rPr>
              <a:t>PK</a:t>
            </a:r>
            <a:r>
              <a:rPr lang="zh-CN" altLang="zh-CN" sz="1400" dirty="0">
                <a:latin typeface="OPPOSans R" panose="00020600040101010101" pitchFamily="18" charset="-122"/>
                <a:ea typeface="OPPOSans R" panose="00020600040101010101" pitchFamily="18" charset="-122"/>
              </a:rPr>
              <a:t>）</a:t>
            </a:r>
            <a:endParaRPr lang="en-US" sz="1400" dirty="0">
              <a:latin typeface="OPPOSans R" panose="00020600040101010101" pitchFamily="18" charset="-122"/>
              <a:ea typeface="OPPOSans R" panose="00020600040101010101" pitchFamily="18" charset="-122"/>
            </a:endParaRPr>
          </a:p>
        </p:txBody>
      </p:sp>
      <p:sp>
        <p:nvSpPr>
          <p:cNvPr id="21" name="矩形 20">
            <a:extLst>
              <a:ext uri="{FF2B5EF4-FFF2-40B4-BE49-F238E27FC236}">
                <a16:creationId xmlns:a16="http://schemas.microsoft.com/office/drawing/2014/main" id="{C63482D0-94CD-4416-BB25-8E5DD5523AAD}"/>
              </a:ext>
            </a:extLst>
          </p:cNvPr>
          <p:cNvSpPr/>
          <p:nvPr/>
        </p:nvSpPr>
        <p:spPr>
          <a:xfrm>
            <a:off x="8472512" y="2407145"/>
            <a:ext cx="1956045" cy="506025"/>
          </a:xfrm>
          <a:prstGeom prst="rect">
            <a:avLst/>
          </a:prstGeom>
          <a:solidFill>
            <a:srgbClr val="026A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a:latin typeface="OPPOSans R" panose="00020600040101010101" pitchFamily="18" charset="-122"/>
                <a:ea typeface="OPPOSans R" panose="00020600040101010101" pitchFamily="18" charset="-122"/>
              </a:rPr>
              <a:t>Zeeshan Khalid</a:t>
            </a:r>
          </a:p>
          <a:p>
            <a:pPr algn="ctr"/>
            <a:r>
              <a:rPr lang="zh-CN" altLang="zh-CN" sz="1400" dirty="0">
                <a:latin typeface="OPPOSans R" panose="00020600040101010101" pitchFamily="18" charset="-122"/>
                <a:ea typeface="OPPOSans R" panose="00020600040101010101" pitchFamily="18" charset="-122"/>
              </a:rPr>
              <a:t>（</a:t>
            </a:r>
            <a:r>
              <a:rPr lang="en-US" altLang="zh-CN" sz="1400" dirty="0">
                <a:latin typeface="OPPOSans R" panose="00020600040101010101" pitchFamily="18" charset="-122"/>
                <a:ea typeface="OPPOSans R" panose="00020600040101010101" pitchFamily="18" charset="-122"/>
              </a:rPr>
              <a:t>PK</a:t>
            </a:r>
            <a:r>
              <a:rPr lang="zh-CN" altLang="zh-CN" sz="1400" dirty="0">
                <a:latin typeface="OPPOSans R" panose="00020600040101010101" pitchFamily="18" charset="-122"/>
                <a:ea typeface="OPPOSans R" panose="00020600040101010101" pitchFamily="18" charset="-122"/>
              </a:rPr>
              <a:t>）</a:t>
            </a:r>
            <a:endParaRPr lang="en-US" sz="1400" dirty="0">
              <a:latin typeface="OPPOSans R" panose="00020600040101010101" pitchFamily="18" charset="-122"/>
              <a:ea typeface="OPPOSans R" panose="00020600040101010101" pitchFamily="18" charset="-122"/>
            </a:endParaRPr>
          </a:p>
        </p:txBody>
      </p:sp>
      <p:sp>
        <p:nvSpPr>
          <p:cNvPr id="22" name="矩形 21">
            <a:extLst>
              <a:ext uri="{FF2B5EF4-FFF2-40B4-BE49-F238E27FC236}">
                <a16:creationId xmlns:a16="http://schemas.microsoft.com/office/drawing/2014/main" id="{1972E699-C7A9-483C-9090-BFA93F4C1BFF}"/>
              </a:ext>
            </a:extLst>
          </p:cNvPr>
          <p:cNvSpPr/>
          <p:nvPr/>
        </p:nvSpPr>
        <p:spPr>
          <a:xfrm>
            <a:off x="4304103" y="3215013"/>
            <a:ext cx="1920532" cy="497150"/>
          </a:xfrm>
          <a:prstGeom prst="rect">
            <a:avLst/>
          </a:prstGeom>
          <a:solidFill>
            <a:srgbClr val="026A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200" dirty="0">
                <a:latin typeface="OPPOSans R" panose="00020600040101010101" pitchFamily="18" charset="-122"/>
                <a:ea typeface="OPPOSans R" panose="00020600040101010101" pitchFamily="18" charset="-122"/>
              </a:rPr>
              <a:t>Mostafa </a:t>
            </a:r>
            <a:r>
              <a:rPr lang="en-US" altLang="zh-CN" sz="1200" dirty="0" err="1">
                <a:latin typeface="OPPOSans R" panose="00020600040101010101" pitchFamily="18" charset="-122"/>
                <a:ea typeface="OPPOSans R" panose="00020600040101010101" pitchFamily="18" charset="-122"/>
              </a:rPr>
              <a:t>Abdelaleem</a:t>
            </a:r>
            <a:endParaRPr lang="en-US" altLang="zh-CN" sz="1200" dirty="0">
              <a:latin typeface="OPPOSans R" panose="00020600040101010101" pitchFamily="18" charset="-122"/>
              <a:ea typeface="OPPOSans R" panose="00020600040101010101" pitchFamily="18" charset="-122"/>
            </a:endParaRPr>
          </a:p>
          <a:p>
            <a:pPr algn="ctr"/>
            <a:r>
              <a:rPr lang="zh-CN" altLang="zh-CN" sz="1200" dirty="0">
                <a:latin typeface="OPPOSans R" panose="00020600040101010101" pitchFamily="18" charset="-122"/>
                <a:ea typeface="OPPOSans R" panose="00020600040101010101" pitchFamily="18" charset="-122"/>
              </a:rPr>
              <a:t>（</a:t>
            </a:r>
            <a:r>
              <a:rPr lang="en-US" altLang="zh-CN" sz="1200" dirty="0">
                <a:latin typeface="OPPOSans R" panose="00020600040101010101" pitchFamily="18" charset="-122"/>
                <a:ea typeface="OPPOSans R" panose="00020600040101010101" pitchFamily="18" charset="-122"/>
              </a:rPr>
              <a:t>EG</a:t>
            </a:r>
            <a:r>
              <a:rPr lang="zh-CN" altLang="zh-CN" sz="1200" dirty="0">
                <a:latin typeface="OPPOSans R" panose="00020600040101010101" pitchFamily="18" charset="-122"/>
                <a:ea typeface="OPPOSans R" panose="00020600040101010101" pitchFamily="18" charset="-122"/>
              </a:rPr>
              <a:t>）</a:t>
            </a:r>
            <a:endParaRPr lang="en-US" sz="1200" dirty="0">
              <a:latin typeface="OPPOSans R" panose="00020600040101010101" pitchFamily="18" charset="-122"/>
              <a:ea typeface="OPPOSans R" panose="00020600040101010101" pitchFamily="18" charset="-122"/>
            </a:endParaRPr>
          </a:p>
        </p:txBody>
      </p:sp>
      <p:sp>
        <p:nvSpPr>
          <p:cNvPr id="23" name="矩形 22">
            <a:extLst>
              <a:ext uri="{FF2B5EF4-FFF2-40B4-BE49-F238E27FC236}">
                <a16:creationId xmlns:a16="http://schemas.microsoft.com/office/drawing/2014/main" id="{E56189DC-312D-44D3-BA33-D4A151C32159}"/>
              </a:ext>
            </a:extLst>
          </p:cNvPr>
          <p:cNvSpPr/>
          <p:nvPr/>
        </p:nvSpPr>
        <p:spPr>
          <a:xfrm>
            <a:off x="6381475" y="3215013"/>
            <a:ext cx="1956045" cy="497150"/>
          </a:xfrm>
          <a:prstGeom prst="rect">
            <a:avLst/>
          </a:prstGeom>
          <a:solidFill>
            <a:srgbClr val="026A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a:latin typeface="OPPOSans R" panose="00020600040101010101" pitchFamily="18" charset="-122"/>
                <a:ea typeface="OPPOSans R" panose="00020600040101010101" pitchFamily="18" charset="-122"/>
              </a:rPr>
              <a:t>Debby </a:t>
            </a:r>
            <a:r>
              <a:rPr lang="en-US" altLang="zh-CN" sz="1400" dirty="0" err="1">
                <a:latin typeface="OPPOSans R" panose="00020600040101010101" pitchFamily="18" charset="-122"/>
                <a:ea typeface="OPPOSans R" panose="00020600040101010101" pitchFamily="18" charset="-122"/>
              </a:rPr>
              <a:t>Fearry</a:t>
            </a:r>
            <a:endParaRPr lang="en-US" altLang="zh-CN" sz="1400" dirty="0">
              <a:latin typeface="OPPOSans R" panose="00020600040101010101" pitchFamily="18" charset="-122"/>
              <a:ea typeface="OPPOSans R" panose="00020600040101010101" pitchFamily="18" charset="-122"/>
            </a:endParaRPr>
          </a:p>
          <a:p>
            <a:pPr algn="ctr"/>
            <a:r>
              <a:rPr lang="zh-CN" altLang="zh-CN" sz="1400" dirty="0">
                <a:latin typeface="OPPOSans R" panose="00020600040101010101" pitchFamily="18" charset="-122"/>
                <a:ea typeface="OPPOSans R" panose="00020600040101010101" pitchFamily="18" charset="-122"/>
              </a:rPr>
              <a:t>（</a:t>
            </a:r>
            <a:r>
              <a:rPr lang="en-US" altLang="zh-CN" sz="1400" dirty="0">
                <a:latin typeface="OPPOSans R" panose="00020600040101010101" pitchFamily="18" charset="-122"/>
                <a:ea typeface="OPPOSans R" panose="00020600040101010101" pitchFamily="18" charset="-122"/>
              </a:rPr>
              <a:t>ID</a:t>
            </a:r>
            <a:r>
              <a:rPr lang="zh-CN" altLang="zh-CN" sz="1400" dirty="0">
                <a:latin typeface="OPPOSans R" panose="00020600040101010101" pitchFamily="18" charset="-122"/>
                <a:ea typeface="OPPOSans R" panose="00020600040101010101" pitchFamily="18" charset="-122"/>
              </a:rPr>
              <a:t>）</a:t>
            </a:r>
            <a:endParaRPr lang="en-US" sz="1400" dirty="0">
              <a:latin typeface="OPPOSans R" panose="00020600040101010101" pitchFamily="18" charset="-122"/>
              <a:ea typeface="OPPOSans R" panose="00020600040101010101" pitchFamily="18" charset="-122"/>
            </a:endParaRPr>
          </a:p>
        </p:txBody>
      </p:sp>
      <p:sp>
        <p:nvSpPr>
          <p:cNvPr id="26" name="矩形 25">
            <a:extLst>
              <a:ext uri="{FF2B5EF4-FFF2-40B4-BE49-F238E27FC236}">
                <a16:creationId xmlns:a16="http://schemas.microsoft.com/office/drawing/2014/main" id="{DA369EF9-A721-42D4-915A-7DCD341409F7}"/>
              </a:ext>
            </a:extLst>
          </p:cNvPr>
          <p:cNvSpPr/>
          <p:nvPr/>
        </p:nvSpPr>
        <p:spPr>
          <a:xfrm>
            <a:off x="8469174" y="3215013"/>
            <a:ext cx="1956045" cy="497150"/>
          </a:xfrm>
          <a:prstGeom prst="rect">
            <a:avLst/>
          </a:prstGeom>
          <a:solidFill>
            <a:srgbClr val="026A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400" dirty="0" err="1">
                <a:latin typeface="OPPOSans R" panose="00020600040101010101" pitchFamily="18" charset="-122"/>
                <a:ea typeface="OPPOSans R" panose="00020600040101010101" pitchFamily="18" charset="-122"/>
              </a:rPr>
              <a:t>Safaa</a:t>
            </a:r>
            <a:endParaRPr lang="en-US" altLang="zh-CN" sz="1400" dirty="0">
              <a:latin typeface="OPPOSans R" panose="00020600040101010101" pitchFamily="18" charset="-122"/>
              <a:ea typeface="OPPOSans R" panose="00020600040101010101" pitchFamily="18" charset="-122"/>
            </a:endParaRPr>
          </a:p>
          <a:p>
            <a:pPr algn="ctr"/>
            <a:r>
              <a:rPr lang="zh-CN" altLang="zh-CN" sz="1400" dirty="0">
                <a:latin typeface="OPPOSans R" panose="00020600040101010101" pitchFamily="18" charset="-122"/>
                <a:ea typeface="OPPOSans R" panose="00020600040101010101" pitchFamily="18" charset="-122"/>
              </a:rPr>
              <a:t>（</a:t>
            </a:r>
            <a:r>
              <a:rPr lang="en-US" altLang="zh-CN" sz="1400" dirty="0">
                <a:latin typeface="OPPOSans R" panose="00020600040101010101" pitchFamily="18" charset="-122"/>
                <a:ea typeface="OPPOSans R" panose="00020600040101010101" pitchFamily="18" charset="-122"/>
              </a:rPr>
              <a:t>MA</a:t>
            </a:r>
            <a:r>
              <a:rPr lang="zh-CN" altLang="zh-CN" sz="1400" dirty="0">
                <a:latin typeface="OPPOSans R" panose="00020600040101010101" pitchFamily="18" charset="-122"/>
                <a:ea typeface="OPPOSans R" panose="00020600040101010101" pitchFamily="18" charset="-122"/>
              </a:rPr>
              <a:t>）</a:t>
            </a:r>
            <a:endParaRPr lang="en-US" sz="1400" dirty="0">
              <a:latin typeface="OPPOSans R" panose="00020600040101010101" pitchFamily="18" charset="-122"/>
              <a:ea typeface="OPPOSans R" panose="00020600040101010101" pitchFamily="18" charset="-122"/>
            </a:endParaRPr>
          </a:p>
        </p:txBody>
      </p:sp>
      <p:sp>
        <p:nvSpPr>
          <p:cNvPr id="27" name="矩形 26">
            <a:extLst>
              <a:ext uri="{FF2B5EF4-FFF2-40B4-BE49-F238E27FC236}">
                <a16:creationId xmlns:a16="http://schemas.microsoft.com/office/drawing/2014/main" id="{4FF7ED42-79F4-42D4-BE2B-33CCF15DA9C6}"/>
              </a:ext>
            </a:extLst>
          </p:cNvPr>
          <p:cNvSpPr/>
          <p:nvPr/>
        </p:nvSpPr>
        <p:spPr>
          <a:xfrm>
            <a:off x="4259714" y="5124175"/>
            <a:ext cx="1759348" cy="497150"/>
          </a:xfrm>
          <a:prstGeom prst="rect">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000" dirty="0">
                <a:latin typeface="OPPOSans R" panose="00020600040101010101" pitchFamily="18" charset="-122"/>
                <a:ea typeface="OPPOSans R" panose="00020600040101010101" pitchFamily="18" charset="-122"/>
              </a:rPr>
              <a:t>Jason Leong </a:t>
            </a:r>
            <a:r>
              <a:rPr lang="en-US" altLang="zh-CN" sz="1000" dirty="0" err="1">
                <a:latin typeface="OPPOSans R" panose="00020600040101010101" pitchFamily="18" charset="-122"/>
                <a:ea typeface="OPPOSans R" panose="00020600040101010101" pitchFamily="18" charset="-122"/>
              </a:rPr>
              <a:t>Jie</a:t>
            </a:r>
            <a:r>
              <a:rPr lang="en-US" altLang="zh-CN" sz="1000" dirty="0">
                <a:latin typeface="OPPOSans R" panose="00020600040101010101" pitchFamily="18" charset="-122"/>
                <a:ea typeface="OPPOSans R" panose="00020600040101010101" pitchFamily="18" charset="-122"/>
              </a:rPr>
              <a:t> Sheng</a:t>
            </a:r>
          </a:p>
          <a:p>
            <a:pPr algn="ctr"/>
            <a:r>
              <a:rPr lang="zh-CN" altLang="zh-CN" sz="1000" dirty="0">
                <a:latin typeface="OPPOSans R" panose="00020600040101010101" pitchFamily="18" charset="-122"/>
                <a:ea typeface="OPPOSans R" panose="00020600040101010101" pitchFamily="18" charset="-122"/>
              </a:rPr>
              <a:t>（</a:t>
            </a:r>
            <a:r>
              <a:rPr lang="en-US" altLang="zh-CN" sz="1000" dirty="0">
                <a:latin typeface="OPPOSans R" panose="00020600040101010101" pitchFamily="18" charset="-122"/>
                <a:ea typeface="OPPOSans R" panose="00020600040101010101" pitchFamily="18" charset="-122"/>
              </a:rPr>
              <a:t>MY</a:t>
            </a:r>
            <a:r>
              <a:rPr lang="zh-CN" altLang="zh-CN" sz="1000" dirty="0">
                <a:latin typeface="OPPOSans R" panose="00020600040101010101" pitchFamily="18" charset="-122"/>
                <a:ea typeface="OPPOSans R" panose="00020600040101010101" pitchFamily="18" charset="-122"/>
              </a:rPr>
              <a:t>）</a:t>
            </a:r>
            <a:endParaRPr lang="zh-CN" altLang="en-US" sz="1000" dirty="0">
              <a:latin typeface="OPPOSans R" panose="00020600040101010101" pitchFamily="18" charset="-122"/>
              <a:ea typeface="OPPOSans R" panose="00020600040101010101" pitchFamily="18" charset="-122"/>
            </a:endParaRPr>
          </a:p>
        </p:txBody>
      </p:sp>
      <p:sp>
        <p:nvSpPr>
          <p:cNvPr id="28" name="矩形 27">
            <a:extLst>
              <a:ext uri="{FF2B5EF4-FFF2-40B4-BE49-F238E27FC236}">
                <a16:creationId xmlns:a16="http://schemas.microsoft.com/office/drawing/2014/main" id="{8F777FE3-EB69-41DB-BD78-CE89A452642D}"/>
              </a:ext>
            </a:extLst>
          </p:cNvPr>
          <p:cNvSpPr/>
          <p:nvPr/>
        </p:nvSpPr>
        <p:spPr>
          <a:xfrm>
            <a:off x="6233511" y="5119621"/>
            <a:ext cx="1638776" cy="497150"/>
          </a:xfrm>
          <a:prstGeom prst="rect">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200" dirty="0" err="1">
                <a:latin typeface="OPPOSans R" panose="00020600040101010101" pitchFamily="18" charset="-122"/>
                <a:ea typeface="OPPOSans R" panose="00020600040101010101" pitchFamily="18" charset="-122"/>
              </a:rPr>
              <a:t>Mojana</a:t>
            </a:r>
            <a:r>
              <a:rPr lang="en-US" altLang="zh-CN" sz="1200" dirty="0">
                <a:latin typeface="OPPOSans R" panose="00020600040101010101" pitchFamily="18" charset="-122"/>
                <a:ea typeface="OPPOSans R" panose="00020600040101010101" pitchFamily="18" charset="-122"/>
              </a:rPr>
              <a:t> Amado Jr</a:t>
            </a:r>
            <a:r>
              <a:rPr lang="zh-CN" altLang="zh-CN" sz="1200" dirty="0">
                <a:latin typeface="OPPOSans R" panose="00020600040101010101" pitchFamily="18" charset="-122"/>
                <a:ea typeface="OPPOSans R" panose="00020600040101010101" pitchFamily="18" charset="-122"/>
              </a:rPr>
              <a:t>（</a:t>
            </a:r>
            <a:r>
              <a:rPr lang="en-US" altLang="zh-CN" sz="1200" dirty="0">
                <a:latin typeface="OPPOSans R" panose="00020600040101010101" pitchFamily="18" charset="-122"/>
                <a:ea typeface="OPPOSans R" panose="00020600040101010101" pitchFamily="18" charset="-122"/>
              </a:rPr>
              <a:t>PH</a:t>
            </a:r>
            <a:r>
              <a:rPr lang="zh-CN" altLang="zh-CN" sz="1200" dirty="0">
                <a:latin typeface="OPPOSans R" panose="00020600040101010101" pitchFamily="18" charset="-122"/>
                <a:ea typeface="OPPOSans R" panose="00020600040101010101" pitchFamily="18" charset="-122"/>
              </a:rPr>
              <a:t>）</a:t>
            </a:r>
            <a:endParaRPr lang="zh-CN" altLang="en-US" sz="1200" dirty="0">
              <a:latin typeface="OPPOSans R" panose="00020600040101010101" pitchFamily="18" charset="-122"/>
              <a:ea typeface="OPPOSans R" panose="00020600040101010101" pitchFamily="18" charset="-122"/>
            </a:endParaRPr>
          </a:p>
        </p:txBody>
      </p:sp>
      <p:sp>
        <p:nvSpPr>
          <p:cNvPr id="29" name="矩形 28">
            <a:extLst>
              <a:ext uri="{FF2B5EF4-FFF2-40B4-BE49-F238E27FC236}">
                <a16:creationId xmlns:a16="http://schemas.microsoft.com/office/drawing/2014/main" id="{657E19E9-778E-47D8-A36C-6177992D7E97}"/>
              </a:ext>
            </a:extLst>
          </p:cNvPr>
          <p:cNvSpPr/>
          <p:nvPr/>
        </p:nvSpPr>
        <p:spPr>
          <a:xfrm>
            <a:off x="8086737" y="5119621"/>
            <a:ext cx="1621392" cy="497150"/>
          </a:xfrm>
          <a:prstGeom prst="rect">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900" dirty="0">
                <a:latin typeface="OPPOSans R" panose="00020600040101010101" pitchFamily="18" charset="-122"/>
                <a:ea typeface="OPPOSans R" panose="00020600040101010101" pitchFamily="18" charset="-122"/>
              </a:rPr>
              <a:t>Nico Putra </a:t>
            </a:r>
            <a:r>
              <a:rPr lang="en-US" altLang="zh-CN" sz="900" dirty="0" err="1">
                <a:latin typeface="OPPOSans R" panose="00020600040101010101" pitchFamily="18" charset="-122"/>
                <a:ea typeface="OPPOSans R" panose="00020600040101010101" pitchFamily="18" charset="-122"/>
              </a:rPr>
              <a:t>Widjanarko</a:t>
            </a:r>
            <a:endParaRPr lang="en-US" altLang="zh-CN" sz="900" dirty="0">
              <a:latin typeface="OPPOSans R" panose="00020600040101010101" pitchFamily="18" charset="-122"/>
              <a:ea typeface="OPPOSans R" panose="00020600040101010101" pitchFamily="18" charset="-122"/>
            </a:endParaRPr>
          </a:p>
          <a:p>
            <a:pPr algn="ctr"/>
            <a:r>
              <a:rPr lang="zh-CN" altLang="zh-CN" sz="1050" dirty="0">
                <a:latin typeface="OPPOSans R" panose="00020600040101010101" pitchFamily="18" charset="-122"/>
                <a:ea typeface="OPPOSans R" panose="00020600040101010101" pitchFamily="18" charset="-122"/>
              </a:rPr>
              <a:t>（</a:t>
            </a:r>
            <a:r>
              <a:rPr lang="en-US" altLang="zh-CN" sz="1050" dirty="0">
                <a:latin typeface="OPPOSans R" panose="00020600040101010101" pitchFamily="18" charset="-122"/>
                <a:ea typeface="OPPOSans R" panose="00020600040101010101" pitchFamily="18" charset="-122"/>
              </a:rPr>
              <a:t>ID</a:t>
            </a:r>
            <a:r>
              <a:rPr lang="zh-CN" altLang="zh-CN" sz="1050" dirty="0">
                <a:latin typeface="OPPOSans R" panose="00020600040101010101" pitchFamily="18" charset="-122"/>
                <a:ea typeface="OPPOSans R" panose="00020600040101010101" pitchFamily="18" charset="-122"/>
              </a:rPr>
              <a:t>）</a:t>
            </a:r>
            <a:endParaRPr lang="zh-CN" altLang="en-US" sz="1050" dirty="0">
              <a:latin typeface="OPPOSans R" panose="00020600040101010101" pitchFamily="18" charset="-122"/>
              <a:ea typeface="OPPOSans R" panose="00020600040101010101" pitchFamily="18" charset="-122"/>
            </a:endParaRPr>
          </a:p>
        </p:txBody>
      </p:sp>
      <p:sp>
        <p:nvSpPr>
          <p:cNvPr id="30" name="矩形 29">
            <a:extLst>
              <a:ext uri="{FF2B5EF4-FFF2-40B4-BE49-F238E27FC236}">
                <a16:creationId xmlns:a16="http://schemas.microsoft.com/office/drawing/2014/main" id="{125246D8-E392-4E45-9084-C17E7918C099}"/>
              </a:ext>
            </a:extLst>
          </p:cNvPr>
          <p:cNvSpPr/>
          <p:nvPr/>
        </p:nvSpPr>
        <p:spPr>
          <a:xfrm>
            <a:off x="9905193" y="5119621"/>
            <a:ext cx="1638776" cy="497150"/>
          </a:xfrm>
          <a:prstGeom prst="rect">
            <a:avLst/>
          </a:prstGeom>
          <a:solidFill>
            <a:schemeClr val="accent6">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200" dirty="0" err="1">
                <a:latin typeface="OPPOSans R" panose="00020600040101010101" pitchFamily="18" charset="-122"/>
                <a:ea typeface="OPPOSans R" panose="00020600040101010101" pitchFamily="18" charset="-122"/>
              </a:rPr>
              <a:t>Zuraida</a:t>
            </a:r>
            <a:r>
              <a:rPr lang="en-US" altLang="zh-CN" sz="1200" dirty="0">
                <a:latin typeface="OPPOSans R" panose="00020600040101010101" pitchFamily="18" charset="-122"/>
                <a:ea typeface="OPPOSans R" panose="00020600040101010101" pitchFamily="18" charset="-122"/>
              </a:rPr>
              <a:t> </a:t>
            </a:r>
            <a:r>
              <a:rPr lang="en-US" altLang="zh-CN" sz="1200" dirty="0" err="1">
                <a:latin typeface="OPPOSans R" panose="00020600040101010101" pitchFamily="18" charset="-122"/>
                <a:ea typeface="OPPOSans R" panose="00020600040101010101" pitchFamily="18" charset="-122"/>
              </a:rPr>
              <a:t>Yamin</a:t>
            </a:r>
            <a:r>
              <a:rPr lang="zh-CN" altLang="zh-CN" sz="1200" dirty="0">
                <a:latin typeface="OPPOSans R" panose="00020600040101010101" pitchFamily="18" charset="-122"/>
                <a:ea typeface="OPPOSans R" panose="00020600040101010101" pitchFamily="18" charset="-122"/>
              </a:rPr>
              <a:t>（</a:t>
            </a:r>
            <a:r>
              <a:rPr lang="en-US" altLang="zh-CN" sz="1200" dirty="0">
                <a:latin typeface="OPPOSans R" panose="00020600040101010101" pitchFamily="18" charset="-122"/>
                <a:ea typeface="OPPOSans R" panose="00020600040101010101" pitchFamily="18" charset="-122"/>
              </a:rPr>
              <a:t>ID</a:t>
            </a:r>
            <a:r>
              <a:rPr lang="zh-CN" altLang="zh-CN" sz="1200" dirty="0">
                <a:latin typeface="OPPOSans R" panose="00020600040101010101" pitchFamily="18" charset="-122"/>
                <a:ea typeface="OPPOSans R" panose="00020600040101010101" pitchFamily="18" charset="-122"/>
              </a:rPr>
              <a:t>）</a:t>
            </a:r>
            <a:endParaRPr lang="zh-CN" altLang="en-US" sz="1200" dirty="0">
              <a:latin typeface="OPPOSans R" panose="00020600040101010101" pitchFamily="18" charset="-122"/>
              <a:ea typeface="OPPOSans R" panose="00020600040101010101" pitchFamily="18" charset="-122"/>
            </a:endParaRP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a:extLst>
              <a:ext uri="{FF2B5EF4-FFF2-40B4-BE49-F238E27FC236}">
                <a16:creationId xmlns:a16="http://schemas.microsoft.com/office/drawing/2014/main" id="{DF242B67-1931-4439-BFC4-13FE3A2CC9D4}"/>
              </a:ext>
            </a:extLst>
          </p:cNvPr>
          <p:cNvGraphicFramePr>
            <a:graphicFrameLocks noGrp="1"/>
          </p:cNvGraphicFramePr>
          <p:nvPr>
            <p:extLst>
              <p:ext uri="{D42A27DB-BD31-4B8C-83A1-F6EECF244321}">
                <p14:modId xmlns:p14="http://schemas.microsoft.com/office/powerpoint/2010/main" val="2946753643"/>
              </p:ext>
            </p:extLst>
          </p:nvPr>
        </p:nvGraphicFramePr>
        <p:xfrm>
          <a:off x="501566" y="1133599"/>
          <a:ext cx="10863119" cy="4851203"/>
        </p:xfrm>
        <a:graphic>
          <a:graphicData uri="http://schemas.openxmlformats.org/drawingml/2006/table">
            <a:tbl>
              <a:tblPr firstRow="1" bandRow="1">
                <a:tableStyleId>{5C22544A-7EE6-4342-B048-85BDC9FD1C3A}</a:tableStyleId>
              </a:tblPr>
              <a:tblGrid>
                <a:gridCol w="740874">
                  <a:extLst>
                    <a:ext uri="{9D8B030D-6E8A-4147-A177-3AD203B41FA5}">
                      <a16:colId xmlns:a16="http://schemas.microsoft.com/office/drawing/2014/main" val="942294568"/>
                    </a:ext>
                  </a:extLst>
                </a:gridCol>
                <a:gridCol w="8237351">
                  <a:extLst>
                    <a:ext uri="{9D8B030D-6E8A-4147-A177-3AD203B41FA5}">
                      <a16:colId xmlns:a16="http://schemas.microsoft.com/office/drawing/2014/main" val="2048561236"/>
                    </a:ext>
                  </a:extLst>
                </a:gridCol>
                <a:gridCol w="1884894">
                  <a:extLst>
                    <a:ext uri="{9D8B030D-6E8A-4147-A177-3AD203B41FA5}">
                      <a16:colId xmlns:a16="http://schemas.microsoft.com/office/drawing/2014/main" val="2397792209"/>
                    </a:ext>
                  </a:extLst>
                </a:gridCol>
              </a:tblGrid>
              <a:tr h="487669">
                <a:tc>
                  <a:txBody>
                    <a:bodyPr/>
                    <a:lstStyle/>
                    <a:p>
                      <a:pPr algn="ctr"/>
                      <a:r>
                        <a:rPr lang="en-US" altLang="zh-CN" sz="1800" dirty="0">
                          <a:solidFill>
                            <a:schemeClr val="bg1"/>
                          </a:solidFill>
                        </a:rPr>
                        <a:t>Area</a:t>
                      </a:r>
                      <a:endParaRPr lang="zh-CN" altLang="en-US" sz="18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sz="1800" dirty="0">
                          <a:solidFill>
                            <a:schemeClr val="bg1"/>
                          </a:solidFill>
                        </a:rPr>
                        <a:t>Golden idea description</a:t>
                      </a:r>
                      <a:endParaRPr lang="zh-CN" altLang="en-US" sz="18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sz="1800" dirty="0">
                          <a:solidFill>
                            <a:schemeClr val="bg1"/>
                          </a:solidFill>
                        </a:rPr>
                        <a:t>Pictures</a:t>
                      </a:r>
                      <a:endParaRPr lang="zh-CN" altLang="en-US" sz="18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extLst>
                  <a:ext uri="{0D108BD9-81ED-4DB2-BD59-A6C34878D82A}">
                    <a16:rowId xmlns:a16="http://schemas.microsoft.com/office/drawing/2014/main" val="3435380817"/>
                  </a:ext>
                </a:extLst>
              </a:tr>
              <a:tr h="321746">
                <a:tc rowSpan="4">
                  <a:txBody>
                    <a:bodyPr/>
                    <a:lstStyle/>
                    <a:p>
                      <a:pPr marL="0" algn="ctr" defTabSz="914400" rtl="0" eaLnBrk="1" latinLnBrk="0" hangingPunct="1"/>
                      <a:r>
                        <a:rPr lang="en-US" altLang="zh-CN" sz="1200" b="1" kern="1200" dirty="0">
                          <a:solidFill>
                            <a:schemeClr val="tx1"/>
                          </a:solidFill>
                          <a:latin typeface="OPPOSans R" panose="00020600040101010101" pitchFamily="18" charset="-122"/>
                          <a:ea typeface="OPPOSans R" panose="00020600040101010101" pitchFamily="18" charset="-122"/>
                          <a:cs typeface="+mn-cs"/>
                        </a:rPr>
                        <a:t>MA</a:t>
                      </a:r>
                      <a:endParaRPr lang="zh-CN" altLang="en-US" sz="1200" b="1" kern="1200" dirty="0">
                        <a:solidFill>
                          <a:schemeClr val="tx1"/>
                        </a:solidFill>
                        <a:latin typeface="OPPOSans R" panose="00020600040101010101" pitchFamily="18" charset="-122"/>
                        <a:ea typeface="OPPOSans R" panose="00020600040101010101" pitchFamily="18"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b="1" kern="1200" dirty="0">
                          <a:solidFill>
                            <a:schemeClr val="tx1"/>
                          </a:solidFill>
                          <a:latin typeface="OPPOSans R" panose="00020600040101010101" pitchFamily="18" charset="-122"/>
                          <a:ea typeface="OPPOSans R" panose="00020600040101010101" pitchFamily="18" charset="-122"/>
                          <a:cs typeface="+mn-cs"/>
                        </a:rPr>
                        <a:t>Related with which service concept</a:t>
                      </a:r>
                      <a:r>
                        <a:rPr lang="zh-CN" altLang="en-US" sz="1200" kern="1200" dirty="0">
                          <a:solidFill>
                            <a:schemeClr val="tx1"/>
                          </a:solidFill>
                          <a:latin typeface="OPPOSans R" panose="00020600040101010101" pitchFamily="18" charset="-122"/>
                          <a:ea typeface="OPPOSans R" panose="00020600040101010101" pitchFamily="18" charset="-122"/>
                          <a:cs typeface="+mn-cs"/>
                        </a:rPr>
                        <a:t>：</a:t>
                      </a:r>
                      <a:r>
                        <a:rPr lang="en-US" altLang="zh-CN" sz="1200" kern="1200" dirty="0">
                          <a:solidFill>
                            <a:schemeClr val="bg1">
                              <a:lumMod val="50000"/>
                            </a:schemeClr>
                          </a:solidFill>
                          <a:latin typeface="OPPOSans R" panose="00020600040101010101" pitchFamily="18" charset="-122"/>
                          <a:ea typeface="OPPOSans R" panose="00020600040101010101" pitchFamily="18" charset="-122"/>
                          <a:cs typeface="+mn-cs"/>
                        </a:rPr>
                        <a:t>Friendly</a:t>
                      </a:r>
                      <a:endParaRPr lang="zh-CN" altLang="en-US" sz="1200" dirty="0">
                        <a:solidFill>
                          <a:schemeClr val="bg1">
                            <a:lumMod val="50000"/>
                          </a:schemeClr>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4">
                  <a:txBody>
                    <a:bodyPr/>
                    <a:lstStyle/>
                    <a:p>
                      <a:pPr marL="0" algn="l" defTabSz="914400" rtl="0" eaLnBrk="1" latinLnBrk="0" hangingPunct="1"/>
                      <a:r>
                        <a:rPr lang="en-US" altLang="zh-CN" sz="1200" b="1" kern="1200" dirty="0">
                          <a:solidFill>
                            <a:schemeClr val="tx1"/>
                          </a:solidFill>
                          <a:latin typeface="OPPOSans R" panose="00020600040101010101" pitchFamily="18" charset="-122"/>
                          <a:ea typeface="OPPOSans R" panose="00020600040101010101" pitchFamily="18" charset="-122"/>
                          <a:cs typeface="+mn-cs"/>
                        </a:rPr>
                        <a:t>Related pictures:</a:t>
                      </a:r>
                      <a:r>
                        <a:rPr lang="en-US" altLang="zh-CN" sz="1200" b="1" kern="1200" baseline="0" dirty="0">
                          <a:solidFill>
                            <a:schemeClr val="tx1"/>
                          </a:solidFill>
                          <a:latin typeface="OPPOSans R" panose="00020600040101010101" pitchFamily="18" charset="-122"/>
                          <a:ea typeface="OPPOSans R" panose="00020600040101010101" pitchFamily="18" charset="-122"/>
                          <a:cs typeface="+mn-cs"/>
                        </a:rPr>
                        <a:t> </a:t>
                      </a:r>
                      <a:endParaRPr lang="zh-CN" altLang="en-US" sz="1200" b="1" kern="1200" dirty="0">
                        <a:solidFill>
                          <a:schemeClr val="tx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19782991"/>
                  </a:ext>
                </a:extLst>
              </a:tr>
              <a:tr h="515386">
                <a:tc vMerge="1">
                  <a:txBody>
                    <a:bodyPr/>
                    <a:lstStyle/>
                    <a:p>
                      <a:pPr marL="0" algn="l" defTabSz="914400" rtl="0" eaLnBrk="1" latinLnBrk="0" hangingPunct="1"/>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en-US" altLang="zh-CN" sz="1200" b="1" dirty="0">
                          <a:solidFill>
                            <a:schemeClr val="tx1"/>
                          </a:solidFill>
                          <a:latin typeface="OPPOSans R" panose="00020600040101010101" pitchFamily="18" charset="-122"/>
                          <a:ea typeface="OPPOSans R" panose="00020600040101010101" pitchFamily="18" charset="-122"/>
                        </a:rPr>
                        <a:t>Background:</a:t>
                      </a:r>
                      <a:r>
                        <a:rPr lang="en-US" altLang="zh-CN" sz="1200" b="1" baseline="0" dirty="0">
                          <a:solidFill>
                            <a:schemeClr val="tx1"/>
                          </a:solidFill>
                          <a:latin typeface="OPPOSans R" panose="00020600040101010101" pitchFamily="18" charset="-122"/>
                          <a:ea typeface="OPPOSans R" panose="00020600040101010101" pitchFamily="18" charset="-122"/>
                        </a:rPr>
                        <a:t> </a:t>
                      </a:r>
                      <a:endParaRPr lang="id-ID" altLang="zh-CN" sz="1200" b="1" baseline="0" dirty="0">
                        <a:solidFill>
                          <a:schemeClr val="tx1"/>
                        </a:solidFill>
                        <a:latin typeface="OPPOSans R" panose="00020600040101010101" pitchFamily="18" charset="-122"/>
                        <a:ea typeface="OPPOSans R" panose="00020600040101010101" pitchFamily="18" charset="-122"/>
                      </a:endParaRPr>
                    </a:p>
                    <a:p>
                      <a:r>
                        <a:rPr lang="fr-FR" altLang="zh-CN" sz="1050" dirty="0">
                          <a:solidFill>
                            <a:schemeClr val="bg1">
                              <a:lumMod val="50000"/>
                            </a:schemeClr>
                          </a:solidFill>
                          <a:latin typeface="OPPOSans R" panose="00020600040101010101" pitchFamily="18" charset="-122"/>
                          <a:ea typeface="OPPOSans R" panose="00020600040101010101" pitchFamily="18" charset="-122"/>
                        </a:rPr>
                        <a:t>Entrtainement during waiting time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algn="l" defTabSz="914400" rtl="0" eaLnBrk="1" latinLnBrk="0" hangingPunct="1"/>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43913136"/>
                  </a:ext>
                </a:extLst>
              </a:tr>
              <a:tr h="534161">
                <a:tc vMerge="1">
                  <a:txBody>
                    <a:bodyPr/>
                    <a:lstStyle/>
                    <a:p>
                      <a:endParaRPr lang="zh-CN" altLang="en-US"/>
                    </a:p>
                  </a:txBody>
                  <a:tcPr>
                    <a:lnT w="12700" cap="flat" cmpd="sng" algn="ctr">
                      <a:solidFill>
                        <a:schemeClr val="bg1"/>
                      </a:solidFill>
                      <a:prstDash val="solid"/>
                      <a:round/>
                      <a:headEnd type="none" w="med" len="med"/>
                      <a:tailEnd type="none" w="med" len="med"/>
                    </a:lnT>
                  </a:tcPr>
                </a:tc>
                <a:tc>
                  <a:txBody>
                    <a:bodyPr/>
                    <a:lstStyle/>
                    <a:p>
                      <a:pPr marL="0" algn="l" defTabSz="914400" rtl="0" eaLnBrk="1" latinLnBrk="0" hangingPunct="1"/>
                      <a:r>
                        <a:rPr lang="en-US" altLang="zh-CN" sz="1200" b="1" kern="1200" dirty="0">
                          <a:solidFill>
                            <a:schemeClr val="tx1"/>
                          </a:solidFill>
                          <a:latin typeface="OPPOSans R" panose="00020600040101010101" pitchFamily="18" charset="-122"/>
                          <a:ea typeface="OPPOSans R" panose="00020600040101010101" pitchFamily="18" charset="-122"/>
                          <a:cs typeface="+mn-cs"/>
                        </a:rPr>
                        <a:t>Current</a:t>
                      </a:r>
                      <a:r>
                        <a:rPr lang="en-US" altLang="zh-CN" sz="1200" b="1" kern="1200" baseline="0" dirty="0">
                          <a:solidFill>
                            <a:schemeClr val="tx1"/>
                          </a:solidFill>
                          <a:latin typeface="OPPOSans R" panose="00020600040101010101" pitchFamily="18" charset="-122"/>
                          <a:ea typeface="OPPOSans R" panose="00020600040101010101" pitchFamily="18" charset="-122"/>
                          <a:cs typeface="+mn-cs"/>
                        </a:rPr>
                        <a:t> problems:</a:t>
                      </a:r>
                      <a:endParaRPr lang="en-US" altLang="zh-CN" sz="1200" b="1" kern="1200" dirty="0">
                        <a:solidFill>
                          <a:schemeClr val="bg1">
                            <a:lumMod val="65000"/>
                          </a:schemeClr>
                        </a:solidFill>
                        <a:latin typeface="OPPOSans R" panose="00020600040101010101" pitchFamily="18" charset="-122"/>
                        <a:ea typeface="OPPOSans R" panose="00020600040101010101" pitchFamily="18" charset="-122"/>
                        <a:cs typeface="+mn-cs"/>
                      </a:endParaRPr>
                    </a:p>
                    <a:p>
                      <a:r>
                        <a:rPr lang="fr-FR" altLang="zh-CN" sz="1050" dirty="0">
                          <a:solidFill>
                            <a:schemeClr val="bg1">
                              <a:lumMod val="50000"/>
                            </a:schemeClr>
                          </a:solidFill>
                          <a:latin typeface="OPPOSans R" panose="00020600040101010101" pitchFamily="18" charset="-122"/>
                          <a:ea typeface="OPPOSans R" panose="00020600040101010101" pitchFamily="18" charset="-122"/>
                        </a:rPr>
                        <a:t>During waiting time customer may feel boring and time pass slowly </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zh-CN" altLang="en-US"/>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653246610"/>
                  </a:ext>
                </a:extLst>
              </a:tr>
              <a:tr h="2992241">
                <a:tc vMerge="1">
                  <a:txBody>
                    <a:bodyPr/>
                    <a:lstStyle/>
                    <a:p>
                      <a:endParaRPr lang="zh-CN" altLang="en-US"/>
                    </a:p>
                  </a:txBody>
                  <a:tcPr/>
                </a:tc>
                <a:tc>
                  <a:txBody>
                    <a:bodyPr/>
                    <a:lstStyle/>
                    <a:p>
                      <a:pPr marL="0" algn="l" defTabSz="914400" rtl="0" eaLnBrk="1" latinLnBrk="0" hangingPunct="1"/>
                      <a:r>
                        <a:rPr lang="en-US" altLang="zh-CN" sz="1200" b="1" kern="1200" dirty="0">
                          <a:solidFill>
                            <a:schemeClr val="tx1"/>
                          </a:solidFill>
                          <a:latin typeface="OPPOSans R" panose="00020600040101010101" pitchFamily="18" charset="-122"/>
                          <a:ea typeface="OPPOSans R" panose="00020600040101010101" pitchFamily="18" charset="-122"/>
                          <a:cs typeface="+mn-cs"/>
                        </a:rPr>
                        <a:t>Your golden</a:t>
                      </a:r>
                      <a:r>
                        <a:rPr lang="en-US" altLang="zh-CN" sz="1200" b="1" kern="1200" baseline="0" dirty="0">
                          <a:solidFill>
                            <a:schemeClr val="tx1"/>
                          </a:solidFill>
                          <a:latin typeface="OPPOSans R" panose="00020600040101010101" pitchFamily="18" charset="-122"/>
                          <a:ea typeface="OPPOSans R" panose="00020600040101010101" pitchFamily="18" charset="-122"/>
                          <a:cs typeface="+mn-cs"/>
                        </a:rPr>
                        <a:t> idea</a:t>
                      </a:r>
                      <a:r>
                        <a:rPr lang="zh-CN" altLang="en-US" sz="1200" b="1" kern="1200" dirty="0">
                          <a:solidFill>
                            <a:schemeClr val="tx1"/>
                          </a:solidFill>
                          <a:latin typeface="OPPOSans R" panose="00020600040101010101" pitchFamily="18" charset="-122"/>
                          <a:ea typeface="OPPOSans R" panose="00020600040101010101" pitchFamily="18" charset="-122"/>
                          <a:cs typeface="+mn-cs"/>
                        </a:rPr>
                        <a:t>：</a:t>
                      </a:r>
                      <a:endParaRPr lang="fr-FR" altLang="zh-CN" sz="1050" dirty="0">
                        <a:solidFill>
                          <a:schemeClr val="bg1">
                            <a:lumMod val="50000"/>
                          </a:schemeClr>
                        </a:solidFill>
                        <a:latin typeface="OPPOSans R" panose="00020600040101010101" pitchFamily="18" charset="-122"/>
                        <a:ea typeface="OPPOSans R" panose="00020600040101010101" pitchFamily="18" charset="-122"/>
                      </a:endParaRPr>
                    </a:p>
                    <a:p>
                      <a:r>
                        <a:rPr lang="fr-FR" altLang="zh-CN" sz="1050" dirty="0">
                          <a:solidFill>
                            <a:schemeClr val="bg1">
                              <a:lumMod val="50000"/>
                            </a:schemeClr>
                          </a:solidFill>
                          <a:latin typeface="OPPOSans R" panose="00020600040101010101" pitchFamily="18" charset="-122"/>
                          <a:ea typeface="OPPOSans R" panose="00020600040101010101" pitchFamily="18" charset="-122"/>
                        </a:rPr>
                        <a:t>Our customer journey is critical therefore it's vital to limit stress throughout this journey and not make customers waste their precious time waiting during the repair time or let them feel bored in the service center.If our customers are entertained they will not notice how long they spend in the service center and their overall experience </a:t>
                      </a:r>
                    </a:p>
                    <a:p>
                      <a:r>
                        <a:rPr lang="fr-FR" altLang="zh-CN" sz="1050" dirty="0">
                          <a:solidFill>
                            <a:schemeClr val="bg1">
                              <a:lumMod val="50000"/>
                            </a:schemeClr>
                          </a:solidFill>
                          <a:latin typeface="OPPOSans R" panose="00020600040101010101" pitchFamily="18" charset="-122"/>
                          <a:ea typeface="OPPOSans R" panose="00020600040101010101" pitchFamily="18" charset="-122"/>
                        </a:rPr>
                        <a:t>will improve.For this we need to change waiting time preception and in the same time increase satisfaction and my golden idea here is to use more of the new technology by using some 3D, Virtual reality, augmented reality or even holograms.We can create some videos showing 3D animations, create some simulators that will be used by virtual reality VR and augmented reality AR technology, or install some devices showing holograms in the waiting area.</a:t>
                      </a:r>
                      <a:r>
                        <a:rPr lang="fr-FR" altLang="zh-CN" sz="1050" dirty="0">
                          <a:solidFill>
                            <a:srgbClr val="FF0000"/>
                          </a:solidFill>
                          <a:latin typeface="OPPOSans R" panose="00020600040101010101" pitchFamily="18" charset="-122"/>
                          <a:ea typeface="OPPOSans R" panose="00020600040101010101" pitchFamily="18" charset="-122"/>
                        </a:rPr>
                        <a:t>The idea here is to give our customers a new and unique experience either by showing tutorials about our devices, how we can use them, how our repair center fixes the devices or showing any other things linked to our company and our coming news so the customer can feel as a member of oppo family and have a quality time while waiting.</a:t>
                      </a:r>
                      <a:r>
                        <a:rPr lang="fr-FR" altLang="zh-CN" sz="1050" dirty="0">
                          <a:solidFill>
                            <a:schemeClr val="bg1">
                              <a:lumMod val="50000"/>
                            </a:schemeClr>
                          </a:solidFill>
                          <a:latin typeface="OPPOSans R" panose="00020600040101010101" pitchFamily="18" charset="-122"/>
                          <a:ea typeface="OPPOSans R" panose="00020600040101010101" pitchFamily="18" charset="-122"/>
                        </a:rPr>
                        <a:t>Since there are already some of our mobile phones like F11, reno 2 or A9 that support VR technology with different glasses and I guess we are already working on oppo glasses, why not provide this technology in our service center.That way we will give our customers a whole new experience by working with them in the present as well as in the future, and that way our customers will be able to pass time exploring our process, our devices and our new ideas in a unique way with avant-garde methods like if we give them a glimpsd of the future. That way they will be surprised by whole new   world of innovation that doesn't exist anywhere else.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zh-CN" altLang="en-US"/>
                    </a:p>
                  </a:txBody>
                  <a:tcPr/>
                </a:tc>
                <a:extLst>
                  <a:ext uri="{0D108BD9-81ED-4DB2-BD59-A6C34878D82A}">
                    <a16:rowId xmlns:a16="http://schemas.microsoft.com/office/drawing/2014/main" val="588103262"/>
                  </a:ext>
                </a:extLst>
              </a:tr>
            </a:tbl>
          </a:graphicData>
        </a:graphic>
      </p:graphicFrame>
      <p:cxnSp>
        <p:nvCxnSpPr>
          <p:cNvPr id="5" name="直接连接符 4">
            <a:extLst>
              <a:ext uri="{FF2B5EF4-FFF2-40B4-BE49-F238E27FC236}">
                <a16:creationId xmlns:a16="http://schemas.microsoft.com/office/drawing/2014/main" id="{92855BF3-A3AD-4267-90D4-3279D90E4692}"/>
              </a:ext>
            </a:extLst>
          </p:cNvPr>
          <p:cNvCxnSpPr/>
          <p:nvPr/>
        </p:nvCxnSpPr>
        <p:spPr>
          <a:xfrm>
            <a:off x="150763" y="647765"/>
            <a:ext cx="11906655" cy="0"/>
          </a:xfrm>
          <a:prstGeom prst="line">
            <a:avLst/>
          </a:prstGeom>
          <a:ln w="38100">
            <a:solidFill>
              <a:srgbClr val="026A38"/>
            </a:solidFill>
          </a:ln>
        </p:spPr>
        <p:style>
          <a:lnRef idx="1">
            <a:schemeClr val="accent1"/>
          </a:lnRef>
          <a:fillRef idx="0">
            <a:schemeClr val="accent1"/>
          </a:fillRef>
          <a:effectRef idx="0">
            <a:schemeClr val="accent1"/>
          </a:effectRef>
          <a:fontRef idx="minor">
            <a:schemeClr val="tx1"/>
          </a:fontRef>
        </p:style>
      </p:cxnSp>
      <p:sp>
        <p:nvSpPr>
          <p:cNvPr id="9" name="文本占位符 17">
            <a:extLst>
              <a:ext uri="{FF2B5EF4-FFF2-40B4-BE49-F238E27FC236}">
                <a16:creationId xmlns:a16="http://schemas.microsoft.com/office/drawing/2014/main" id="{9C75972D-163A-47C7-A519-7B391AA687E8}"/>
              </a:ext>
            </a:extLst>
          </p:cNvPr>
          <p:cNvSpPr txBox="1">
            <a:spLocks/>
          </p:cNvSpPr>
          <p:nvPr/>
        </p:nvSpPr>
        <p:spPr>
          <a:xfrm>
            <a:off x="2253266" y="4013325"/>
            <a:ext cx="5832763" cy="959623"/>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bg1">
                    <a:lumMod val="50000"/>
                  </a:schemeClr>
                </a:solidFill>
                <a:latin typeface="OPPOSans R" panose="00020600040101010101" pitchFamily="18" charset="-122"/>
                <a:ea typeface="OPPOSans R" panose="00020600040101010101"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zh-CN" altLang="en-US" dirty="0"/>
          </a:p>
        </p:txBody>
      </p:sp>
      <p:sp>
        <p:nvSpPr>
          <p:cNvPr id="12" name="文本框 11">
            <a:extLst>
              <a:ext uri="{FF2B5EF4-FFF2-40B4-BE49-F238E27FC236}">
                <a16:creationId xmlns:a16="http://schemas.microsoft.com/office/drawing/2014/main" id="{EABD2205-8A8C-4801-8D83-CD21119D64A0}"/>
              </a:ext>
            </a:extLst>
          </p:cNvPr>
          <p:cNvSpPr txBox="1"/>
          <p:nvPr/>
        </p:nvSpPr>
        <p:spPr>
          <a:xfrm>
            <a:off x="742675" y="736282"/>
            <a:ext cx="1875835" cy="338554"/>
          </a:xfrm>
          <a:prstGeom prst="rect">
            <a:avLst/>
          </a:prstGeom>
          <a:noFill/>
        </p:spPr>
        <p:txBody>
          <a:bodyPr wrap="none" rtlCol="0">
            <a:spAutoFit/>
          </a:bodyPr>
          <a:lstStyle/>
          <a:p>
            <a:r>
              <a:rPr lang="en-US" altLang="zh-CN" sz="1600" dirty="0">
                <a:latin typeface="OPPOSans R" panose="00020600040101010101" pitchFamily="18" charset="-122"/>
                <a:ea typeface="OPPOSans R" panose="00020600040101010101" pitchFamily="18" charset="-122"/>
              </a:rPr>
              <a:t>Proposer:</a:t>
            </a:r>
            <a:r>
              <a:rPr lang="en-US" altLang="zh-CN" sz="1600" baseline="0" dirty="0">
                <a:latin typeface="OPPOSans R" panose="00020600040101010101" pitchFamily="18" charset="-122"/>
                <a:ea typeface="OPPOSans R" panose="00020600040101010101" pitchFamily="18" charset="-122"/>
              </a:rPr>
              <a:t> </a:t>
            </a:r>
            <a:r>
              <a:rPr lang="en-US" altLang="zh-CN" sz="1600" b="1" dirty="0" err="1">
                <a:latin typeface="OPPOSans R" panose="00020600040101010101" pitchFamily="18" charset="-122"/>
                <a:ea typeface="OPPOSans R" panose="00020600040101010101" pitchFamily="18" charset="-122"/>
              </a:rPr>
              <a:t>Safaa</a:t>
            </a:r>
            <a:endParaRPr lang="zh-CN" altLang="en-US" sz="1600" b="1" dirty="0">
              <a:latin typeface="OPPOSans R" panose="00020600040101010101" pitchFamily="18" charset="-122"/>
              <a:ea typeface="OPPOSans R" panose="00020600040101010101" pitchFamily="18" charset="-122"/>
            </a:endParaRPr>
          </a:p>
        </p:txBody>
      </p:sp>
      <p:sp>
        <p:nvSpPr>
          <p:cNvPr id="13" name="文本占位符 17">
            <a:extLst>
              <a:ext uri="{FF2B5EF4-FFF2-40B4-BE49-F238E27FC236}">
                <a16:creationId xmlns:a16="http://schemas.microsoft.com/office/drawing/2014/main" id="{91AE99FD-9FDE-4FC1-A14E-0DF03AF7B6B3}"/>
              </a:ext>
            </a:extLst>
          </p:cNvPr>
          <p:cNvSpPr txBox="1">
            <a:spLocks/>
          </p:cNvSpPr>
          <p:nvPr/>
        </p:nvSpPr>
        <p:spPr>
          <a:xfrm>
            <a:off x="1801089" y="790668"/>
            <a:ext cx="2216727" cy="319615"/>
          </a:xfrm>
          <a:prstGeom prst="rect">
            <a:avLst/>
          </a:prstGeom>
        </p:spPr>
        <p:txBody>
          <a:bodyPr vert="horz" lIns="91440" tIns="45720" rIns="91440" bIns="45720" rtlCol="0" anchor="ctr">
            <a:normAutofit lnSpcReduction="10000"/>
          </a:bodyPr>
          <a:lstStyle>
            <a:defPPr>
              <a:defRPr lang="zh-CN"/>
            </a:defPPr>
            <a:lvl1pPr marL="0" indent="0" algn="l" defTabSz="914400" rtl="0" eaLnBrk="1" latinLnBrk="0" hangingPunct="1">
              <a:buNone/>
              <a:defRPr sz="1600" kern="1200" baseline="0">
                <a:solidFill>
                  <a:schemeClr val="bg1">
                    <a:lumMod val="50000"/>
                  </a:schemeClr>
                </a:solidFill>
                <a:latin typeface="OPPOSans R" panose="00020600040101010101" pitchFamily="18" charset="-122"/>
                <a:ea typeface="OPPOSans R" panose="00020600040101010101" pitchFamily="18"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altLang="zh-CN" dirty="0"/>
              <a:t> </a:t>
            </a:r>
            <a:endParaRPr lang="zh-CN" altLang="en-US" dirty="0"/>
          </a:p>
        </p:txBody>
      </p:sp>
      <p:sp>
        <p:nvSpPr>
          <p:cNvPr id="16" name="文本占位符 2">
            <a:extLst>
              <a:ext uri="{FF2B5EF4-FFF2-40B4-BE49-F238E27FC236}">
                <a16:creationId xmlns:a16="http://schemas.microsoft.com/office/drawing/2014/main" id="{DC6EEE60-84B7-4F33-9309-B1801DE65F07}"/>
              </a:ext>
            </a:extLst>
          </p:cNvPr>
          <p:cNvSpPr txBox="1">
            <a:spLocks/>
          </p:cNvSpPr>
          <p:nvPr/>
        </p:nvSpPr>
        <p:spPr>
          <a:xfrm>
            <a:off x="150762" y="142095"/>
            <a:ext cx="9009280" cy="362768"/>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26A38"/>
                </a:solidFill>
                <a:latin typeface="OPPOSans M" panose="00020600040101010101" pitchFamily="18" charset="-122"/>
                <a:ea typeface="OPPOSans M" panose="00020600040101010101"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solidFill>
                  <a:schemeClr val="accent4">
                    <a:lumMod val="75000"/>
                  </a:schemeClr>
                </a:solidFill>
              </a:rPr>
              <a:t>Golden Idea Award</a:t>
            </a:r>
            <a:r>
              <a:rPr lang="zh-CN" altLang="en-US" dirty="0">
                <a:solidFill>
                  <a:schemeClr val="accent4">
                    <a:lumMod val="75000"/>
                  </a:schemeClr>
                </a:solidFill>
              </a:rPr>
              <a:t>（</a:t>
            </a:r>
            <a:r>
              <a:rPr lang="en-US" altLang="zh-CN" dirty="0">
                <a:solidFill>
                  <a:schemeClr val="accent4">
                    <a:lumMod val="75000"/>
                  </a:schemeClr>
                </a:solidFill>
              </a:rPr>
              <a:t>6/6</a:t>
            </a:r>
            <a:r>
              <a:rPr lang="zh-CN" altLang="en-US" dirty="0">
                <a:solidFill>
                  <a:schemeClr val="accent4">
                    <a:lumMod val="75000"/>
                  </a:schemeClr>
                </a:solidFill>
              </a:rPr>
              <a:t>）</a:t>
            </a:r>
            <a:r>
              <a:rPr lang="en-US" altLang="zh-CN" dirty="0">
                <a:solidFill>
                  <a:schemeClr val="accent4">
                    <a:lumMod val="75000"/>
                  </a:schemeClr>
                </a:solidFill>
              </a:rPr>
              <a:t> :</a:t>
            </a:r>
            <a:r>
              <a:rPr lang="en-US" altLang="zh-CN" dirty="0"/>
              <a:t> Animation during waiting time</a:t>
            </a:r>
            <a:endParaRPr lang="zh-CN" altLang="en-US" dirty="0"/>
          </a:p>
          <a:p>
            <a:endParaRPr lang="zh-CN" altLang="en-US" dirty="0"/>
          </a:p>
        </p:txBody>
      </p:sp>
      <p:pic>
        <p:nvPicPr>
          <p:cNvPr id="10" name="Espace réservé pour une image 10">
            <a:extLst>
              <a:ext uri="{FF2B5EF4-FFF2-40B4-BE49-F238E27FC236}">
                <a16:creationId xmlns:a16="http://schemas.microsoft.com/office/drawing/2014/main" id="{2DF103FE-4353-4470-98F9-2F9FFBAD8DED}"/>
              </a:ext>
            </a:extLst>
          </p:cNvPr>
          <p:cNvPicPr>
            <a:picLocks noChangeAspect="1"/>
          </p:cNvPicPr>
          <p:nvPr/>
        </p:nvPicPr>
        <p:blipFill>
          <a:blip r:embed="rId2"/>
          <a:stretch>
            <a:fillRect/>
          </a:stretch>
        </p:blipFill>
        <p:spPr>
          <a:xfrm>
            <a:off x="9524108" y="2191277"/>
            <a:ext cx="1768910" cy="1054055"/>
          </a:xfrm>
          <a:prstGeom prst="rect">
            <a:avLst/>
          </a:prstGeom>
        </p:spPr>
      </p:pic>
      <p:sp>
        <p:nvSpPr>
          <p:cNvPr id="11" name="文本框 10">
            <a:extLst>
              <a:ext uri="{FF2B5EF4-FFF2-40B4-BE49-F238E27FC236}">
                <a16:creationId xmlns:a16="http://schemas.microsoft.com/office/drawing/2014/main" id="{D5496D4E-9556-4282-972D-051EE3EFC853}"/>
              </a:ext>
            </a:extLst>
          </p:cNvPr>
          <p:cNvSpPr txBox="1"/>
          <p:nvPr/>
        </p:nvSpPr>
        <p:spPr>
          <a:xfrm>
            <a:off x="431220" y="6058838"/>
            <a:ext cx="10990874" cy="677108"/>
          </a:xfrm>
          <a:prstGeom prst="rect">
            <a:avLst/>
          </a:prstGeom>
          <a:noFill/>
        </p:spPr>
        <p:txBody>
          <a:bodyPr wrap="square" rtlCol="0">
            <a:spAutoFit/>
          </a:bodyPr>
          <a:lstStyle/>
          <a:p>
            <a:r>
              <a:rPr lang="en-US" altLang="zh-CN" sz="1400" b="1" dirty="0">
                <a:latin typeface="OPPOSans R" panose="00020600040101010101" pitchFamily="18" charset="-122"/>
                <a:ea typeface="OPPOSans R" panose="00020600040101010101" pitchFamily="18" charset="-122"/>
              </a:rPr>
              <a:t>Feedback :  </a:t>
            </a:r>
          </a:p>
          <a:p>
            <a:r>
              <a:rPr lang="en-US" altLang="zh-CN" sz="1200" b="1" dirty="0">
                <a:solidFill>
                  <a:srgbClr val="FF0000"/>
                </a:solidFill>
                <a:latin typeface="OPPOSans R" panose="00020600040101010101" pitchFamily="18" charset="-122"/>
                <a:ea typeface="OPPOSans R" panose="00020600040101010101" pitchFamily="18" charset="-122"/>
              </a:rPr>
              <a:t>It’s a good idea to give user a new experience to show our products or service. Actually we are working on it. This year we will create the O-Class in our service centers to teach users how to use our products in a small classroom format. </a:t>
            </a:r>
            <a:endParaRPr lang="zh-CN" altLang="en-US" sz="1200" b="1" dirty="0">
              <a:solidFill>
                <a:srgbClr val="FF0000"/>
              </a:solidFill>
              <a:latin typeface="OPPOSans R" panose="00020600040101010101" pitchFamily="18" charset="-122"/>
              <a:ea typeface="OPPOSans R" panose="00020600040101010101" pitchFamily="18" charset="-122"/>
            </a:endParaRPr>
          </a:p>
        </p:txBody>
      </p:sp>
    </p:spTree>
    <p:extLst>
      <p:ext uri="{BB962C8B-B14F-4D97-AF65-F5344CB8AC3E}">
        <p14:creationId xmlns:p14="http://schemas.microsoft.com/office/powerpoint/2010/main" val="3256988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a:extLst>
              <a:ext uri="{FF2B5EF4-FFF2-40B4-BE49-F238E27FC236}">
                <a16:creationId xmlns:a16="http://schemas.microsoft.com/office/drawing/2014/main" id="{DF242B67-1931-4439-BFC4-13FE3A2CC9D4}"/>
              </a:ext>
            </a:extLst>
          </p:cNvPr>
          <p:cNvGraphicFramePr>
            <a:graphicFrameLocks noGrp="1"/>
          </p:cNvGraphicFramePr>
          <p:nvPr>
            <p:extLst>
              <p:ext uri="{D42A27DB-BD31-4B8C-83A1-F6EECF244321}">
                <p14:modId xmlns:p14="http://schemas.microsoft.com/office/powerpoint/2010/main" val="3888669021"/>
              </p:ext>
            </p:extLst>
          </p:nvPr>
        </p:nvGraphicFramePr>
        <p:xfrm>
          <a:off x="392181" y="1236728"/>
          <a:ext cx="11423818" cy="5339566"/>
        </p:xfrm>
        <a:graphic>
          <a:graphicData uri="http://schemas.openxmlformats.org/drawingml/2006/table">
            <a:tbl>
              <a:tblPr firstRow="1" bandRow="1">
                <a:tableStyleId>{5C22544A-7EE6-4342-B048-85BDC9FD1C3A}</a:tableStyleId>
              </a:tblPr>
              <a:tblGrid>
                <a:gridCol w="1317000">
                  <a:extLst>
                    <a:ext uri="{9D8B030D-6E8A-4147-A177-3AD203B41FA5}">
                      <a16:colId xmlns:a16="http://schemas.microsoft.com/office/drawing/2014/main" val="942294568"/>
                    </a:ext>
                  </a:extLst>
                </a:gridCol>
                <a:gridCol w="6616611">
                  <a:extLst>
                    <a:ext uri="{9D8B030D-6E8A-4147-A177-3AD203B41FA5}">
                      <a16:colId xmlns:a16="http://schemas.microsoft.com/office/drawing/2014/main" val="2048561236"/>
                    </a:ext>
                  </a:extLst>
                </a:gridCol>
                <a:gridCol w="3490207">
                  <a:extLst>
                    <a:ext uri="{9D8B030D-6E8A-4147-A177-3AD203B41FA5}">
                      <a16:colId xmlns:a16="http://schemas.microsoft.com/office/drawing/2014/main" val="2397792209"/>
                    </a:ext>
                  </a:extLst>
                </a:gridCol>
              </a:tblGrid>
              <a:tr h="412533">
                <a:tc>
                  <a:txBody>
                    <a:bodyPr/>
                    <a:lstStyle/>
                    <a:p>
                      <a:pPr algn="ctr"/>
                      <a:r>
                        <a:rPr lang="en-US" altLang="zh-CN" dirty="0"/>
                        <a:t>Area</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dirty="0"/>
                        <a:t>Golden idea description</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dirty="0"/>
                        <a:t>Pictures</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extLst>
                  <a:ext uri="{0D108BD9-81ED-4DB2-BD59-A6C34878D82A}">
                    <a16:rowId xmlns:a16="http://schemas.microsoft.com/office/drawing/2014/main" val="3435380817"/>
                  </a:ext>
                </a:extLst>
              </a:tr>
              <a:tr h="465734">
                <a:tc rowSpan="4">
                  <a:txBody>
                    <a:bodyPr/>
                    <a:lstStyle/>
                    <a:p>
                      <a:pPr marL="0" algn="ctr" defTabSz="914400" rtl="0" eaLnBrk="1" latinLnBrk="0" hangingPunct="1"/>
                      <a:r>
                        <a:rPr lang="en-US" altLang="zh-CN" sz="1600" b="1" kern="1200" dirty="0">
                          <a:solidFill>
                            <a:schemeClr val="dk1"/>
                          </a:solidFill>
                          <a:latin typeface="OPPOSans R" panose="00020600040101010101" pitchFamily="18" charset="-122"/>
                          <a:ea typeface="OPPOSans R" panose="00020600040101010101" pitchFamily="18" charset="-122"/>
                          <a:cs typeface="+mn-cs"/>
                        </a:rPr>
                        <a:t>PH</a:t>
                      </a:r>
                      <a:endParaRPr lang="zh-CN" altLang="en-US" sz="1600" b="1" kern="1200" dirty="0">
                        <a:solidFill>
                          <a:schemeClr val="dk1"/>
                        </a:solidFill>
                        <a:latin typeface="OPPOSans R" panose="00020600040101010101" pitchFamily="18" charset="-122"/>
                        <a:ea typeface="OPPOSans R" panose="00020600040101010101" pitchFamily="18"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en-US" altLang="zh-CN" sz="1600" kern="1200" dirty="0">
                          <a:solidFill>
                            <a:schemeClr val="dk1"/>
                          </a:solidFill>
                          <a:latin typeface="OPPOSans R" panose="00020600040101010101" pitchFamily="18" charset="-122"/>
                          <a:ea typeface="OPPOSans R" panose="00020600040101010101" pitchFamily="18" charset="-122"/>
                          <a:cs typeface="+mn-cs"/>
                        </a:rPr>
                        <a:t>Related with which service concept</a:t>
                      </a:r>
                      <a:r>
                        <a:rPr lang="zh-CN" altLang="en-US" sz="1600" kern="1200" dirty="0">
                          <a:solidFill>
                            <a:schemeClr val="dk1"/>
                          </a:solidFill>
                          <a:latin typeface="OPPOSans R" panose="00020600040101010101" pitchFamily="18" charset="-122"/>
                          <a:ea typeface="OPPOSans R" panose="00020600040101010101" pitchFamily="18" charset="-122"/>
                          <a:cs typeface="+mn-cs"/>
                        </a:rPr>
                        <a:t>：</a:t>
                      </a:r>
                      <a:r>
                        <a:rPr lang="en-US" altLang="zh-CN" sz="1600" kern="1200" dirty="0">
                          <a:solidFill>
                            <a:schemeClr val="bg1">
                              <a:lumMod val="50000"/>
                            </a:schemeClr>
                          </a:solidFill>
                          <a:latin typeface="OPPOSans R" panose="00020600040101010101" pitchFamily="18" charset="-122"/>
                          <a:ea typeface="OPPOSans R" panose="00020600040101010101" pitchFamily="18" charset="-122"/>
                          <a:cs typeface="+mn-cs"/>
                        </a:rPr>
                        <a:t>Convenient</a:t>
                      </a:r>
                      <a:endParaRPr lang="en-US" altLang="zh-CN" sz="1200" kern="1200" dirty="0">
                        <a:solidFill>
                          <a:schemeClr val="bg1">
                            <a:lumMod val="50000"/>
                          </a:schemeClr>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4">
                  <a:txBody>
                    <a:bodyPr/>
                    <a:lstStyle/>
                    <a:p>
                      <a:pPr marL="0" algn="l" defTabSz="914400" rtl="0" eaLnBrk="1" latinLnBrk="0" hangingPunct="1"/>
                      <a:r>
                        <a:rPr lang="en-US" altLang="zh-CN" sz="1600" kern="1200" dirty="0">
                          <a:solidFill>
                            <a:schemeClr val="dk1"/>
                          </a:solidFill>
                          <a:latin typeface="OPPOSans R" panose="00020600040101010101" pitchFamily="18" charset="-122"/>
                          <a:ea typeface="OPPOSans R" panose="00020600040101010101" pitchFamily="18" charset="-122"/>
                          <a:cs typeface="+mn-cs"/>
                        </a:rPr>
                        <a:t>Related pictures:</a:t>
                      </a:r>
                      <a:r>
                        <a:rPr lang="en-US" altLang="zh-CN" sz="1600" kern="1200" baseline="0" dirty="0">
                          <a:solidFill>
                            <a:schemeClr val="dk1"/>
                          </a:solidFill>
                          <a:latin typeface="OPPOSans R" panose="00020600040101010101" pitchFamily="18" charset="-122"/>
                          <a:ea typeface="OPPOSans R" panose="00020600040101010101" pitchFamily="18" charset="-122"/>
                          <a:cs typeface="+mn-cs"/>
                        </a:rPr>
                        <a:t> </a:t>
                      </a:r>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19782991"/>
                  </a:ext>
                </a:extLst>
              </a:tr>
              <a:tr h="1238231">
                <a:tc vMerge="1">
                  <a:txBody>
                    <a:bodyPr/>
                    <a:lstStyle/>
                    <a:p>
                      <a:pPr marL="0" algn="l" defTabSz="914400" rtl="0" eaLnBrk="1" latinLnBrk="0" hangingPunct="1"/>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600" dirty="0">
                          <a:latin typeface="OPPOSans R" panose="00020600040101010101" pitchFamily="18" charset="-122"/>
                          <a:ea typeface="OPPOSans R" panose="00020600040101010101" pitchFamily="18" charset="-122"/>
                        </a:rPr>
                        <a:t>Background:</a:t>
                      </a:r>
                      <a:r>
                        <a:rPr lang="en-US" altLang="zh-CN" sz="1600" baseline="0" dirty="0">
                          <a:latin typeface="OPPOSans R" panose="00020600040101010101" pitchFamily="18" charset="-122"/>
                          <a:ea typeface="OPPOSans R" panose="00020600040101010101" pitchFamily="18" charset="-122"/>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600" dirty="0">
                        <a:latin typeface="OPPOSans R" panose="00020600040101010101" pitchFamily="18" charset="-122"/>
                        <a:ea typeface="OPPOSans R" panose="00020600040101010101" pitchFamily="18"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a:solidFill>
                            <a:schemeClr val="bg1">
                              <a:lumMod val="50000"/>
                            </a:schemeClr>
                          </a:solidFill>
                          <a:latin typeface="OPPOSans R" panose="00020600040101010101" pitchFamily="18" charset="-122"/>
                          <a:ea typeface="OPPOSans R" panose="00020600040101010101" pitchFamily="18" charset="-122"/>
                          <a:cs typeface="+mn-cs"/>
                        </a:rPr>
                        <a:t>Customers always try to visit OPPO social media account and Website to gather information regarding OPPO Customer Service Promotions and Discounts as they might get information.</a:t>
                      </a:r>
                      <a:endParaRPr lang="zh-CN" altLang="en-US" sz="1200" kern="1200" dirty="0">
                        <a:solidFill>
                          <a:schemeClr val="bg1">
                            <a:lumMod val="50000"/>
                          </a:schemeClr>
                        </a:solidFill>
                        <a:latin typeface="OPPOSans R" panose="00020600040101010101" pitchFamily="18" charset="-122"/>
                        <a:ea typeface="OPPOSans R" panose="00020600040101010101" pitchFamily="18" charset="-122"/>
                        <a:cs typeface="+mn-cs"/>
                      </a:endParaRPr>
                    </a:p>
                    <a:p>
                      <a:pPr algn="l"/>
                      <a:endParaRPr lang="en-US" altLang="zh-CN" sz="1400" dirty="0">
                        <a:solidFill>
                          <a:schemeClr val="tx1"/>
                        </a:solidFill>
                        <a:latin typeface="OPPOSans R" panose="00020600040101010101" pitchFamily="18" charset="-122"/>
                        <a:ea typeface="OPPOSans R" panose="00020600040101010101" pitchFamily="18" charset="-122"/>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algn="l" defTabSz="914400" rtl="0" eaLnBrk="1" latinLnBrk="0" hangingPunct="1"/>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43913136"/>
                  </a:ext>
                </a:extLst>
              </a:tr>
              <a:tr h="1435222">
                <a:tc vMerge="1">
                  <a:txBody>
                    <a:bodyPr/>
                    <a:lstStyle/>
                    <a:p>
                      <a:endParaRPr lang="zh-CN" altLang="en-US"/>
                    </a:p>
                  </a:txBody>
                  <a:tcPr>
                    <a:lnT w="12700" cap="flat" cmpd="sng" algn="ctr">
                      <a:solidFill>
                        <a:schemeClr val="bg1"/>
                      </a:solidFill>
                      <a:prstDash val="solid"/>
                      <a:round/>
                      <a:headEnd type="none" w="med" len="med"/>
                      <a:tailEnd type="none" w="med" len="med"/>
                    </a:lnT>
                  </a:tcPr>
                </a:tc>
                <a:tc>
                  <a:txBody>
                    <a:bodyPr/>
                    <a:lstStyle/>
                    <a:p>
                      <a:pPr marL="0" algn="l" defTabSz="914400" rtl="0" eaLnBrk="1" latinLnBrk="0" hangingPunct="1"/>
                      <a:r>
                        <a:rPr lang="en-US" altLang="zh-CN" sz="1600" kern="1200" dirty="0">
                          <a:solidFill>
                            <a:schemeClr val="dk1"/>
                          </a:solidFill>
                          <a:latin typeface="OPPOSans R" panose="00020600040101010101" pitchFamily="18" charset="-122"/>
                          <a:ea typeface="OPPOSans R" panose="00020600040101010101" pitchFamily="18" charset="-122"/>
                          <a:cs typeface="+mn-cs"/>
                        </a:rPr>
                        <a:t>Current</a:t>
                      </a:r>
                      <a:r>
                        <a:rPr lang="en-US" altLang="zh-CN" sz="1600" kern="1200" baseline="0" dirty="0">
                          <a:solidFill>
                            <a:schemeClr val="dk1"/>
                          </a:solidFill>
                          <a:latin typeface="OPPOSans R" panose="00020600040101010101" pitchFamily="18" charset="-122"/>
                          <a:ea typeface="OPPOSans R" panose="00020600040101010101" pitchFamily="18" charset="-122"/>
                          <a:cs typeface="+mn-cs"/>
                        </a:rPr>
                        <a:t> problems:</a:t>
                      </a:r>
                    </a:p>
                    <a:p>
                      <a:pPr marL="0" algn="l" defTabSz="914400" rtl="0" eaLnBrk="1" latinLnBrk="0" hangingPunct="1"/>
                      <a:endParaRPr lang="en-US" altLang="zh-CN" sz="1600" kern="1200" baseline="0" dirty="0">
                        <a:solidFill>
                          <a:schemeClr val="dk1"/>
                        </a:solidFill>
                        <a:latin typeface="OPPOSans R" panose="00020600040101010101" pitchFamily="18" charset="-122"/>
                        <a:ea typeface="OPPOSans R" panose="00020600040101010101" pitchFamily="18"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a:solidFill>
                            <a:schemeClr val="bg1">
                              <a:lumMod val="50000"/>
                            </a:schemeClr>
                          </a:solidFill>
                          <a:latin typeface="OPPOSans R" panose="00020600040101010101" pitchFamily="18" charset="-122"/>
                          <a:ea typeface="OPPOSans R" panose="00020600040101010101" pitchFamily="18" charset="-122"/>
                          <a:cs typeface="+mn-cs"/>
                        </a:rPr>
                        <a:t>In OPPO Support Website layout the O-Happenings is located on the second to lowest portion of the website on which customers and potential customers will not directly see our promotions. Thus we are not effective enough in promoting our services to customers for their convenience.</a:t>
                      </a:r>
                      <a:endParaRPr lang="zh-CN" altLang="en-US" sz="1200" kern="1200" dirty="0">
                        <a:solidFill>
                          <a:schemeClr val="bg1">
                            <a:lumMod val="50000"/>
                          </a:schemeClr>
                        </a:solidFill>
                        <a:latin typeface="OPPOSans R" panose="00020600040101010101" pitchFamily="18" charset="-122"/>
                        <a:ea typeface="OPPOSans R" panose="00020600040101010101" pitchFamily="18" charset="-122"/>
                        <a:cs typeface="+mn-cs"/>
                      </a:endParaRPr>
                    </a:p>
                    <a:p>
                      <a:pPr marL="0" algn="l" defTabSz="914400" rtl="0" eaLnBrk="1" latinLnBrk="0" hangingPunct="1"/>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zh-CN" altLang="en-US"/>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653246610"/>
                  </a:ext>
                </a:extLst>
              </a:tr>
              <a:tr h="1565699">
                <a:tc vMerge="1">
                  <a:txBody>
                    <a:bodyPr/>
                    <a:lstStyle/>
                    <a:p>
                      <a:endParaRPr lang="zh-CN" altLang="en-US"/>
                    </a:p>
                  </a:txBody>
                  <a:tcPr/>
                </a:tc>
                <a:tc>
                  <a:txBody>
                    <a:bodyPr/>
                    <a:lstStyle/>
                    <a:p>
                      <a:pPr marL="0" algn="l" defTabSz="914400" rtl="0" eaLnBrk="1" latinLnBrk="0" hangingPunct="1"/>
                      <a:endParaRPr lang="en-US" altLang="zh-CN" sz="1300" kern="1200" dirty="0">
                        <a:solidFill>
                          <a:schemeClr val="dk1"/>
                        </a:solidFill>
                        <a:latin typeface="DengXian (Body)R"/>
                        <a:ea typeface="OPPOSans R" panose="00020600040101010101" pitchFamily="18" charset="-122"/>
                        <a:cs typeface="+mn-cs"/>
                      </a:endParaRPr>
                    </a:p>
                    <a:p>
                      <a:pPr marL="0" algn="l" defTabSz="914400" rtl="0" eaLnBrk="1" latinLnBrk="0" hangingPunct="1"/>
                      <a:r>
                        <a:rPr lang="en-US" altLang="zh-CN" sz="1600" kern="1200" dirty="0">
                          <a:solidFill>
                            <a:schemeClr val="dk1"/>
                          </a:solidFill>
                          <a:latin typeface="OPPOSans R" panose="00020600040101010101" pitchFamily="18" charset="-122"/>
                          <a:ea typeface="OPPOSans R" panose="00020600040101010101" pitchFamily="18" charset="-122"/>
                          <a:cs typeface="+mn-cs"/>
                        </a:rPr>
                        <a:t>Your golden</a:t>
                      </a:r>
                      <a:r>
                        <a:rPr lang="en-US" altLang="zh-CN" sz="1600" kern="1200" baseline="0" dirty="0">
                          <a:solidFill>
                            <a:schemeClr val="dk1"/>
                          </a:solidFill>
                          <a:latin typeface="OPPOSans R" panose="00020600040101010101" pitchFamily="18" charset="-122"/>
                          <a:ea typeface="OPPOSans R" panose="00020600040101010101" pitchFamily="18" charset="-122"/>
                          <a:cs typeface="+mn-cs"/>
                        </a:rPr>
                        <a:t> idea</a:t>
                      </a:r>
                      <a:r>
                        <a:rPr lang="zh-CN" altLang="en-US" sz="1600" kern="1200" dirty="0">
                          <a:solidFill>
                            <a:schemeClr val="dk1"/>
                          </a:solidFill>
                          <a:latin typeface="OPPOSans R" panose="00020600040101010101" pitchFamily="18" charset="-122"/>
                          <a:ea typeface="OPPOSans R" panose="00020600040101010101" pitchFamily="18" charset="-122"/>
                          <a:cs typeface="+mn-cs"/>
                        </a:rPr>
                        <a:t>：</a:t>
                      </a:r>
                      <a:endParaRPr lang="en-US" altLang="zh-CN" sz="1600" kern="1200" dirty="0">
                        <a:solidFill>
                          <a:schemeClr val="dk1"/>
                        </a:solidFill>
                        <a:latin typeface="OPPOSans R" panose="00020600040101010101" pitchFamily="18" charset="-122"/>
                        <a:ea typeface="OPPOSans R" panose="00020600040101010101" pitchFamily="18" charset="-122"/>
                        <a:cs typeface="+mn-cs"/>
                      </a:endParaRPr>
                    </a:p>
                    <a:p>
                      <a:pPr marL="0" algn="l" defTabSz="914400" rtl="0" eaLnBrk="1" latinLnBrk="0" hangingPunct="1"/>
                      <a:r>
                        <a:rPr lang="en-US" altLang="zh-CN" sz="1200" kern="1200" dirty="0">
                          <a:solidFill>
                            <a:schemeClr val="bg1">
                              <a:lumMod val="50000"/>
                            </a:schemeClr>
                          </a:solidFill>
                          <a:latin typeface="OPPOSans R" panose="00020600040101010101" pitchFamily="18" charset="-122"/>
                          <a:ea typeface="OPPOSans R" panose="00020600040101010101" pitchFamily="18" charset="-122"/>
                          <a:cs typeface="+mn-cs"/>
                        </a:rPr>
                        <a:t>Next Page</a:t>
                      </a:r>
                      <a:endParaRPr lang="zh-CN" altLang="en-US" sz="1200" kern="1200" dirty="0">
                        <a:solidFill>
                          <a:schemeClr val="bg1">
                            <a:lumMod val="50000"/>
                          </a:schemeClr>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zh-CN" altLang="en-US"/>
                    </a:p>
                  </a:txBody>
                  <a:tcPr/>
                </a:tc>
                <a:extLst>
                  <a:ext uri="{0D108BD9-81ED-4DB2-BD59-A6C34878D82A}">
                    <a16:rowId xmlns:a16="http://schemas.microsoft.com/office/drawing/2014/main" val="588103262"/>
                  </a:ext>
                </a:extLst>
              </a:tr>
            </a:tbl>
          </a:graphicData>
        </a:graphic>
      </p:graphicFrame>
      <p:cxnSp>
        <p:nvCxnSpPr>
          <p:cNvPr id="5" name="直接连接符 4">
            <a:extLst>
              <a:ext uri="{FF2B5EF4-FFF2-40B4-BE49-F238E27FC236}">
                <a16:creationId xmlns:a16="http://schemas.microsoft.com/office/drawing/2014/main" id="{92855BF3-A3AD-4267-90D4-3279D90E4692}"/>
              </a:ext>
            </a:extLst>
          </p:cNvPr>
          <p:cNvCxnSpPr/>
          <p:nvPr/>
        </p:nvCxnSpPr>
        <p:spPr>
          <a:xfrm>
            <a:off x="150763" y="647765"/>
            <a:ext cx="11906655" cy="0"/>
          </a:xfrm>
          <a:prstGeom prst="line">
            <a:avLst/>
          </a:prstGeom>
          <a:ln w="38100">
            <a:solidFill>
              <a:srgbClr val="026A38"/>
            </a:solidFill>
          </a:ln>
        </p:spPr>
        <p:style>
          <a:lnRef idx="1">
            <a:schemeClr val="accent1"/>
          </a:lnRef>
          <a:fillRef idx="0">
            <a:schemeClr val="accent1"/>
          </a:fillRef>
          <a:effectRef idx="0">
            <a:schemeClr val="accent1"/>
          </a:effectRef>
          <a:fontRef idx="minor">
            <a:schemeClr val="tx1"/>
          </a:fontRef>
        </p:style>
      </p:cxnSp>
      <p:sp>
        <p:nvSpPr>
          <p:cNvPr id="8" name="文本占位符 17">
            <a:extLst>
              <a:ext uri="{FF2B5EF4-FFF2-40B4-BE49-F238E27FC236}">
                <a16:creationId xmlns:a16="http://schemas.microsoft.com/office/drawing/2014/main" id="{99FBFF28-AB47-4DE2-80FC-AB0B13373E72}"/>
              </a:ext>
            </a:extLst>
          </p:cNvPr>
          <p:cNvSpPr txBox="1">
            <a:spLocks/>
          </p:cNvSpPr>
          <p:nvPr/>
        </p:nvSpPr>
        <p:spPr>
          <a:xfrm>
            <a:off x="2240767" y="2406092"/>
            <a:ext cx="5832763" cy="1397726"/>
          </a:xfrm>
          <a:prstGeom prst="rect">
            <a:avLst/>
          </a:prstGeom>
        </p:spPr>
        <p:txBody>
          <a:bodyPr vert="horz" lIns="91440" tIns="45720" rIns="91440" bIns="45720" rtlCol="0" anchor="ctr">
            <a:normAutofit/>
          </a:bodyPr>
          <a:lstStyle>
            <a:defPPr>
              <a:defRPr lang="zh-CN"/>
            </a:defPPr>
            <a:lvl1pPr marL="0" indent="0" algn="r" defTabSz="914400" rtl="0" eaLnBrk="1" latinLnBrk="0" hangingPunct="1">
              <a:buNone/>
              <a:defRPr sz="1200" kern="1200">
                <a:solidFill>
                  <a:schemeClr val="bg1">
                    <a:lumMod val="50000"/>
                  </a:schemeClr>
                </a:solidFill>
                <a:latin typeface="OPPOSans R" panose="00020600040101010101" pitchFamily="18" charset="-122"/>
                <a:ea typeface="OPPOSans R" panose="00020600040101010101" pitchFamily="18"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dirty="0"/>
          </a:p>
          <a:p>
            <a:pPr algn="l"/>
            <a:endParaRPr lang="en-US" dirty="0"/>
          </a:p>
          <a:p>
            <a:pPr algn="l"/>
            <a:endParaRPr lang="zh-CN" altLang="en-US" dirty="0"/>
          </a:p>
        </p:txBody>
      </p:sp>
      <p:sp>
        <p:nvSpPr>
          <p:cNvPr id="11" name="图片占位符 23">
            <a:extLst>
              <a:ext uri="{FF2B5EF4-FFF2-40B4-BE49-F238E27FC236}">
                <a16:creationId xmlns:a16="http://schemas.microsoft.com/office/drawing/2014/main" id="{2EE7B971-79D8-43EA-AC87-1F29FF7DB01F}"/>
              </a:ext>
            </a:extLst>
          </p:cNvPr>
          <p:cNvSpPr txBox="1">
            <a:spLocks/>
          </p:cNvSpPr>
          <p:nvPr/>
        </p:nvSpPr>
        <p:spPr>
          <a:xfrm>
            <a:off x="8267268" y="1977541"/>
            <a:ext cx="3074987" cy="364436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zh-CN" altLang="en-US" dirty="0"/>
          </a:p>
        </p:txBody>
      </p:sp>
      <p:sp>
        <p:nvSpPr>
          <p:cNvPr id="12" name="文本框 11">
            <a:extLst>
              <a:ext uri="{FF2B5EF4-FFF2-40B4-BE49-F238E27FC236}">
                <a16:creationId xmlns:a16="http://schemas.microsoft.com/office/drawing/2014/main" id="{EABD2205-8A8C-4801-8D83-CD21119D64A0}"/>
              </a:ext>
            </a:extLst>
          </p:cNvPr>
          <p:cNvSpPr txBox="1"/>
          <p:nvPr/>
        </p:nvSpPr>
        <p:spPr>
          <a:xfrm>
            <a:off x="546681" y="704682"/>
            <a:ext cx="3145413" cy="615553"/>
          </a:xfrm>
          <a:prstGeom prst="rect">
            <a:avLst/>
          </a:prstGeom>
          <a:noFill/>
        </p:spPr>
        <p:txBody>
          <a:bodyPr wrap="none" rtlCol="0">
            <a:spAutoFit/>
          </a:bodyPr>
          <a:lstStyle/>
          <a:p>
            <a:r>
              <a:rPr lang="en-US" altLang="zh-CN" sz="1600" dirty="0">
                <a:latin typeface="OPPOSans R" panose="00020600040101010101" pitchFamily="18" charset="-122"/>
                <a:ea typeface="OPPOSans R" panose="00020600040101010101" pitchFamily="18" charset="-122"/>
              </a:rPr>
              <a:t>Proposer : </a:t>
            </a:r>
            <a:r>
              <a:rPr lang="en-US" altLang="zh-CN" b="1" dirty="0">
                <a:solidFill>
                  <a:schemeClr val="tx1"/>
                </a:solidFill>
              </a:rPr>
              <a:t>Ben Franz Lazarte</a:t>
            </a:r>
            <a:endParaRPr lang="zh-CN" altLang="en-US" sz="1600" b="1" dirty="0">
              <a:solidFill>
                <a:schemeClr val="tx1"/>
              </a:solidFill>
            </a:endParaRPr>
          </a:p>
          <a:p>
            <a:r>
              <a:rPr lang="en-US" altLang="zh-CN" sz="1600" baseline="0" dirty="0">
                <a:latin typeface="OPPOSans R" panose="00020600040101010101" pitchFamily="18" charset="-122"/>
                <a:ea typeface="OPPOSans R" panose="00020600040101010101" pitchFamily="18" charset="-122"/>
              </a:rPr>
              <a:t> </a:t>
            </a:r>
            <a:endParaRPr lang="zh-CN" altLang="en-US" sz="1600" dirty="0">
              <a:latin typeface="OPPOSans R" panose="00020600040101010101" pitchFamily="18" charset="-122"/>
              <a:ea typeface="OPPOSans R" panose="00020600040101010101" pitchFamily="18" charset="-122"/>
            </a:endParaRPr>
          </a:p>
        </p:txBody>
      </p:sp>
      <p:sp>
        <p:nvSpPr>
          <p:cNvPr id="17" name="文本占位符 2">
            <a:extLst>
              <a:ext uri="{FF2B5EF4-FFF2-40B4-BE49-F238E27FC236}">
                <a16:creationId xmlns:a16="http://schemas.microsoft.com/office/drawing/2014/main" id="{4FF2EFF9-03D3-45D2-9251-BE38530A6CEA}"/>
              </a:ext>
            </a:extLst>
          </p:cNvPr>
          <p:cNvSpPr txBox="1">
            <a:spLocks/>
          </p:cNvSpPr>
          <p:nvPr/>
        </p:nvSpPr>
        <p:spPr>
          <a:xfrm>
            <a:off x="150762" y="142095"/>
            <a:ext cx="9009280" cy="62963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26A38"/>
                </a:solidFill>
                <a:latin typeface="OPPOSans M" panose="00020600040101010101" pitchFamily="18" charset="-122"/>
                <a:ea typeface="OPPOSans M" panose="00020600040101010101"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solidFill>
                  <a:schemeClr val="accent4">
                    <a:lumMod val="75000"/>
                  </a:schemeClr>
                </a:solidFill>
              </a:rPr>
              <a:t>Golden Idea Award</a:t>
            </a:r>
            <a:r>
              <a:rPr lang="zh-CN" altLang="en-US" dirty="0">
                <a:solidFill>
                  <a:schemeClr val="accent4">
                    <a:lumMod val="75000"/>
                  </a:schemeClr>
                </a:solidFill>
              </a:rPr>
              <a:t>（</a:t>
            </a:r>
            <a:r>
              <a:rPr lang="en-US" altLang="zh-CN" dirty="0">
                <a:solidFill>
                  <a:schemeClr val="accent4">
                    <a:lumMod val="75000"/>
                  </a:schemeClr>
                </a:solidFill>
              </a:rPr>
              <a:t>1/6</a:t>
            </a:r>
            <a:r>
              <a:rPr lang="zh-CN" altLang="en-US" dirty="0">
                <a:solidFill>
                  <a:schemeClr val="accent4">
                    <a:lumMod val="75000"/>
                  </a:schemeClr>
                </a:solidFill>
              </a:rPr>
              <a:t>）</a:t>
            </a:r>
            <a:r>
              <a:rPr lang="en-US" altLang="zh-CN" dirty="0">
                <a:solidFill>
                  <a:schemeClr val="accent4">
                    <a:lumMod val="75000"/>
                  </a:schemeClr>
                </a:solidFill>
              </a:rPr>
              <a:t> :</a:t>
            </a:r>
            <a:r>
              <a:rPr lang="en-US" altLang="zh-CN" dirty="0"/>
              <a:t> O-Happenings Promotions</a:t>
            </a:r>
          </a:p>
          <a:p>
            <a:endParaRPr lang="zh-CN" altLang="en-US" dirty="0"/>
          </a:p>
        </p:txBody>
      </p:sp>
      <p:pic>
        <p:nvPicPr>
          <p:cNvPr id="18" name="Picture Placeholder 1">
            <a:extLst>
              <a:ext uri="{FF2B5EF4-FFF2-40B4-BE49-F238E27FC236}">
                <a16:creationId xmlns:a16="http://schemas.microsoft.com/office/drawing/2014/main" id="{32E50CE4-54DF-4454-BACF-DDC0E3205599}"/>
              </a:ext>
            </a:extLst>
          </p:cNvPr>
          <p:cNvPicPr>
            <a:picLocks noChangeAspect="1"/>
          </p:cNvPicPr>
          <p:nvPr/>
        </p:nvPicPr>
        <p:blipFill>
          <a:blip r:embed="rId2"/>
          <a:stretch>
            <a:fillRect/>
          </a:stretch>
        </p:blipFill>
        <p:spPr>
          <a:xfrm>
            <a:off x="8545662" y="2235006"/>
            <a:ext cx="3075305" cy="3493770"/>
          </a:xfrm>
          <a:prstGeom prst="rect">
            <a:avLst/>
          </a:prstGeom>
        </p:spPr>
      </p:pic>
    </p:spTree>
    <p:extLst>
      <p:ext uri="{BB962C8B-B14F-4D97-AF65-F5344CB8AC3E}">
        <p14:creationId xmlns:p14="http://schemas.microsoft.com/office/powerpoint/2010/main" val="2372173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格 7">
            <a:extLst>
              <a:ext uri="{FF2B5EF4-FFF2-40B4-BE49-F238E27FC236}">
                <a16:creationId xmlns:a16="http://schemas.microsoft.com/office/drawing/2014/main" id="{A39CE5E6-2143-4E36-9B3E-8FD645CE883D}"/>
              </a:ext>
            </a:extLst>
          </p:cNvPr>
          <p:cNvGraphicFramePr>
            <a:graphicFrameLocks noGrp="1"/>
          </p:cNvGraphicFramePr>
          <p:nvPr>
            <p:extLst>
              <p:ext uri="{D42A27DB-BD31-4B8C-83A1-F6EECF244321}">
                <p14:modId xmlns:p14="http://schemas.microsoft.com/office/powerpoint/2010/main" val="2550108126"/>
              </p:ext>
            </p:extLst>
          </p:nvPr>
        </p:nvGraphicFramePr>
        <p:xfrm>
          <a:off x="605162" y="1427973"/>
          <a:ext cx="10737093" cy="4003883"/>
        </p:xfrm>
        <a:graphic>
          <a:graphicData uri="http://schemas.openxmlformats.org/drawingml/2006/table">
            <a:tbl>
              <a:tblPr firstRow="1" bandRow="1">
                <a:tableStyleId>{5C22544A-7EE6-4342-B048-85BDC9FD1C3A}</a:tableStyleId>
              </a:tblPr>
              <a:tblGrid>
                <a:gridCol w="1410229">
                  <a:extLst>
                    <a:ext uri="{9D8B030D-6E8A-4147-A177-3AD203B41FA5}">
                      <a16:colId xmlns:a16="http://schemas.microsoft.com/office/drawing/2014/main" val="20000"/>
                    </a:ext>
                  </a:extLst>
                </a:gridCol>
                <a:gridCol w="6046466">
                  <a:extLst>
                    <a:ext uri="{9D8B030D-6E8A-4147-A177-3AD203B41FA5}">
                      <a16:colId xmlns:a16="http://schemas.microsoft.com/office/drawing/2014/main" val="20001"/>
                    </a:ext>
                  </a:extLst>
                </a:gridCol>
                <a:gridCol w="3280398">
                  <a:extLst>
                    <a:ext uri="{9D8B030D-6E8A-4147-A177-3AD203B41FA5}">
                      <a16:colId xmlns:a16="http://schemas.microsoft.com/office/drawing/2014/main" val="20002"/>
                    </a:ext>
                  </a:extLst>
                </a:gridCol>
              </a:tblGrid>
              <a:tr h="326994">
                <a:tc>
                  <a:txBody>
                    <a:bodyPr/>
                    <a:lstStyle/>
                    <a:p>
                      <a:pPr algn="ctr"/>
                      <a:r>
                        <a:rPr lang="en-US" altLang="zh-CN" dirty="0"/>
                        <a:t>Area</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rgbClr val="026A38"/>
                    </a:solidFill>
                  </a:tcPr>
                </a:tc>
                <a:tc>
                  <a:txBody>
                    <a:bodyPr/>
                    <a:lstStyle/>
                    <a:p>
                      <a:pPr algn="ctr"/>
                      <a:r>
                        <a:rPr lang="en-US" altLang="zh-CN" dirty="0"/>
                        <a:t>Golden idea description</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rgbClr val="026A38"/>
                    </a:solidFill>
                  </a:tcPr>
                </a:tc>
                <a:tc>
                  <a:txBody>
                    <a:bodyPr/>
                    <a:lstStyle/>
                    <a:p>
                      <a:pPr algn="ctr"/>
                      <a:r>
                        <a:rPr lang="en-US" altLang="zh-CN" dirty="0"/>
                        <a:t>Pictures</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rgbClr val="026A38"/>
                    </a:solidFill>
                  </a:tcPr>
                </a:tc>
                <a:extLst>
                  <a:ext uri="{0D108BD9-81ED-4DB2-BD59-A6C34878D82A}">
                    <a16:rowId xmlns:a16="http://schemas.microsoft.com/office/drawing/2014/main" val="10000"/>
                  </a:ext>
                </a:extLst>
              </a:tr>
              <a:tr h="3638123">
                <a:tc>
                  <a:txBody>
                    <a:bodyPr/>
                    <a:lstStyle/>
                    <a:p>
                      <a:pPr marL="0" algn="ctr" defTabSz="914400" rtl="0" eaLnBrk="1" latinLnBrk="0" hangingPunct="1"/>
                      <a:r>
                        <a:rPr lang="en-US" altLang="zh-CN" sz="1600" b="1" kern="1200" dirty="0">
                          <a:solidFill>
                            <a:schemeClr val="dk1"/>
                          </a:solidFill>
                          <a:latin typeface="OPPOSans R" panose="00020600040101010101" pitchFamily="18" charset="-122"/>
                          <a:ea typeface="OPPOSans R" panose="00020600040101010101" pitchFamily="18" charset="-122"/>
                          <a:cs typeface="+mn-cs"/>
                        </a:rPr>
                        <a:t>PH</a:t>
                      </a:r>
                      <a:endParaRPr lang="zh-CN" altLang="en-US" sz="1600" b="1" kern="1200" dirty="0">
                        <a:solidFill>
                          <a:schemeClr val="dk1"/>
                        </a:solidFill>
                        <a:latin typeface="OPPOSans R" panose="00020600040101010101" pitchFamily="18" charset="-122"/>
                        <a:ea typeface="OPPOSans R" panose="00020600040101010101" pitchFamily="18"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1">
                        <a:lumMod val="95000"/>
                      </a:schemeClr>
                    </a:solidFill>
                  </a:tcPr>
                </a:tc>
                <a:tc>
                  <a:txBody>
                    <a:bodyPr/>
                    <a:lstStyle/>
                    <a:p>
                      <a:pPr marL="0" algn="l" defTabSz="914400" rtl="0" eaLnBrk="1" latinLnBrk="0" hangingPunct="1"/>
                      <a:r>
                        <a:rPr lang="en-US" altLang="zh-CN" sz="1600" kern="1200" dirty="0">
                          <a:solidFill>
                            <a:schemeClr val="dk1"/>
                          </a:solidFill>
                          <a:latin typeface="OPPOSans R" panose="00020600040101010101" pitchFamily="18" charset="-122"/>
                          <a:ea typeface="OPPOSans R" panose="00020600040101010101" pitchFamily="18" charset="-122"/>
                          <a:cs typeface="+mn-cs"/>
                        </a:rPr>
                        <a:t>Your golden</a:t>
                      </a:r>
                      <a:r>
                        <a:rPr lang="en-US" altLang="zh-CN" sz="1600" kern="1200" baseline="0" dirty="0">
                          <a:solidFill>
                            <a:schemeClr val="dk1"/>
                          </a:solidFill>
                          <a:latin typeface="OPPOSans R" panose="00020600040101010101" pitchFamily="18" charset="-122"/>
                          <a:ea typeface="OPPOSans R" panose="00020600040101010101" pitchFamily="18" charset="-122"/>
                          <a:cs typeface="+mn-cs"/>
                        </a:rPr>
                        <a:t> idea</a:t>
                      </a:r>
                      <a:r>
                        <a:rPr lang="zh-CN" altLang="en-US" sz="1600" kern="1200" dirty="0">
                          <a:solidFill>
                            <a:schemeClr val="dk1"/>
                          </a:solidFill>
                          <a:latin typeface="OPPOSans R" panose="00020600040101010101" pitchFamily="18" charset="-122"/>
                          <a:ea typeface="OPPOSans R" panose="00020600040101010101" pitchFamily="18" charset="-122"/>
                          <a:cs typeface="+mn-cs"/>
                        </a:rPr>
                        <a:t>：</a:t>
                      </a:r>
                      <a:endParaRPr lang="en-US" altLang="zh-CN" sz="1600" kern="1200" dirty="0">
                        <a:solidFill>
                          <a:schemeClr val="dk1"/>
                        </a:solidFill>
                        <a:latin typeface="OPPOSans R" panose="00020600040101010101" pitchFamily="18" charset="-122"/>
                        <a:ea typeface="OPPOSans R" panose="00020600040101010101" pitchFamily="18" charset="-122"/>
                        <a:cs typeface="+mn-cs"/>
                      </a:endParaRPr>
                    </a:p>
                    <a:p>
                      <a:pPr marL="0" algn="l" defTabSz="914400" rtl="0" eaLnBrk="1" latinLnBrk="0" hangingPunct="1"/>
                      <a:endParaRPr lang="en-US" altLang="zh-CN" sz="1400" kern="1200" dirty="0">
                        <a:solidFill>
                          <a:schemeClr val="dk1"/>
                        </a:solidFill>
                        <a:latin typeface="OPPOSans R" panose="00020600040101010101" pitchFamily="18" charset="-122"/>
                        <a:ea typeface="OPPOSans R" panose="00020600040101010101" pitchFamily="18"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kern="1200" dirty="0">
                          <a:solidFill>
                            <a:schemeClr val="bg1">
                              <a:lumMod val="50000"/>
                            </a:schemeClr>
                          </a:solidFill>
                          <a:latin typeface="OPPOSans R" panose="00020600040101010101" pitchFamily="18" charset="-122"/>
                          <a:ea typeface="OPPOSans R" panose="00020600040101010101" pitchFamily="18" charset="-122"/>
                          <a:cs typeface="+mn-cs"/>
                        </a:rPr>
                        <a:t>Overseas Support Web Admin should change the layout of the OPPO support website to increase our site visit and will have productive marketing and promotions of our services to customers. This will provide our customers great convenience than going directly to OPPO Service Center to ask for our promotions and discounts.</a:t>
                      </a:r>
                    </a:p>
                    <a:p>
                      <a:pPr marL="0" algn="l" defTabSz="914400" rtl="0" eaLnBrk="1" latinLnBrk="0" hangingPunct="1"/>
                      <a:endParaRPr lang="zh-CN" altLang="en-US" sz="1400"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1">
                        <a:lumMod val="95000"/>
                      </a:schemeClr>
                    </a:solidFill>
                  </a:tcPr>
                </a:tc>
                <a:tc>
                  <a:txBody>
                    <a:bodyPr/>
                    <a:lstStyle/>
                    <a:p>
                      <a:pPr marL="0" algn="l" defTabSz="914400" rtl="0" eaLnBrk="1" latinLnBrk="0" hangingPunct="1"/>
                      <a:r>
                        <a:rPr lang="en-US" altLang="zh-CN" sz="1400" kern="1200" dirty="0">
                          <a:solidFill>
                            <a:schemeClr val="dk1"/>
                          </a:solidFill>
                          <a:latin typeface="OPPOSans R" panose="00020600040101010101" pitchFamily="18" charset="-122"/>
                          <a:ea typeface="OPPOSans R" panose="00020600040101010101" pitchFamily="18" charset="-122"/>
                          <a:cs typeface="+mn-cs"/>
                        </a:rPr>
                        <a:t>Related pictures:</a:t>
                      </a:r>
                      <a:r>
                        <a:rPr lang="en-US" altLang="zh-CN" sz="1400" kern="1200" baseline="0" dirty="0">
                          <a:solidFill>
                            <a:schemeClr val="dk1"/>
                          </a:solidFill>
                          <a:latin typeface="OPPOSans R" panose="00020600040101010101" pitchFamily="18" charset="-122"/>
                          <a:ea typeface="OPPOSans R" panose="00020600040101010101" pitchFamily="18" charset="-122"/>
                          <a:cs typeface="+mn-cs"/>
                        </a:rPr>
                        <a:t> </a:t>
                      </a:r>
                      <a:endParaRPr lang="zh-CN" altLang="en-US" sz="1400"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headEnd type="none" w="med" len="med"/>
                      <a:tailEnd type="none" w="med" len="med"/>
                    </a:lnTlToBr>
                    <a:lnBlToTr w="12700" cmpd="sng">
                      <a:noFill/>
                      <a:prstDash val="solid"/>
                      <a:headEnd type="none" w="med" len="med"/>
                      <a:tailEnd type="none" w="med" len="med"/>
                    </a:lnBlToTr>
                    <a:solidFill>
                      <a:schemeClr val="bg1">
                        <a:lumMod val="95000"/>
                      </a:schemeClr>
                    </a:solidFill>
                  </a:tcPr>
                </a:tc>
                <a:extLst>
                  <a:ext uri="{0D108BD9-81ED-4DB2-BD59-A6C34878D82A}">
                    <a16:rowId xmlns:a16="http://schemas.microsoft.com/office/drawing/2014/main" val="10001"/>
                  </a:ext>
                </a:extLst>
              </a:tr>
            </a:tbl>
          </a:graphicData>
        </a:graphic>
      </p:graphicFrame>
      <p:cxnSp>
        <p:nvCxnSpPr>
          <p:cNvPr id="5" name="直接连接符 4">
            <a:extLst>
              <a:ext uri="{FF2B5EF4-FFF2-40B4-BE49-F238E27FC236}">
                <a16:creationId xmlns:a16="http://schemas.microsoft.com/office/drawing/2014/main" id="{92855BF3-A3AD-4267-90D4-3279D90E4692}"/>
              </a:ext>
            </a:extLst>
          </p:cNvPr>
          <p:cNvCxnSpPr/>
          <p:nvPr/>
        </p:nvCxnSpPr>
        <p:spPr>
          <a:xfrm>
            <a:off x="150763" y="647765"/>
            <a:ext cx="11906655" cy="0"/>
          </a:xfrm>
          <a:prstGeom prst="line">
            <a:avLst/>
          </a:prstGeom>
          <a:ln w="38100">
            <a:solidFill>
              <a:srgbClr val="026A38"/>
            </a:solidFill>
          </a:ln>
        </p:spPr>
        <p:style>
          <a:lnRef idx="1">
            <a:schemeClr val="accent1"/>
          </a:lnRef>
          <a:fillRef idx="0">
            <a:schemeClr val="accent1"/>
          </a:fillRef>
          <a:effectRef idx="0">
            <a:schemeClr val="accent1"/>
          </a:effectRef>
          <a:fontRef idx="minor">
            <a:schemeClr val="tx1"/>
          </a:fontRef>
        </p:style>
      </p:cxnSp>
      <p:sp>
        <p:nvSpPr>
          <p:cNvPr id="8" name="文本占位符 17">
            <a:extLst>
              <a:ext uri="{FF2B5EF4-FFF2-40B4-BE49-F238E27FC236}">
                <a16:creationId xmlns:a16="http://schemas.microsoft.com/office/drawing/2014/main" id="{99FBFF28-AB47-4DE2-80FC-AB0B13373E72}"/>
              </a:ext>
            </a:extLst>
          </p:cNvPr>
          <p:cNvSpPr txBox="1">
            <a:spLocks/>
          </p:cNvSpPr>
          <p:nvPr/>
        </p:nvSpPr>
        <p:spPr>
          <a:xfrm>
            <a:off x="2240767" y="2406092"/>
            <a:ext cx="5832763" cy="1397726"/>
          </a:xfrm>
          <a:prstGeom prst="rect">
            <a:avLst/>
          </a:prstGeom>
        </p:spPr>
        <p:txBody>
          <a:bodyPr vert="horz" lIns="91440" tIns="45720" rIns="91440" bIns="45720" rtlCol="0" anchor="ctr">
            <a:normAutofit/>
          </a:bodyPr>
          <a:lstStyle>
            <a:defPPr>
              <a:defRPr lang="zh-CN"/>
            </a:defPPr>
            <a:lvl1pPr marL="0" indent="0" algn="r" defTabSz="914400" rtl="0" eaLnBrk="1" latinLnBrk="0" hangingPunct="1">
              <a:buNone/>
              <a:defRPr sz="1200" kern="1200">
                <a:solidFill>
                  <a:schemeClr val="bg1">
                    <a:lumMod val="50000"/>
                  </a:schemeClr>
                </a:solidFill>
                <a:latin typeface="OPPOSans R" panose="00020600040101010101" pitchFamily="18" charset="-122"/>
                <a:ea typeface="OPPOSans R" panose="00020600040101010101" pitchFamily="18"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dirty="0"/>
          </a:p>
          <a:p>
            <a:pPr algn="l"/>
            <a:endParaRPr lang="en-US" dirty="0"/>
          </a:p>
          <a:p>
            <a:pPr algn="l"/>
            <a:endParaRPr lang="zh-CN" altLang="en-US" dirty="0"/>
          </a:p>
        </p:txBody>
      </p:sp>
      <p:sp>
        <p:nvSpPr>
          <p:cNvPr id="11" name="图片占位符 23">
            <a:extLst>
              <a:ext uri="{FF2B5EF4-FFF2-40B4-BE49-F238E27FC236}">
                <a16:creationId xmlns:a16="http://schemas.microsoft.com/office/drawing/2014/main" id="{2EE7B971-79D8-43EA-AC87-1F29FF7DB01F}"/>
              </a:ext>
            </a:extLst>
          </p:cNvPr>
          <p:cNvSpPr txBox="1">
            <a:spLocks/>
          </p:cNvSpPr>
          <p:nvPr/>
        </p:nvSpPr>
        <p:spPr>
          <a:xfrm>
            <a:off x="8267268" y="1977541"/>
            <a:ext cx="3074987" cy="364436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zh-CN" altLang="en-US" dirty="0"/>
          </a:p>
        </p:txBody>
      </p:sp>
      <p:sp>
        <p:nvSpPr>
          <p:cNvPr id="17" name="文本占位符 2">
            <a:extLst>
              <a:ext uri="{FF2B5EF4-FFF2-40B4-BE49-F238E27FC236}">
                <a16:creationId xmlns:a16="http://schemas.microsoft.com/office/drawing/2014/main" id="{4FF2EFF9-03D3-45D2-9251-BE38530A6CEA}"/>
              </a:ext>
            </a:extLst>
          </p:cNvPr>
          <p:cNvSpPr txBox="1">
            <a:spLocks/>
          </p:cNvSpPr>
          <p:nvPr/>
        </p:nvSpPr>
        <p:spPr>
          <a:xfrm>
            <a:off x="150762" y="142095"/>
            <a:ext cx="9009280" cy="62963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26A38"/>
                </a:solidFill>
                <a:latin typeface="OPPOSans M" panose="00020600040101010101" pitchFamily="18" charset="-122"/>
                <a:ea typeface="OPPOSans M" panose="00020600040101010101"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solidFill>
                  <a:schemeClr val="accent4">
                    <a:lumMod val="75000"/>
                  </a:schemeClr>
                </a:solidFill>
              </a:rPr>
              <a:t>Golden Idea Award </a:t>
            </a:r>
            <a:r>
              <a:rPr lang="zh-CN" altLang="en-US" dirty="0">
                <a:solidFill>
                  <a:schemeClr val="accent4">
                    <a:lumMod val="75000"/>
                  </a:schemeClr>
                </a:solidFill>
              </a:rPr>
              <a:t>（</a:t>
            </a:r>
            <a:r>
              <a:rPr lang="en-US" altLang="zh-CN" dirty="0">
                <a:solidFill>
                  <a:schemeClr val="accent4">
                    <a:lumMod val="75000"/>
                  </a:schemeClr>
                </a:solidFill>
              </a:rPr>
              <a:t>1/6</a:t>
            </a:r>
            <a:r>
              <a:rPr lang="zh-CN" altLang="en-US" dirty="0">
                <a:solidFill>
                  <a:schemeClr val="accent4">
                    <a:lumMod val="75000"/>
                  </a:schemeClr>
                </a:solidFill>
              </a:rPr>
              <a:t>） </a:t>
            </a:r>
            <a:r>
              <a:rPr lang="en-US" altLang="zh-CN" dirty="0">
                <a:solidFill>
                  <a:schemeClr val="accent4">
                    <a:lumMod val="75000"/>
                  </a:schemeClr>
                </a:solidFill>
              </a:rPr>
              <a:t>:</a:t>
            </a:r>
            <a:r>
              <a:rPr lang="en-US" altLang="zh-CN" dirty="0"/>
              <a:t> O-Happenings Promotions</a:t>
            </a:r>
          </a:p>
          <a:p>
            <a:endParaRPr lang="zh-CN" altLang="en-US" dirty="0"/>
          </a:p>
        </p:txBody>
      </p:sp>
      <p:pic>
        <p:nvPicPr>
          <p:cNvPr id="20" name="Picture 1">
            <a:extLst>
              <a:ext uri="{FF2B5EF4-FFF2-40B4-BE49-F238E27FC236}">
                <a16:creationId xmlns:a16="http://schemas.microsoft.com/office/drawing/2014/main" id="{6CEBB513-980B-4643-94EF-C76C85A182AE}"/>
              </a:ext>
            </a:extLst>
          </p:cNvPr>
          <p:cNvPicPr>
            <a:picLocks noChangeAspect="1"/>
          </p:cNvPicPr>
          <p:nvPr/>
        </p:nvPicPr>
        <p:blipFill>
          <a:blip r:embed="rId3"/>
          <a:stretch>
            <a:fillRect/>
          </a:stretch>
        </p:blipFill>
        <p:spPr>
          <a:xfrm>
            <a:off x="2119387" y="3612263"/>
            <a:ext cx="8801100" cy="914400"/>
          </a:xfrm>
          <a:prstGeom prst="rect">
            <a:avLst/>
          </a:prstGeom>
        </p:spPr>
      </p:pic>
      <p:sp>
        <p:nvSpPr>
          <p:cNvPr id="15" name="文本框 14">
            <a:extLst>
              <a:ext uri="{FF2B5EF4-FFF2-40B4-BE49-F238E27FC236}">
                <a16:creationId xmlns:a16="http://schemas.microsoft.com/office/drawing/2014/main" id="{B131622C-D432-45B8-AA55-7A1081C043D0}"/>
              </a:ext>
            </a:extLst>
          </p:cNvPr>
          <p:cNvSpPr txBox="1"/>
          <p:nvPr/>
        </p:nvSpPr>
        <p:spPr>
          <a:xfrm>
            <a:off x="546681" y="704682"/>
            <a:ext cx="3145413" cy="615553"/>
          </a:xfrm>
          <a:prstGeom prst="rect">
            <a:avLst/>
          </a:prstGeom>
          <a:noFill/>
        </p:spPr>
        <p:txBody>
          <a:bodyPr wrap="none" rtlCol="0">
            <a:spAutoFit/>
          </a:bodyPr>
          <a:lstStyle/>
          <a:p>
            <a:r>
              <a:rPr lang="en-US" altLang="zh-CN" sz="1600" dirty="0">
                <a:latin typeface="OPPOSans R" panose="00020600040101010101" pitchFamily="18" charset="-122"/>
                <a:ea typeface="OPPOSans R" panose="00020600040101010101" pitchFamily="18" charset="-122"/>
              </a:rPr>
              <a:t>Proposer : </a:t>
            </a:r>
            <a:r>
              <a:rPr lang="en-US" altLang="zh-CN" b="1" dirty="0">
                <a:solidFill>
                  <a:schemeClr val="tx1"/>
                </a:solidFill>
              </a:rPr>
              <a:t>Ben Franz Lazarte</a:t>
            </a:r>
            <a:endParaRPr lang="zh-CN" altLang="en-US" sz="1600" b="1" dirty="0">
              <a:solidFill>
                <a:schemeClr val="tx1"/>
              </a:solidFill>
            </a:endParaRPr>
          </a:p>
          <a:p>
            <a:r>
              <a:rPr lang="en-US" altLang="zh-CN" sz="1600" baseline="0" dirty="0">
                <a:latin typeface="OPPOSans R" panose="00020600040101010101" pitchFamily="18" charset="-122"/>
                <a:ea typeface="OPPOSans R" panose="00020600040101010101" pitchFamily="18" charset="-122"/>
              </a:rPr>
              <a:t> </a:t>
            </a:r>
            <a:endParaRPr lang="zh-CN" altLang="en-US" sz="1600" dirty="0">
              <a:latin typeface="OPPOSans R" panose="00020600040101010101" pitchFamily="18" charset="-122"/>
              <a:ea typeface="OPPOSans R" panose="00020600040101010101" pitchFamily="18" charset="-122"/>
            </a:endParaRPr>
          </a:p>
        </p:txBody>
      </p:sp>
      <p:sp>
        <p:nvSpPr>
          <p:cNvPr id="10" name="文本框 9">
            <a:extLst>
              <a:ext uri="{FF2B5EF4-FFF2-40B4-BE49-F238E27FC236}">
                <a16:creationId xmlns:a16="http://schemas.microsoft.com/office/drawing/2014/main" id="{7DF7C7A3-602D-4E58-8DD0-6625081CA831}"/>
              </a:ext>
            </a:extLst>
          </p:cNvPr>
          <p:cNvSpPr txBox="1"/>
          <p:nvPr/>
        </p:nvSpPr>
        <p:spPr>
          <a:xfrm>
            <a:off x="725140" y="5679031"/>
            <a:ext cx="9697154" cy="677108"/>
          </a:xfrm>
          <a:prstGeom prst="rect">
            <a:avLst/>
          </a:prstGeom>
          <a:noFill/>
        </p:spPr>
        <p:txBody>
          <a:bodyPr wrap="square" rtlCol="0">
            <a:spAutoFit/>
          </a:bodyPr>
          <a:lstStyle/>
          <a:p>
            <a:r>
              <a:rPr lang="en-US" altLang="zh-CN" sz="1400" b="1" dirty="0">
                <a:latin typeface="OPPOSans R" panose="00020600040101010101" pitchFamily="18" charset="-122"/>
                <a:ea typeface="OPPOSans R" panose="00020600040101010101" pitchFamily="18" charset="-122"/>
              </a:rPr>
              <a:t>Feedback :  </a:t>
            </a:r>
          </a:p>
          <a:p>
            <a:r>
              <a:rPr lang="en-US" altLang="zh-CN" sz="1200" b="1" dirty="0">
                <a:solidFill>
                  <a:srgbClr val="FF0000"/>
                </a:solidFill>
                <a:latin typeface="OPPOSans R" panose="00020600040101010101" pitchFamily="18" charset="-122"/>
                <a:ea typeface="OPPOSans R" panose="00020600040101010101" pitchFamily="18" charset="-122"/>
              </a:rPr>
              <a:t>Thanks for this advice, we have received the same from the other markets and HQ plan to move the O happenings to the upper position of the home page. </a:t>
            </a:r>
            <a:endParaRPr lang="zh-CN" altLang="en-US" sz="1200" b="1" dirty="0">
              <a:solidFill>
                <a:srgbClr val="FF0000"/>
              </a:solidFill>
              <a:latin typeface="OPPOSans R" panose="00020600040101010101" pitchFamily="18" charset="-122"/>
              <a:ea typeface="OPPOSans R" panose="00020600040101010101" pitchFamily="18" charset="-122"/>
            </a:endParaRPr>
          </a:p>
        </p:txBody>
      </p:sp>
    </p:spTree>
    <p:extLst>
      <p:ext uri="{BB962C8B-B14F-4D97-AF65-F5344CB8AC3E}">
        <p14:creationId xmlns:p14="http://schemas.microsoft.com/office/powerpoint/2010/main" val="2418546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接连接符 4">
            <a:extLst>
              <a:ext uri="{FF2B5EF4-FFF2-40B4-BE49-F238E27FC236}">
                <a16:creationId xmlns:a16="http://schemas.microsoft.com/office/drawing/2014/main" id="{92855BF3-A3AD-4267-90D4-3279D90E4692}"/>
              </a:ext>
            </a:extLst>
          </p:cNvPr>
          <p:cNvCxnSpPr/>
          <p:nvPr/>
        </p:nvCxnSpPr>
        <p:spPr>
          <a:xfrm>
            <a:off x="150763" y="647765"/>
            <a:ext cx="11906655" cy="0"/>
          </a:xfrm>
          <a:prstGeom prst="line">
            <a:avLst/>
          </a:prstGeom>
          <a:ln w="38100">
            <a:solidFill>
              <a:srgbClr val="026A38"/>
            </a:solidFill>
          </a:ln>
        </p:spPr>
        <p:style>
          <a:lnRef idx="1">
            <a:schemeClr val="accent1"/>
          </a:lnRef>
          <a:fillRef idx="0">
            <a:schemeClr val="accent1"/>
          </a:fillRef>
          <a:effectRef idx="0">
            <a:schemeClr val="accent1"/>
          </a:effectRef>
          <a:fontRef idx="minor">
            <a:schemeClr val="tx1"/>
          </a:fontRef>
        </p:style>
      </p:cxnSp>
      <p:sp>
        <p:nvSpPr>
          <p:cNvPr id="8" name="文本占位符 17">
            <a:extLst>
              <a:ext uri="{FF2B5EF4-FFF2-40B4-BE49-F238E27FC236}">
                <a16:creationId xmlns:a16="http://schemas.microsoft.com/office/drawing/2014/main" id="{99FBFF28-AB47-4DE2-80FC-AB0B13373E72}"/>
              </a:ext>
            </a:extLst>
          </p:cNvPr>
          <p:cNvSpPr txBox="1">
            <a:spLocks/>
          </p:cNvSpPr>
          <p:nvPr/>
        </p:nvSpPr>
        <p:spPr>
          <a:xfrm>
            <a:off x="2240767" y="2406092"/>
            <a:ext cx="5832763" cy="1397726"/>
          </a:xfrm>
          <a:prstGeom prst="rect">
            <a:avLst/>
          </a:prstGeom>
        </p:spPr>
        <p:txBody>
          <a:bodyPr vert="horz" lIns="91440" tIns="45720" rIns="91440" bIns="45720" rtlCol="0" anchor="ctr">
            <a:normAutofit/>
          </a:bodyPr>
          <a:lstStyle>
            <a:defPPr>
              <a:defRPr lang="zh-CN"/>
            </a:defPPr>
            <a:lvl1pPr marL="0" indent="0" algn="r" defTabSz="914400" rtl="0" eaLnBrk="1" latinLnBrk="0" hangingPunct="1">
              <a:buNone/>
              <a:defRPr sz="1200" kern="1200">
                <a:solidFill>
                  <a:schemeClr val="bg1">
                    <a:lumMod val="50000"/>
                  </a:schemeClr>
                </a:solidFill>
                <a:latin typeface="OPPOSans R" panose="00020600040101010101" pitchFamily="18" charset="-122"/>
                <a:ea typeface="OPPOSans R" panose="00020600040101010101" pitchFamily="18"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dirty="0"/>
          </a:p>
          <a:p>
            <a:pPr algn="l"/>
            <a:endParaRPr lang="en-US" dirty="0"/>
          </a:p>
          <a:p>
            <a:pPr algn="l"/>
            <a:endParaRPr lang="zh-CN" altLang="en-US" dirty="0"/>
          </a:p>
        </p:txBody>
      </p:sp>
      <p:sp>
        <p:nvSpPr>
          <p:cNvPr id="11" name="图片占位符 23">
            <a:extLst>
              <a:ext uri="{FF2B5EF4-FFF2-40B4-BE49-F238E27FC236}">
                <a16:creationId xmlns:a16="http://schemas.microsoft.com/office/drawing/2014/main" id="{2EE7B971-79D8-43EA-AC87-1F29FF7DB01F}"/>
              </a:ext>
            </a:extLst>
          </p:cNvPr>
          <p:cNvSpPr txBox="1">
            <a:spLocks/>
          </p:cNvSpPr>
          <p:nvPr/>
        </p:nvSpPr>
        <p:spPr>
          <a:xfrm>
            <a:off x="8267268" y="1977541"/>
            <a:ext cx="3074987" cy="364436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zh-CN" altLang="en-US" dirty="0"/>
          </a:p>
        </p:txBody>
      </p:sp>
      <p:sp>
        <p:nvSpPr>
          <p:cNvPr id="12" name="文本框 11">
            <a:extLst>
              <a:ext uri="{FF2B5EF4-FFF2-40B4-BE49-F238E27FC236}">
                <a16:creationId xmlns:a16="http://schemas.microsoft.com/office/drawing/2014/main" id="{EABD2205-8A8C-4801-8D83-CD21119D64A0}"/>
              </a:ext>
            </a:extLst>
          </p:cNvPr>
          <p:cNvSpPr txBox="1"/>
          <p:nvPr/>
        </p:nvSpPr>
        <p:spPr>
          <a:xfrm>
            <a:off x="734471" y="771729"/>
            <a:ext cx="2964273" cy="615553"/>
          </a:xfrm>
          <a:prstGeom prst="rect">
            <a:avLst/>
          </a:prstGeom>
          <a:noFill/>
        </p:spPr>
        <p:txBody>
          <a:bodyPr wrap="none" rtlCol="0">
            <a:spAutoFit/>
          </a:bodyPr>
          <a:lstStyle/>
          <a:p>
            <a:r>
              <a:rPr lang="en-US" altLang="zh-CN" sz="1600" dirty="0">
                <a:latin typeface="OPPOSans R" panose="00020600040101010101" pitchFamily="18" charset="-122"/>
                <a:ea typeface="OPPOSans R" panose="00020600040101010101" pitchFamily="18" charset="-122"/>
              </a:rPr>
              <a:t>Proposer : </a:t>
            </a:r>
            <a:r>
              <a:rPr lang="en-US" altLang="zh-CN" b="1" dirty="0" err="1"/>
              <a:t>Beenish</a:t>
            </a:r>
            <a:r>
              <a:rPr lang="en-US" altLang="zh-CN" b="1" dirty="0"/>
              <a:t> Shahid </a:t>
            </a:r>
            <a:endParaRPr lang="zh-CN" altLang="en-US" b="1" dirty="0"/>
          </a:p>
          <a:p>
            <a:r>
              <a:rPr lang="en-US" altLang="zh-CN" sz="1600" baseline="0" dirty="0">
                <a:latin typeface="OPPOSans R" panose="00020600040101010101" pitchFamily="18" charset="-122"/>
                <a:ea typeface="OPPOSans R" panose="00020600040101010101" pitchFamily="18" charset="-122"/>
              </a:rPr>
              <a:t> </a:t>
            </a:r>
            <a:endParaRPr lang="zh-CN" altLang="en-US" sz="1600" dirty="0">
              <a:latin typeface="OPPOSans R" panose="00020600040101010101" pitchFamily="18" charset="-122"/>
              <a:ea typeface="OPPOSans R" panose="00020600040101010101" pitchFamily="18" charset="-122"/>
            </a:endParaRPr>
          </a:p>
        </p:txBody>
      </p:sp>
      <p:sp>
        <p:nvSpPr>
          <p:cNvPr id="17" name="文本占位符 2">
            <a:extLst>
              <a:ext uri="{FF2B5EF4-FFF2-40B4-BE49-F238E27FC236}">
                <a16:creationId xmlns:a16="http://schemas.microsoft.com/office/drawing/2014/main" id="{4FF2EFF9-03D3-45D2-9251-BE38530A6CEA}"/>
              </a:ext>
            </a:extLst>
          </p:cNvPr>
          <p:cNvSpPr txBox="1">
            <a:spLocks/>
          </p:cNvSpPr>
          <p:nvPr/>
        </p:nvSpPr>
        <p:spPr>
          <a:xfrm>
            <a:off x="150762" y="142095"/>
            <a:ext cx="9009280" cy="62963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26A38"/>
                </a:solidFill>
                <a:latin typeface="OPPOSans M" panose="00020600040101010101" pitchFamily="18" charset="-122"/>
                <a:ea typeface="OPPOSans M" panose="00020600040101010101"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solidFill>
                  <a:schemeClr val="accent4">
                    <a:lumMod val="75000"/>
                  </a:schemeClr>
                </a:solidFill>
              </a:rPr>
              <a:t>Golden Idea Award</a:t>
            </a:r>
            <a:r>
              <a:rPr lang="zh-CN" altLang="en-US" dirty="0">
                <a:solidFill>
                  <a:schemeClr val="accent4">
                    <a:lumMod val="75000"/>
                  </a:schemeClr>
                </a:solidFill>
              </a:rPr>
              <a:t>（</a:t>
            </a:r>
            <a:r>
              <a:rPr lang="en-US" altLang="zh-CN" dirty="0">
                <a:solidFill>
                  <a:schemeClr val="accent4">
                    <a:lumMod val="75000"/>
                  </a:schemeClr>
                </a:solidFill>
              </a:rPr>
              <a:t>2/6</a:t>
            </a:r>
            <a:r>
              <a:rPr lang="zh-CN" altLang="en-US" dirty="0">
                <a:solidFill>
                  <a:schemeClr val="accent4">
                    <a:lumMod val="75000"/>
                  </a:schemeClr>
                </a:solidFill>
              </a:rPr>
              <a:t>）</a:t>
            </a:r>
            <a:r>
              <a:rPr lang="en-US" altLang="zh-CN" dirty="0">
                <a:solidFill>
                  <a:schemeClr val="accent4">
                    <a:lumMod val="75000"/>
                  </a:schemeClr>
                </a:solidFill>
              </a:rPr>
              <a:t> :</a:t>
            </a:r>
            <a:r>
              <a:rPr lang="en-US" altLang="zh-CN" dirty="0"/>
              <a:t> Awareness of oppo services !</a:t>
            </a:r>
          </a:p>
          <a:p>
            <a:endParaRPr lang="zh-CN" altLang="en-US" dirty="0"/>
          </a:p>
        </p:txBody>
      </p:sp>
      <p:graphicFrame>
        <p:nvGraphicFramePr>
          <p:cNvPr id="14" name="表格 13">
            <a:extLst>
              <a:ext uri="{FF2B5EF4-FFF2-40B4-BE49-F238E27FC236}">
                <a16:creationId xmlns:a16="http://schemas.microsoft.com/office/drawing/2014/main" id="{7F388FC4-578C-49CA-AF37-0F585435361A}"/>
              </a:ext>
            </a:extLst>
          </p:cNvPr>
          <p:cNvGraphicFramePr>
            <a:graphicFrameLocks noGrp="1"/>
          </p:cNvGraphicFramePr>
          <p:nvPr>
            <p:extLst>
              <p:ext uri="{D42A27DB-BD31-4B8C-83A1-F6EECF244321}">
                <p14:modId xmlns:p14="http://schemas.microsoft.com/office/powerpoint/2010/main" val="3194269097"/>
              </p:ext>
            </p:extLst>
          </p:nvPr>
        </p:nvGraphicFramePr>
        <p:xfrm>
          <a:off x="727453" y="1234245"/>
          <a:ext cx="10737093" cy="5209408"/>
        </p:xfrm>
        <a:graphic>
          <a:graphicData uri="http://schemas.openxmlformats.org/drawingml/2006/table">
            <a:tbl>
              <a:tblPr firstRow="1" bandRow="1">
                <a:tableStyleId>{5C22544A-7EE6-4342-B048-85BDC9FD1C3A}</a:tableStyleId>
              </a:tblPr>
              <a:tblGrid>
                <a:gridCol w="1410229">
                  <a:extLst>
                    <a:ext uri="{9D8B030D-6E8A-4147-A177-3AD203B41FA5}">
                      <a16:colId xmlns:a16="http://schemas.microsoft.com/office/drawing/2014/main" val="20000"/>
                    </a:ext>
                  </a:extLst>
                </a:gridCol>
                <a:gridCol w="6046466">
                  <a:extLst>
                    <a:ext uri="{9D8B030D-6E8A-4147-A177-3AD203B41FA5}">
                      <a16:colId xmlns:a16="http://schemas.microsoft.com/office/drawing/2014/main" val="20001"/>
                    </a:ext>
                  </a:extLst>
                </a:gridCol>
                <a:gridCol w="3280398">
                  <a:extLst>
                    <a:ext uri="{9D8B030D-6E8A-4147-A177-3AD203B41FA5}">
                      <a16:colId xmlns:a16="http://schemas.microsoft.com/office/drawing/2014/main" val="20002"/>
                    </a:ext>
                  </a:extLst>
                </a:gridCol>
              </a:tblGrid>
              <a:tr h="456712">
                <a:tc>
                  <a:txBody>
                    <a:bodyPr/>
                    <a:lstStyle/>
                    <a:p>
                      <a:pPr algn="ctr"/>
                      <a:r>
                        <a:rPr lang="en-US" altLang="zh-CN" dirty="0"/>
                        <a:t>Area</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a:t>Golden idea description</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a:t>Pictures</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extLst>
                  <a:ext uri="{0D108BD9-81ED-4DB2-BD59-A6C34878D82A}">
                    <a16:rowId xmlns:a16="http://schemas.microsoft.com/office/drawing/2014/main" val="10000"/>
                  </a:ext>
                </a:extLst>
              </a:tr>
              <a:tr h="592176">
                <a:tc rowSpan="4">
                  <a:txBody>
                    <a:bodyPr/>
                    <a:lstStyle/>
                    <a:p>
                      <a:pPr marL="0" algn="ctr" defTabSz="914400" rtl="0" eaLnBrk="1" latinLnBrk="0" hangingPunct="1"/>
                      <a:r>
                        <a:rPr lang="en-US" altLang="zh-CN" sz="1600" b="1" kern="1200" dirty="0">
                          <a:solidFill>
                            <a:schemeClr val="dk1"/>
                          </a:solidFill>
                          <a:latin typeface="OPPOSans R" panose="00020600040101010101" pitchFamily="18" charset="-122"/>
                          <a:ea typeface="OPPOSans R" panose="00020600040101010101" pitchFamily="18" charset="-122"/>
                          <a:cs typeface="+mn-cs"/>
                        </a:rPr>
                        <a:t>PK</a:t>
                      </a:r>
                      <a:endParaRPr lang="zh-CN" altLang="en-US" sz="1600" b="1" kern="1200" dirty="0">
                        <a:solidFill>
                          <a:schemeClr val="dk1"/>
                        </a:solidFill>
                        <a:latin typeface="OPPOSans R" panose="00020600040101010101" pitchFamily="18" charset="-122"/>
                        <a:ea typeface="OPPOSans R" panose="00020600040101010101" pitchFamily="18"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en-US" altLang="zh-CN" sz="1600" kern="1200" dirty="0">
                          <a:solidFill>
                            <a:schemeClr val="dk1"/>
                          </a:solidFill>
                          <a:latin typeface="OPPOSans R" panose="00020600040101010101" pitchFamily="18" charset="-122"/>
                          <a:ea typeface="OPPOSans R" panose="00020600040101010101" pitchFamily="18" charset="-122"/>
                          <a:cs typeface="+mn-cs"/>
                        </a:rPr>
                        <a:t>Related with which service concept</a:t>
                      </a:r>
                      <a:r>
                        <a:rPr lang="zh-CN" altLang="en-US" sz="1600" kern="1200" dirty="0">
                          <a:solidFill>
                            <a:schemeClr val="dk1"/>
                          </a:solidFill>
                          <a:latin typeface="OPPOSans R" panose="00020600040101010101" pitchFamily="18" charset="-122"/>
                          <a:ea typeface="OPPOSans R" panose="00020600040101010101" pitchFamily="18" charset="-122"/>
                          <a:cs typeface="+mn-cs"/>
                        </a:rPr>
                        <a:t>：</a:t>
                      </a:r>
                      <a:r>
                        <a:rPr lang="en-US" altLang="zh-CN" sz="1600" dirty="0">
                          <a:solidFill>
                            <a:schemeClr val="bg1">
                              <a:lumMod val="50000"/>
                            </a:schemeClr>
                          </a:solidFill>
                          <a:latin typeface="OPPOSans R" panose="00020600040101010101" pitchFamily="18" charset="-122"/>
                          <a:ea typeface="OPPOSans R" panose="00020600040101010101" pitchFamily="18" charset="-122"/>
                        </a:rPr>
                        <a:t>Professional</a:t>
                      </a:r>
                      <a:endParaRPr lang="en-US" altLang="zh-CN" sz="1600" kern="1200" dirty="0">
                        <a:solidFill>
                          <a:schemeClr val="bg1">
                            <a:lumMod val="50000"/>
                          </a:schemeClr>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4">
                  <a:txBody>
                    <a:bodyPr/>
                    <a:lstStyle/>
                    <a:p>
                      <a:pPr marL="0" algn="l" defTabSz="914400" rtl="0" eaLnBrk="1" latinLnBrk="0" hangingPunct="1"/>
                      <a:r>
                        <a:rPr lang="en-US" altLang="zh-CN" sz="1600" kern="1200" dirty="0">
                          <a:solidFill>
                            <a:schemeClr val="dk1"/>
                          </a:solidFill>
                          <a:latin typeface="OPPOSans R" panose="00020600040101010101" pitchFamily="18" charset="-122"/>
                          <a:ea typeface="OPPOSans R" panose="00020600040101010101" pitchFamily="18" charset="-122"/>
                          <a:cs typeface="+mn-cs"/>
                        </a:rPr>
                        <a:t>Related pictures:</a:t>
                      </a:r>
                      <a:r>
                        <a:rPr lang="en-US" altLang="zh-CN" sz="1600" kern="1200" baseline="0" dirty="0">
                          <a:solidFill>
                            <a:schemeClr val="dk1"/>
                          </a:solidFill>
                          <a:latin typeface="OPPOSans R" panose="00020600040101010101" pitchFamily="18" charset="-122"/>
                          <a:ea typeface="OPPOSans R" panose="00020600040101010101" pitchFamily="18" charset="-122"/>
                          <a:cs typeface="+mn-cs"/>
                        </a:rPr>
                        <a:t> </a:t>
                      </a:r>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618687">
                <a:tc vMerge="1">
                  <a:txBody>
                    <a:bodyPr/>
                    <a:lstStyle/>
                    <a:p>
                      <a:endParaRPr lang="en-US"/>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en-US" altLang="zh-CN" sz="1600" dirty="0">
                          <a:latin typeface="OPPOSans R" panose="00020600040101010101" pitchFamily="18" charset="-122"/>
                          <a:ea typeface="OPPOSans R" panose="00020600040101010101" pitchFamily="18" charset="-122"/>
                        </a:rPr>
                        <a:t>Background</a:t>
                      </a:r>
                      <a:r>
                        <a:rPr lang="en-US" altLang="zh-CN" sz="1200" dirty="0">
                          <a:latin typeface="OPPOSans R" panose="00020600040101010101" pitchFamily="18" charset="-122"/>
                          <a:ea typeface="OPPOSans R" panose="00020600040101010101" pitchFamily="18" charset="-122"/>
                        </a:rPr>
                        <a:t>:</a:t>
                      </a:r>
                      <a:r>
                        <a:rPr lang="en-US" altLang="zh-CN" sz="1200" baseline="0" dirty="0">
                          <a:latin typeface="OPPOSans R" panose="00020600040101010101" pitchFamily="18" charset="-122"/>
                          <a:ea typeface="OPPOSans R" panose="00020600040101010101" pitchFamily="18" charset="-122"/>
                        </a:rPr>
                        <a:t> </a:t>
                      </a:r>
                    </a:p>
                    <a:p>
                      <a:pPr algn="l"/>
                      <a:br>
                        <a:rPr lang="en-US" altLang="zh-CN" sz="1200" baseline="0" dirty="0">
                          <a:latin typeface="OPPOSans R" panose="00020600040101010101" pitchFamily="18" charset="-122"/>
                          <a:ea typeface="OPPOSans R" panose="00020600040101010101" pitchFamily="18" charset="-122"/>
                        </a:rPr>
                      </a:br>
                      <a:r>
                        <a:rPr lang="en-US" altLang="zh-CN" sz="1200" baseline="0" dirty="0">
                          <a:solidFill>
                            <a:schemeClr val="bg1">
                              <a:lumMod val="50000"/>
                            </a:schemeClr>
                          </a:solidFill>
                          <a:latin typeface="OPPOSans R" panose="00020600040101010101" pitchFamily="18" charset="-122"/>
                          <a:ea typeface="OPPOSans R" panose="00020600040101010101" pitchFamily="18" charset="-122"/>
                        </a:rPr>
                        <a:t>Awareness of oppo services !</a:t>
                      </a:r>
                      <a:endParaRPr lang="en-US" altLang="zh-CN" sz="1200" dirty="0">
                        <a:solidFill>
                          <a:schemeClr val="bg1">
                            <a:lumMod val="50000"/>
                          </a:schemeClr>
                        </a:solidFill>
                        <a:latin typeface="OPPOSans R" panose="00020600040101010101" pitchFamily="18" charset="-122"/>
                        <a:ea typeface="OPPOSans R" panose="00020600040101010101" pitchFamily="18" charset="-122"/>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1589368">
                <a:tc vMerge="1">
                  <a:txBody>
                    <a:bodyPr/>
                    <a:lstStyle/>
                    <a:p>
                      <a:endParaRPr lang="en-US"/>
                    </a:p>
                  </a:txBody>
                  <a:tcPr>
                    <a:lnT w="12700" cap="flat" cmpd="sng" algn="ctr">
                      <a:solidFill>
                        <a:schemeClr val="bg1"/>
                      </a:solidFill>
                      <a:prstDash val="solid"/>
                      <a:round/>
                      <a:headEnd type="none" w="med" len="med"/>
                      <a:tailEnd type="none" w="med" len="med"/>
                    </a:lnT>
                  </a:tcPr>
                </a:tc>
                <a:tc>
                  <a:txBody>
                    <a:bodyPr/>
                    <a:lstStyle/>
                    <a:p>
                      <a:pPr marL="0" algn="l" defTabSz="914400" rtl="0" eaLnBrk="1" latinLnBrk="0" hangingPunct="1"/>
                      <a:r>
                        <a:rPr lang="en-US" altLang="zh-CN" sz="1600" kern="1200" dirty="0">
                          <a:solidFill>
                            <a:schemeClr val="dk1"/>
                          </a:solidFill>
                          <a:latin typeface="OPPOSans R" panose="00020600040101010101" pitchFamily="18" charset="-122"/>
                          <a:ea typeface="OPPOSans R" panose="00020600040101010101" pitchFamily="18" charset="-122"/>
                          <a:cs typeface="+mn-cs"/>
                        </a:rPr>
                        <a:t>Current</a:t>
                      </a:r>
                      <a:r>
                        <a:rPr lang="en-US" altLang="zh-CN" sz="1600" kern="1200" baseline="0" dirty="0">
                          <a:solidFill>
                            <a:schemeClr val="dk1"/>
                          </a:solidFill>
                          <a:latin typeface="OPPOSans R" panose="00020600040101010101" pitchFamily="18" charset="-122"/>
                          <a:ea typeface="OPPOSans R" panose="00020600040101010101" pitchFamily="18" charset="-122"/>
                          <a:cs typeface="+mn-cs"/>
                        </a:rPr>
                        <a:t> problems:</a:t>
                      </a:r>
                    </a:p>
                    <a:p>
                      <a:pPr marL="0" algn="l" defTabSz="914400" rtl="0" eaLnBrk="1" latinLnBrk="0" hangingPunct="1"/>
                      <a:endParaRPr lang="en-US" altLang="zh-CN" sz="1400" kern="1200" baseline="0" dirty="0">
                        <a:solidFill>
                          <a:schemeClr val="dk1"/>
                        </a:solidFill>
                        <a:latin typeface="OPPOSans R" panose="00020600040101010101" pitchFamily="18" charset="-122"/>
                        <a:ea typeface="OPPOSans R" panose="00020600040101010101" pitchFamily="18" charset="-122"/>
                        <a:cs typeface="+mn-cs"/>
                      </a:endParaRPr>
                    </a:p>
                    <a:p>
                      <a:pPr marL="0" algn="l" defTabSz="914400" rtl="0" eaLnBrk="1" latinLnBrk="0" hangingPunct="1"/>
                      <a:r>
                        <a:rPr lang="en-US" altLang="zh-CN" sz="1100" kern="1200" baseline="0" dirty="0">
                          <a:solidFill>
                            <a:schemeClr val="bg1">
                              <a:lumMod val="50000"/>
                            </a:schemeClr>
                          </a:solidFill>
                          <a:latin typeface="OPPOSans R" panose="00020600040101010101" pitchFamily="18" charset="-122"/>
                          <a:ea typeface="OPPOSans R" panose="00020600040101010101" pitchFamily="18" charset="-122"/>
                          <a:cs typeface="+mn-cs"/>
                        </a:rPr>
                        <a:t>The current problem which is mostly facing by the user is miscommunication most of the customer do not know oppo have these fabulous services:</a:t>
                      </a:r>
                      <a:br>
                        <a:rPr lang="en-US" altLang="zh-CN" sz="1100" kern="1200" baseline="0" dirty="0">
                          <a:solidFill>
                            <a:schemeClr val="bg1">
                              <a:lumMod val="50000"/>
                            </a:schemeClr>
                          </a:solidFill>
                          <a:latin typeface="OPPOSans R" panose="00020600040101010101" pitchFamily="18" charset="-122"/>
                          <a:ea typeface="OPPOSans R" panose="00020600040101010101" pitchFamily="18" charset="-122"/>
                          <a:cs typeface="+mn-cs"/>
                        </a:rPr>
                      </a:br>
                      <a:r>
                        <a:rPr lang="en-US" altLang="zh-CN" sz="1100" kern="1200" baseline="0" dirty="0">
                          <a:solidFill>
                            <a:schemeClr val="bg1">
                              <a:lumMod val="50000"/>
                            </a:schemeClr>
                          </a:solidFill>
                          <a:latin typeface="OPPOSans R" panose="00020600040101010101" pitchFamily="18" charset="-122"/>
                          <a:ea typeface="OPPOSans R" panose="00020600040101010101" pitchFamily="18" charset="-122"/>
                          <a:cs typeface="+mn-cs"/>
                        </a:rPr>
                        <a:t>1-free software update </a:t>
                      </a:r>
                      <a:br>
                        <a:rPr lang="en-US" altLang="zh-CN" sz="1100" kern="1200" baseline="0" dirty="0">
                          <a:solidFill>
                            <a:schemeClr val="bg1">
                              <a:lumMod val="50000"/>
                            </a:schemeClr>
                          </a:solidFill>
                          <a:latin typeface="OPPOSans R" panose="00020600040101010101" pitchFamily="18" charset="-122"/>
                          <a:ea typeface="OPPOSans R" panose="00020600040101010101" pitchFamily="18" charset="-122"/>
                          <a:cs typeface="+mn-cs"/>
                        </a:rPr>
                      </a:br>
                      <a:r>
                        <a:rPr lang="en-US" altLang="zh-CN" sz="1100" kern="1200" baseline="0" dirty="0">
                          <a:solidFill>
                            <a:schemeClr val="bg1">
                              <a:lumMod val="50000"/>
                            </a:schemeClr>
                          </a:solidFill>
                          <a:latin typeface="OPPOSans R" panose="00020600040101010101" pitchFamily="18" charset="-122"/>
                          <a:ea typeface="OPPOSans R" panose="00020600040101010101" pitchFamily="18" charset="-122"/>
                          <a:cs typeface="+mn-cs"/>
                        </a:rPr>
                        <a:t>2-1 hour Repair service </a:t>
                      </a:r>
                      <a:br>
                        <a:rPr lang="en-US" altLang="zh-CN" sz="1100" kern="1200" baseline="0" dirty="0">
                          <a:solidFill>
                            <a:schemeClr val="bg1">
                              <a:lumMod val="50000"/>
                            </a:schemeClr>
                          </a:solidFill>
                          <a:latin typeface="OPPOSans R" panose="00020600040101010101" pitchFamily="18" charset="-122"/>
                          <a:ea typeface="OPPOSans R" panose="00020600040101010101" pitchFamily="18" charset="-122"/>
                          <a:cs typeface="+mn-cs"/>
                        </a:rPr>
                      </a:br>
                      <a:r>
                        <a:rPr lang="en-US" altLang="zh-CN" sz="1100" kern="1200" baseline="0" dirty="0">
                          <a:solidFill>
                            <a:schemeClr val="bg1">
                              <a:lumMod val="50000"/>
                            </a:schemeClr>
                          </a:solidFill>
                          <a:latin typeface="OPPOSans R" panose="00020600040101010101" pitchFamily="18" charset="-122"/>
                          <a:ea typeface="OPPOSans R" panose="00020600040101010101" pitchFamily="18" charset="-122"/>
                          <a:cs typeface="+mn-cs"/>
                        </a:rPr>
                        <a:t>3-free phone disinfect </a:t>
                      </a:r>
                      <a:br>
                        <a:rPr lang="en-US" altLang="zh-CN" sz="1100" kern="1200" baseline="0" dirty="0">
                          <a:solidFill>
                            <a:schemeClr val="bg1">
                              <a:lumMod val="50000"/>
                            </a:schemeClr>
                          </a:solidFill>
                          <a:latin typeface="OPPOSans R" panose="00020600040101010101" pitchFamily="18" charset="-122"/>
                          <a:ea typeface="OPPOSans R" panose="00020600040101010101" pitchFamily="18" charset="-122"/>
                          <a:cs typeface="+mn-cs"/>
                        </a:rPr>
                      </a:br>
                      <a:r>
                        <a:rPr lang="en-US" altLang="zh-CN" sz="1100" kern="1200" baseline="0" dirty="0">
                          <a:solidFill>
                            <a:schemeClr val="bg1">
                              <a:lumMod val="50000"/>
                            </a:schemeClr>
                          </a:solidFill>
                          <a:latin typeface="OPPOSans R" panose="00020600040101010101" pitchFamily="18" charset="-122"/>
                          <a:ea typeface="OPPOSans R" panose="00020600040101010101" pitchFamily="18" charset="-122"/>
                          <a:cs typeface="+mn-cs"/>
                        </a:rPr>
                        <a:t>4-free cleaning </a:t>
                      </a:r>
                      <a:br>
                        <a:rPr lang="en-US" altLang="zh-CN" sz="1100" kern="1200" baseline="0" dirty="0">
                          <a:solidFill>
                            <a:schemeClr val="bg1">
                              <a:lumMod val="50000"/>
                            </a:schemeClr>
                          </a:solidFill>
                          <a:latin typeface="OPPOSans R" panose="00020600040101010101" pitchFamily="18" charset="-122"/>
                          <a:ea typeface="OPPOSans R" panose="00020600040101010101" pitchFamily="18" charset="-122"/>
                          <a:cs typeface="+mn-cs"/>
                        </a:rPr>
                      </a:br>
                      <a:r>
                        <a:rPr lang="en-US" altLang="zh-CN" sz="1100" kern="1200" baseline="0" dirty="0">
                          <a:solidFill>
                            <a:schemeClr val="bg1">
                              <a:lumMod val="50000"/>
                            </a:schemeClr>
                          </a:solidFill>
                          <a:latin typeface="OPPOSans R" panose="00020600040101010101" pitchFamily="18" charset="-122"/>
                          <a:ea typeface="OPPOSans R" panose="00020600040101010101" pitchFamily="18" charset="-122"/>
                          <a:cs typeface="+mn-cs"/>
                        </a:rPr>
                        <a:t>so customer cannot avail these offers </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en-US"/>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3"/>
                  </a:ext>
                </a:extLst>
              </a:tr>
              <a:tr h="960951">
                <a:tc vMerge="1">
                  <a:txBody>
                    <a:bodyPr/>
                    <a:lstStyle/>
                    <a:p>
                      <a:endParaRPr lang="en-US"/>
                    </a:p>
                  </a:txBody>
                  <a:tcPr/>
                </a:tc>
                <a:tc>
                  <a:txBody>
                    <a:bodyPr/>
                    <a:lstStyle/>
                    <a:p>
                      <a:pPr marL="0" algn="l" defTabSz="914400" rtl="0" eaLnBrk="1" latinLnBrk="0" hangingPunct="1"/>
                      <a:r>
                        <a:rPr lang="en-US" altLang="zh-CN" sz="1600" kern="1200" dirty="0">
                          <a:solidFill>
                            <a:schemeClr val="dk1"/>
                          </a:solidFill>
                          <a:latin typeface="OPPOSans R" panose="00020600040101010101" pitchFamily="18" charset="-122"/>
                          <a:ea typeface="OPPOSans R" panose="00020600040101010101" pitchFamily="18" charset="-122"/>
                          <a:cs typeface="+mn-cs"/>
                        </a:rPr>
                        <a:t>Your golden</a:t>
                      </a:r>
                      <a:r>
                        <a:rPr lang="en-US" altLang="zh-CN" sz="1600" kern="1200" baseline="0" dirty="0">
                          <a:solidFill>
                            <a:schemeClr val="dk1"/>
                          </a:solidFill>
                          <a:latin typeface="OPPOSans R" panose="00020600040101010101" pitchFamily="18" charset="-122"/>
                          <a:ea typeface="OPPOSans R" panose="00020600040101010101" pitchFamily="18" charset="-122"/>
                          <a:cs typeface="+mn-cs"/>
                        </a:rPr>
                        <a:t> idea</a:t>
                      </a:r>
                      <a:r>
                        <a:rPr lang="zh-CN" altLang="en-US" sz="1600" kern="1200" dirty="0">
                          <a:solidFill>
                            <a:schemeClr val="dk1"/>
                          </a:solidFill>
                          <a:latin typeface="OPPOSans R" panose="00020600040101010101" pitchFamily="18" charset="-122"/>
                          <a:ea typeface="OPPOSans R" panose="00020600040101010101" pitchFamily="18" charset="-122"/>
                          <a:cs typeface="+mn-cs"/>
                        </a:rPr>
                        <a:t>：</a:t>
                      </a:r>
                      <a:endParaRPr lang="en-US" altLang="zh-CN" sz="1600" kern="1200" dirty="0">
                        <a:solidFill>
                          <a:schemeClr val="dk1"/>
                        </a:solidFill>
                        <a:latin typeface="OPPOSans R" panose="00020600040101010101" pitchFamily="18" charset="-122"/>
                        <a:ea typeface="OPPOSans R" panose="00020600040101010101" pitchFamily="18" charset="-122"/>
                        <a:cs typeface="+mn-cs"/>
                      </a:endParaRPr>
                    </a:p>
                    <a:p>
                      <a:pPr marL="0" algn="l" defTabSz="914400" rtl="0" eaLnBrk="1" latinLnBrk="0" hangingPunct="1"/>
                      <a:endParaRPr lang="en-US" altLang="zh-CN" sz="1000" kern="1200" dirty="0">
                        <a:solidFill>
                          <a:schemeClr val="dk1"/>
                        </a:solidFill>
                        <a:latin typeface="OPPOSans R" panose="00020600040101010101" pitchFamily="18" charset="-122"/>
                        <a:ea typeface="OPPOSans R" panose="00020600040101010101" pitchFamily="18"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a:solidFill>
                            <a:schemeClr val="bg1">
                              <a:lumMod val="50000"/>
                            </a:schemeClr>
                          </a:solidFill>
                          <a:latin typeface="OPPOSans R" panose="00020600040101010101" pitchFamily="18" charset="-122"/>
                          <a:ea typeface="OPPOSans R" panose="00020600040101010101" pitchFamily="18" charset="-122"/>
                        </a:rPr>
                        <a:t>So I suggest we need to put some stands and hang any advertisement board  in all service center which will give awareness to the customers about our services .For Example One customer came in our service center for repair his phone he will repair his phone pay for it and go back, so I think when he sit in rest area so he will see our services which is good for their awareness , and in future he /she can acknowledge to their friends &amp; relatives about our services.</a:t>
                      </a:r>
                    </a:p>
                    <a:p>
                      <a:pPr marL="0" algn="l" defTabSz="914400" rtl="0" eaLnBrk="1" latinLnBrk="0" hangingPunct="1"/>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en-US"/>
                    </a:p>
                  </a:txBody>
                  <a:tcPr/>
                </a:tc>
                <a:extLst>
                  <a:ext uri="{0D108BD9-81ED-4DB2-BD59-A6C34878D82A}">
                    <a16:rowId xmlns:a16="http://schemas.microsoft.com/office/drawing/2014/main" val="10004"/>
                  </a:ext>
                </a:extLst>
              </a:tr>
            </a:tbl>
          </a:graphicData>
        </a:graphic>
      </p:graphicFrame>
      <p:pic>
        <p:nvPicPr>
          <p:cNvPr id="22" name="Picture 2">
            <a:extLst>
              <a:ext uri="{FF2B5EF4-FFF2-40B4-BE49-F238E27FC236}">
                <a16:creationId xmlns:a16="http://schemas.microsoft.com/office/drawing/2014/main" id="{18A264C1-33EC-41E4-94C5-EFBF037CD9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29447" y="2535337"/>
            <a:ext cx="1305292" cy="1273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3">
            <a:extLst>
              <a:ext uri="{FF2B5EF4-FFF2-40B4-BE49-F238E27FC236}">
                <a16:creationId xmlns:a16="http://schemas.microsoft.com/office/drawing/2014/main" id="{310F68C3-7FB4-4243-BA94-20664E0358D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99231" y="2644422"/>
            <a:ext cx="1305169" cy="2572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4">
            <a:extLst>
              <a:ext uri="{FF2B5EF4-FFF2-40B4-BE49-F238E27FC236}">
                <a16:creationId xmlns:a16="http://schemas.microsoft.com/office/drawing/2014/main" id="{7483FE03-94CE-4E29-AA3F-777C6461F69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96489" y="3873758"/>
            <a:ext cx="1238250" cy="981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4736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接连接符 4">
            <a:extLst>
              <a:ext uri="{FF2B5EF4-FFF2-40B4-BE49-F238E27FC236}">
                <a16:creationId xmlns:a16="http://schemas.microsoft.com/office/drawing/2014/main" id="{92855BF3-A3AD-4267-90D4-3279D90E4692}"/>
              </a:ext>
            </a:extLst>
          </p:cNvPr>
          <p:cNvCxnSpPr/>
          <p:nvPr/>
        </p:nvCxnSpPr>
        <p:spPr>
          <a:xfrm>
            <a:off x="150763" y="647765"/>
            <a:ext cx="11906655" cy="0"/>
          </a:xfrm>
          <a:prstGeom prst="line">
            <a:avLst/>
          </a:prstGeom>
          <a:ln w="38100">
            <a:solidFill>
              <a:srgbClr val="026A38"/>
            </a:solidFill>
          </a:ln>
        </p:spPr>
        <p:style>
          <a:lnRef idx="1">
            <a:schemeClr val="accent1"/>
          </a:lnRef>
          <a:fillRef idx="0">
            <a:schemeClr val="accent1"/>
          </a:fillRef>
          <a:effectRef idx="0">
            <a:schemeClr val="accent1"/>
          </a:effectRef>
          <a:fontRef idx="minor">
            <a:schemeClr val="tx1"/>
          </a:fontRef>
        </p:style>
      </p:cxnSp>
      <p:sp>
        <p:nvSpPr>
          <p:cNvPr id="12" name="文本框 11">
            <a:extLst>
              <a:ext uri="{FF2B5EF4-FFF2-40B4-BE49-F238E27FC236}">
                <a16:creationId xmlns:a16="http://schemas.microsoft.com/office/drawing/2014/main" id="{EABD2205-8A8C-4801-8D83-CD21119D64A0}"/>
              </a:ext>
            </a:extLst>
          </p:cNvPr>
          <p:cNvSpPr txBox="1"/>
          <p:nvPr/>
        </p:nvSpPr>
        <p:spPr>
          <a:xfrm>
            <a:off x="734471" y="771729"/>
            <a:ext cx="2903359" cy="369332"/>
          </a:xfrm>
          <a:prstGeom prst="rect">
            <a:avLst/>
          </a:prstGeom>
          <a:noFill/>
        </p:spPr>
        <p:txBody>
          <a:bodyPr wrap="none" rtlCol="0">
            <a:spAutoFit/>
          </a:bodyPr>
          <a:lstStyle/>
          <a:p>
            <a:r>
              <a:rPr lang="en-US" altLang="zh-CN" sz="1600" dirty="0">
                <a:latin typeface="OPPOSans R" panose="00020600040101010101" pitchFamily="18" charset="-122"/>
                <a:ea typeface="OPPOSans R" panose="00020600040101010101" pitchFamily="18" charset="-122"/>
              </a:rPr>
              <a:t>Proposer:</a:t>
            </a:r>
            <a:r>
              <a:rPr lang="en-US" altLang="zh-CN" sz="1600" b="1" dirty="0"/>
              <a:t> </a:t>
            </a:r>
            <a:r>
              <a:rPr lang="en-US" altLang="zh-CN" b="1" dirty="0" err="1"/>
              <a:t>Beenish</a:t>
            </a:r>
            <a:r>
              <a:rPr lang="en-US" altLang="zh-CN" b="1" dirty="0"/>
              <a:t> Shahid</a:t>
            </a:r>
            <a:r>
              <a:rPr lang="en-US" altLang="zh-CN" baseline="0" dirty="0">
                <a:ea typeface="OPPOSans R" panose="00020600040101010101" pitchFamily="18" charset="-122"/>
              </a:rPr>
              <a:t> </a:t>
            </a:r>
            <a:endParaRPr lang="zh-CN" altLang="en-US" sz="1600" dirty="0">
              <a:ea typeface="OPPOSans R" panose="00020600040101010101" pitchFamily="18" charset="-122"/>
            </a:endParaRPr>
          </a:p>
        </p:txBody>
      </p:sp>
      <p:sp>
        <p:nvSpPr>
          <p:cNvPr id="17" name="文本占位符 2">
            <a:extLst>
              <a:ext uri="{FF2B5EF4-FFF2-40B4-BE49-F238E27FC236}">
                <a16:creationId xmlns:a16="http://schemas.microsoft.com/office/drawing/2014/main" id="{4FF2EFF9-03D3-45D2-9251-BE38530A6CEA}"/>
              </a:ext>
            </a:extLst>
          </p:cNvPr>
          <p:cNvSpPr txBox="1">
            <a:spLocks/>
          </p:cNvSpPr>
          <p:nvPr/>
        </p:nvSpPr>
        <p:spPr>
          <a:xfrm>
            <a:off x="150762" y="142095"/>
            <a:ext cx="9009280" cy="62963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26A38"/>
                </a:solidFill>
                <a:latin typeface="OPPOSans M" panose="00020600040101010101" pitchFamily="18" charset="-122"/>
                <a:ea typeface="OPPOSans M" panose="00020600040101010101"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solidFill>
                  <a:schemeClr val="accent4">
                    <a:lumMod val="75000"/>
                  </a:schemeClr>
                </a:solidFill>
              </a:rPr>
              <a:t>Golden Idea Award</a:t>
            </a:r>
            <a:r>
              <a:rPr lang="zh-CN" altLang="en-US" dirty="0">
                <a:solidFill>
                  <a:schemeClr val="accent4">
                    <a:lumMod val="75000"/>
                  </a:schemeClr>
                </a:solidFill>
              </a:rPr>
              <a:t>（</a:t>
            </a:r>
            <a:r>
              <a:rPr lang="en-US" altLang="zh-CN" dirty="0">
                <a:solidFill>
                  <a:schemeClr val="accent4">
                    <a:lumMod val="75000"/>
                  </a:schemeClr>
                </a:solidFill>
              </a:rPr>
              <a:t>2/6</a:t>
            </a:r>
            <a:r>
              <a:rPr lang="zh-CN" altLang="en-US" dirty="0">
                <a:solidFill>
                  <a:schemeClr val="accent4">
                    <a:lumMod val="75000"/>
                  </a:schemeClr>
                </a:solidFill>
              </a:rPr>
              <a:t>）</a:t>
            </a:r>
            <a:r>
              <a:rPr lang="en-US" altLang="zh-CN" dirty="0">
                <a:solidFill>
                  <a:schemeClr val="accent4">
                    <a:lumMod val="75000"/>
                  </a:schemeClr>
                </a:solidFill>
              </a:rPr>
              <a:t> :</a:t>
            </a:r>
            <a:r>
              <a:rPr lang="en-US" altLang="zh-CN" dirty="0"/>
              <a:t> Awareness of oppo services !</a:t>
            </a:r>
          </a:p>
          <a:p>
            <a:endParaRPr lang="zh-CN" altLang="en-US" dirty="0"/>
          </a:p>
        </p:txBody>
      </p:sp>
      <p:sp>
        <p:nvSpPr>
          <p:cNvPr id="7" name="文本框 6">
            <a:extLst>
              <a:ext uri="{FF2B5EF4-FFF2-40B4-BE49-F238E27FC236}">
                <a16:creationId xmlns:a16="http://schemas.microsoft.com/office/drawing/2014/main" id="{9F4E49AC-4B52-4A5A-A9EB-B3D6041B49EE}"/>
              </a:ext>
            </a:extLst>
          </p:cNvPr>
          <p:cNvSpPr txBox="1"/>
          <p:nvPr/>
        </p:nvSpPr>
        <p:spPr>
          <a:xfrm>
            <a:off x="659826" y="1548614"/>
            <a:ext cx="9650500" cy="2154436"/>
          </a:xfrm>
          <a:prstGeom prst="rect">
            <a:avLst/>
          </a:prstGeom>
          <a:noFill/>
        </p:spPr>
        <p:txBody>
          <a:bodyPr wrap="square" rtlCol="0">
            <a:spAutoFit/>
          </a:bodyPr>
          <a:lstStyle/>
          <a:p>
            <a:r>
              <a:rPr lang="en-US" altLang="zh-CN" sz="1400" b="1" dirty="0">
                <a:latin typeface="OPPOSans R" panose="00020600040101010101" pitchFamily="18" charset="-122"/>
                <a:ea typeface="OPPOSans R" panose="00020600040101010101" pitchFamily="18" charset="-122"/>
              </a:rPr>
              <a:t>Feedback :  </a:t>
            </a:r>
          </a:p>
          <a:p>
            <a:r>
              <a:rPr lang="en-US" altLang="zh-CN" sz="1200" b="1" dirty="0">
                <a:solidFill>
                  <a:srgbClr val="FF0000"/>
                </a:solidFill>
                <a:latin typeface="OPPOSans R" panose="00020600040101010101" pitchFamily="18" charset="-122"/>
                <a:ea typeface="OPPOSans R" panose="00020600040101010101" pitchFamily="18" charset="-122"/>
              </a:rPr>
              <a:t>It is a good suggestion of how to make use of all the channels in Service Center. One of the value of service promotion is to strengthen users acknowledge of OPPO Service, and cover more user groups.</a:t>
            </a:r>
          </a:p>
          <a:p>
            <a:endParaRPr lang="en-US" altLang="zh-CN" sz="1200" b="1" dirty="0">
              <a:solidFill>
                <a:srgbClr val="FF0000"/>
              </a:solidFill>
              <a:latin typeface="OPPOSans R" panose="00020600040101010101" pitchFamily="18" charset="-122"/>
              <a:ea typeface="OPPOSans R" panose="00020600040101010101" pitchFamily="18" charset="-122"/>
            </a:endParaRPr>
          </a:p>
          <a:p>
            <a:r>
              <a:rPr lang="en-US" altLang="zh-CN" sz="1200" b="1" dirty="0">
                <a:solidFill>
                  <a:srgbClr val="FF0000"/>
                </a:solidFill>
                <a:latin typeface="OPPOSans R" panose="00020600040101010101" pitchFamily="18" charset="-122"/>
                <a:ea typeface="OPPOSans R" panose="00020600040101010101" pitchFamily="18" charset="-122"/>
              </a:rPr>
              <a:t>In point of the awareness to improve exposure of service benefits, and the insights of advantages analysis, I think this is a good golden idea.</a:t>
            </a:r>
          </a:p>
          <a:p>
            <a:endParaRPr lang="en-US" altLang="zh-CN" sz="1200" b="1" dirty="0">
              <a:solidFill>
                <a:srgbClr val="FF0000"/>
              </a:solidFill>
              <a:latin typeface="OPPOSans R" panose="00020600040101010101" pitchFamily="18" charset="-122"/>
              <a:ea typeface="OPPOSans R" panose="00020600040101010101" pitchFamily="18" charset="-122"/>
            </a:endParaRPr>
          </a:p>
          <a:p>
            <a:r>
              <a:rPr lang="en-US" altLang="zh-CN" sz="1200" b="1" dirty="0">
                <a:solidFill>
                  <a:srgbClr val="FF0000"/>
                </a:solidFill>
                <a:latin typeface="OPPOSans R" panose="00020600040101010101" pitchFamily="18" charset="-122"/>
                <a:ea typeface="OPPOSans R" panose="00020600040101010101" pitchFamily="18" charset="-122"/>
              </a:rPr>
              <a:t>However, I want to add a small point here, sending massage may not be the most appropriate way, besides the reasons of docking message sending system, it may have the risk of interrupting users, in some regions these may go against the laws and users privacy. Instead, we can think about make use of MY OPPO even including the PUSH, as users have the rights to close it if they don't want to see it. </a:t>
            </a:r>
            <a:endParaRPr lang="zh-CN" altLang="en-US" sz="1200" b="1" dirty="0">
              <a:solidFill>
                <a:srgbClr val="FF0000"/>
              </a:solidFill>
              <a:latin typeface="OPPOSans R" panose="00020600040101010101" pitchFamily="18" charset="-122"/>
              <a:ea typeface="OPPOSans R" panose="00020600040101010101" pitchFamily="18" charset="-122"/>
            </a:endParaRPr>
          </a:p>
        </p:txBody>
      </p:sp>
    </p:spTree>
    <p:extLst>
      <p:ext uri="{BB962C8B-B14F-4D97-AF65-F5344CB8AC3E}">
        <p14:creationId xmlns:p14="http://schemas.microsoft.com/office/powerpoint/2010/main" val="3273741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接连接符 4">
            <a:extLst>
              <a:ext uri="{FF2B5EF4-FFF2-40B4-BE49-F238E27FC236}">
                <a16:creationId xmlns:a16="http://schemas.microsoft.com/office/drawing/2014/main" id="{92855BF3-A3AD-4267-90D4-3279D90E4692}"/>
              </a:ext>
            </a:extLst>
          </p:cNvPr>
          <p:cNvCxnSpPr/>
          <p:nvPr/>
        </p:nvCxnSpPr>
        <p:spPr>
          <a:xfrm>
            <a:off x="150763" y="647765"/>
            <a:ext cx="11906655" cy="0"/>
          </a:xfrm>
          <a:prstGeom prst="line">
            <a:avLst/>
          </a:prstGeom>
          <a:ln w="38100">
            <a:solidFill>
              <a:srgbClr val="026A38"/>
            </a:solidFill>
          </a:ln>
        </p:spPr>
        <p:style>
          <a:lnRef idx="1">
            <a:schemeClr val="accent1"/>
          </a:lnRef>
          <a:fillRef idx="0">
            <a:schemeClr val="accent1"/>
          </a:fillRef>
          <a:effectRef idx="0">
            <a:schemeClr val="accent1"/>
          </a:effectRef>
          <a:fontRef idx="minor">
            <a:schemeClr val="tx1"/>
          </a:fontRef>
        </p:style>
      </p:cxnSp>
      <p:sp>
        <p:nvSpPr>
          <p:cNvPr id="8" name="文本占位符 17">
            <a:extLst>
              <a:ext uri="{FF2B5EF4-FFF2-40B4-BE49-F238E27FC236}">
                <a16:creationId xmlns:a16="http://schemas.microsoft.com/office/drawing/2014/main" id="{99FBFF28-AB47-4DE2-80FC-AB0B13373E72}"/>
              </a:ext>
            </a:extLst>
          </p:cNvPr>
          <p:cNvSpPr txBox="1">
            <a:spLocks/>
          </p:cNvSpPr>
          <p:nvPr/>
        </p:nvSpPr>
        <p:spPr>
          <a:xfrm>
            <a:off x="2240767" y="2406092"/>
            <a:ext cx="5832763" cy="1397726"/>
          </a:xfrm>
          <a:prstGeom prst="rect">
            <a:avLst/>
          </a:prstGeom>
        </p:spPr>
        <p:txBody>
          <a:bodyPr vert="horz" lIns="91440" tIns="45720" rIns="91440" bIns="45720" rtlCol="0" anchor="ctr">
            <a:normAutofit/>
          </a:bodyPr>
          <a:lstStyle>
            <a:defPPr>
              <a:defRPr lang="zh-CN"/>
            </a:defPPr>
            <a:lvl1pPr marL="0" indent="0" algn="r" defTabSz="914400" rtl="0" eaLnBrk="1" latinLnBrk="0" hangingPunct="1">
              <a:buNone/>
              <a:defRPr sz="1200" kern="1200">
                <a:solidFill>
                  <a:schemeClr val="bg1">
                    <a:lumMod val="50000"/>
                  </a:schemeClr>
                </a:solidFill>
                <a:latin typeface="OPPOSans R" panose="00020600040101010101" pitchFamily="18" charset="-122"/>
                <a:ea typeface="OPPOSans R" panose="00020600040101010101" pitchFamily="18"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dirty="0"/>
          </a:p>
          <a:p>
            <a:pPr algn="l"/>
            <a:endParaRPr lang="en-US" dirty="0"/>
          </a:p>
          <a:p>
            <a:pPr algn="l"/>
            <a:endParaRPr lang="zh-CN" altLang="en-US" dirty="0"/>
          </a:p>
        </p:txBody>
      </p:sp>
      <p:sp>
        <p:nvSpPr>
          <p:cNvPr id="11" name="图片占位符 23">
            <a:extLst>
              <a:ext uri="{FF2B5EF4-FFF2-40B4-BE49-F238E27FC236}">
                <a16:creationId xmlns:a16="http://schemas.microsoft.com/office/drawing/2014/main" id="{2EE7B971-79D8-43EA-AC87-1F29FF7DB01F}"/>
              </a:ext>
            </a:extLst>
          </p:cNvPr>
          <p:cNvSpPr txBox="1">
            <a:spLocks/>
          </p:cNvSpPr>
          <p:nvPr/>
        </p:nvSpPr>
        <p:spPr>
          <a:xfrm>
            <a:off x="8267268" y="1977541"/>
            <a:ext cx="3074987" cy="364436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zh-CN" altLang="en-US" dirty="0"/>
          </a:p>
        </p:txBody>
      </p:sp>
      <p:sp>
        <p:nvSpPr>
          <p:cNvPr id="12" name="文本框 11">
            <a:extLst>
              <a:ext uri="{FF2B5EF4-FFF2-40B4-BE49-F238E27FC236}">
                <a16:creationId xmlns:a16="http://schemas.microsoft.com/office/drawing/2014/main" id="{EABD2205-8A8C-4801-8D83-CD21119D64A0}"/>
              </a:ext>
            </a:extLst>
          </p:cNvPr>
          <p:cNvSpPr txBox="1"/>
          <p:nvPr/>
        </p:nvSpPr>
        <p:spPr>
          <a:xfrm>
            <a:off x="734471" y="771729"/>
            <a:ext cx="2962671" cy="615553"/>
          </a:xfrm>
          <a:prstGeom prst="rect">
            <a:avLst/>
          </a:prstGeom>
          <a:noFill/>
        </p:spPr>
        <p:txBody>
          <a:bodyPr wrap="none" rtlCol="0">
            <a:spAutoFit/>
          </a:bodyPr>
          <a:lstStyle/>
          <a:p>
            <a:r>
              <a:rPr lang="en-US" altLang="zh-CN" sz="1600" dirty="0">
                <a:latin typeface="OPPOSans R" panose="00020600040101010101" pitchFamily="18" charset="-122"/>
                <a:ea typeface="OPPOSans R" panose="00020600040101010101" pitchFamily="18" charset="-122"/>
              </a:rPr>
              <a:t>Proposer : </a:t>
            </a:r>
            <a:r>
              <a:rPr lang="en-US" altLang="zh-CN" b="1" dirty="0"/>
              <a:t>Zeeshan Khalid </a:t>
            </a:r>
            <a:endParaRPr lang="zh-CN" altLang="en-US" sz="1600" b="1" dirty="0"/>
          </a:p>
          <a:p>
            <a:r>
              <a:rPr lang="en-US" altLang="zh-CN" sz="1600" baseline="0" dirty="0">
                <a:latin typeface="OPPOSans R" panose="00020600040101010101" pitchFamily="18" charset="-122"/>
                <a:ea typeface="OPPOSans R" panose="00020600040101010101" pitchFamily="18" charset="-122"/>
              </a:rPr>
              <a:t> </a:t>
            </a:r>
            <a:endParaRPr lang="zh-CN" altLang="en-US" sz="1600" dirty="0">
              <a:latin typeface="OPPOSans R" panose="00020600040101010101" pitchFamily="18" charset="-122"/>
              <a:ea typeface="OPPOSans R" panose="00020600040101010101" pitchFamily="18" charset="-122"/>
            </a:endParaRPr>
          </a:p>
        </p:txBody>
      </p:sp>
      <p:sp>
        <p:nvSpPr>
          <p:cNvPr id="17" name="文本占位符 2">
            <a:extLst>
              <a:ext uri="{FF2B5EF4-FFF2-40B4-BE49-F238E27FC236}">
                <a16:creationId xmlns:a16="http://schemas.microsoft.com/office/drawing/2014/main" id="{4FF2EFF9-03D3-45D2-9251-BE38530A6CEA}"/>
              </a:ext>
            </a:extLst>
          </p:cNvPr>
          <p:cNvSpPr txBox="1">
            <a:spLocks/>
          </p:cNvSpPr>
          <p:nvPr/>
        </p:nvSpPr>
        <p:spPr>
          <a:xfrm>
            <a:off x="150762" y="142095"/>
            <a:ext cx="9009280" cy="62963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26A38"/>
                </a:solidFill>
                <a:latin typeface="OPPOSans M" panose="00020600040101010101" pitchFamily="18" charset="-122"/>
                <a:ea typeface="OPPOSans M" panose="00020600040101010101"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solidFill>
                  <a:schemeClr val="accent4">
                    <a:lumMod val="75000"/>
                  </a:schemeClr>
                </a:solidFill>
              </a:rPr>
              <a:t>Golden Idea Award</a:t>
            </a:r>
            <a:r>
              <a:rPr lang="zh-CN" altLang="en-US" dirty="0">
                <a:solidFill>
                  <a:schemeClr val="accent4">
                    <a:lumMod val="75000"/>
                  </a:schemeClr>
                </a:solidFill>
              </a:rPr>
              <a:t>（</a:t>
            </a:r>
            <a:r>
              <a:rPr lang="en-US" altLang="zh-CN" dirty="0">
                <a:solidFill>
                  <a:schemeClr val="accent4">
                    <a:lumMod val="75000"/>
                  </a:schemeClr>
                </a:solidFill>
              </a:rPr>
              <a:t>3/6</a:t>
            </a:r>
            <a:r>
              <a:rPr lang="zh-CN" altLang="en-US" dirty="0">
                <a:solidFill>
                  <a:schemeClr val="accent4">
                    <a:lumMod val="75000"/>
                  </a:schemeClr>
                </a:solidFill>
              </a:rPr>
              <a:t>）</a:t>
            </a:r>
            <a:r>
              <a:rPr lang="en-US" altLang="zh-CN" dirty="0">
                <a:solidFill>
                  <a:schemeClr val="accent4">
                    <a:lumMod val="75000"/>
                  </a:schemeClr>
                </a:solidFill>
              </a:rPr>
              <a:t> :</a:t>
            </a:r>
            <a:r>
              <a:rPr lang="en-US" altLang="zh-CN" dirty="0"/>
              <a:t> Awareness of oppo services !</a:t>
            </a:r>
          </a:p>
          <a:p>
            <a:endParaRPr lang="zh-CN" altLang="en-US" dirty="0"/>
          </a:p>
        </p:txBody>
      </p:sp>
      <p:graphicFrame>
        <p:nvGraphicFramePr>
          <p:cNvPr id="15" name="表格 14">
            <a:extLst>
              <a:ext uri="{FF2B5EF4-FFF2-40B4-BE49-F238E27FC236}">
                <a16:creationId xmlns:a16="http://schemas.microsoft.com/office/drawing/2014/main" id="{542A8DCB-BFE9-4AF5-AA0B-396655058C8D}"/>
              </a:ext>
            </a:extLst>
          </p:cNvPr>
          <p:cNvGraphicFramePr>
            <a:graphicFrameLocks noGrp="1"/>
          </p:cNvGraphicFramePr>
          <p:nvPr>
            <p:extLst>
              <p:ext uri="{D42A27DB-BD31-4B8C-83A1-F6EECF244321}">
                <p14:modId xmlns:p14="http://schemas.microsoft.com/office/powerpoint/2010/main" val="2388510016"/>
              </p:ext>
            </p:extLst>
          </p:nvPr>
        </p:nvGraphicFramePr>
        <p:xfrm>
          <a:off x="720436" y="1200568"/>
          <a:ext cx="10737093" cy="5206500"/>
        </p:xfrm>
        <a:graphic>
          <a:graphicData uri="http://schemas.openxmlformats.org/drawingml/2006/table">
            <a:tbl>
              <a:tblPr firstRow="1" bandRow="1">
                <a:tableStyleId>{5C22544A-7EE6-4342-B048-85BDC9FD1C3A}</a:tableStyleId>
              </a:tblPr>
              <a:tblGrid>
                <a:gridCol w="1285646">
                  <a:extLst>
                    <a:ext uri="{9D8B030D-6E8A-4147-A177-3AD203B41FA5}">
                      <a16:colId xmlns:a16="http://schemas.microsoft.com/office/drawing/2014/main" val="20000"/>
                    </a:ext>
                  </a:extLst>
                </a:gridCol>
                <a:gridCol w="6171049">
                  <a:extLst>
                    <a:ext uri="{9D8B030D-6E8A-4147-A177-3AD203B41FA5}">
                      <a16:colId xmlns:a16="http://schemas.microsoft.com/office/drawing/2014/main" val="20001"/>
                    </a:ext>
                  </a:extLst>
                </a:gridCol>
                <a:gridCol w="3280398">
                  <a:extLst>
                    <a:ext uri="{9D8B030D-6E8A-4147-A177-3AD203B41FA5}">
                      <a16:colId xmlns:a16="http://schemas.microsoft.com/office/drawing/2014/main" val="20002"/>
                    </a:ext>
                  </a:extLst>
                </a:gridCol>
              </a:tblGrid>
              <a:tr h="431661">
                <a:tc>
                  <a:txBody>
                    <a:bodyPr/>
                    <a:lstStyle/>
                    <a:p>
                      <a:pPr algn="ctr"/>
                      <a:r>
                        <a:rPr lang="en-US" altLang="zh-CN" dirty="0"/>
                        <a:t>Area</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a:t>Golden idea description</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dirty="0"/>
                        <a:t>Pictures</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extLst>
                  <a:ext uri="{0D108BD9-81ED-4DB2-BD59-A6C34878D82A}">
                    <a16:rowId xmlns:a16="http://schemas.microsoft.com/office/drawing/2014/main" val="10000"/>
                  </a:ext>
                </a:extLst>
              </a:tr>
              <a:tr h="387736">
                <a:tc rowSpan="4">
                  <a:txBody>
                    <a:bodyPr/>
                    <a:lstStyle/>
                    <a:p>
                      <a:pPr marL="0" algn="ctr" defTabSz="914400" rtl="0" eaLnBrk="1" latinLnBrk="0" hangingPunct="1"/>
                      <a:r>
                        <a:rPr lang="en-US" altLang="zh-CN" sz="1600" b="1" kern="1200" dirty="0">
                          <a:solidFill>
                            <a:schemeClr val="dk1"/>
                          </a:solidFill>
                          <a:latin typeface="OPPOSans R" panose="00020600040101010101" pitchFamily="18" charset="-122"/>
                          <a:ea typeface="OPPOSans R" panose="00020600040101010101" pitchFamily="18" charset="-122"/>
                          <a:cs typeface="+mn-cs"/>
                        </a:rPr>
                        <a:t>PK</a:t>
                      </a:r>
                      <a:endParaRPr lang="zh-CN" altLang="en-US" sz="1600" b="1" kern="1200" dirty="0">
                        <a:solidFill>
                          <a:schemeClr val="dk1"/>
                        </a:solidFill>
                        <a:latin typeface="OPPOSans R" panose="00020600040101010101" pitchFamily="18" charset="-122"/>
                        <a:ea typeface="OPPOSans R" panose="00020600040101010101" pitchFamily="18"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en-US" altLang="zh-CN" sz="1600" kern="1200" dirty="0">
                          <a:solidFill>
                            <a:schemeClr val="dk1"/>
                          </a:solidFill>
                          <a:latin typeface="OPPOSans R" panose="00020600040101010101" pitchFamily="18" charset="-122"/>
                          <a:ea typeface="OPPOSans R" panose="00020600040101010101" pitchFamily="18" charset="-122"/>
                          <a:cs typeface="+mn-cs"/>
                        </a:rPr>
                        <a:t>Related with which service concept</a:t>
                      </a:r>
                      <a:r>
                        <a:rPr lang="zh-CN" altLang="en-US" sz="1600" kern="1200" dirty="0">
                          <a:solidFill>
                            <a:schemeClr val="dk1"/>
                          </a:solidFill>
                          <a:latin typeface="OPPOSans R" panose="00020600040101010101" pitchFamily="18" charset="-122"/>
                          <a:ea typeface="OPPOSans R" panose="00020600040101010101" pitchFamily="18" charset="-122"/>
                          <a:cs typeface="+mn-cs"/>
                        </a:rPr>
                        <a:t>：</a:t>
                      </a:r>
                      <a:r>
                        <a:rPr lang="en-US" altLang="zh-CN" sz="1600" dirty="0">
                          <a:solidFill>
                            <a:schemeClr val="bg1">
                              <a:lumMod val="50000"/>
                            </a:schemeClr>
                          </a:solidFill>
                          <a:latin typeface="OPPOSans R" panose="00020600040101010101" pitchFamily="18" charset="-122"/>
                          <a:ea typeface="OPPOSans R" panose="00020600040101010101" pitchFamily="18" charset="-122"/>
                        </a:rPr>
                        <a:t>Professional</a:t>
                      </a:r>
                      <a:endParaRPr lang="en-US" altLang="zh-CN" sz="1600" kern="1200" dirty="0">
                        <a:solidFill>
                          <a:schemeClr val="bg1">
                            <a:lumMod val="50000"/>
                          </a:schemeClr>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4">
                  <a:txBody>
                    <a:bodyPr/>
                    <a:lstStyle/>
                    <a:p>
                      <a:pPr marL="0" algn="l" defTabSz="914400" rtl="0" eaLnBrk="1" latinLnBrk="0" hangingPunct="1"/>
                      <a:r>
                        <a:rPr lang="en-US" altLang="zh-CN" sz="1600" kern="1200" dirty="0">
                          <a:solidFill>
                            <a:schemeClr val="dk1"/>
                          </a:solidFill>
                          <a:latin typeface="OPPOSans R" panose="00020600040101010101" pitchFamily="18" charset="-122"/>
                          <a:ea typeface="OPPOSans R" panose="00020600040101010101" pitchFamily="18" charset="-122"/>
                          <a:cs typeface="+mn-cs"/>
                        </a:rPr>
                        <a:t>Related pictures:</a:t>
                      </a:r>
                      <a:r>
                        <a:rPr lang="en-US" altLang="zh-CN" sz="1600" kern="1200" baseline="0" dirty="0">
                          <a:solidFill>
                            <a:schemeClr val="dk1"/>
                          </a:solidFill>
                          <a:latin typeface="OPPOSans R" panose="00020600040101010101" pitchFamily="18" charset="-122"/>
                          <a:ea typeface="OPPOSans R" panose="00020600040101010101" pitchFamily="18" charset="-122"/>
                          <a:cs typeface="+mn-cs"/>
                        </a:rPr>
                        <a:t> </a:t>
                      </a:r>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1582678">
                <a:tc vMerge="1">
                  <a:txBody>
                    <a:bodyPr/>
                    <a:lstStyle/>
                    <a:p>
                      <a:endParaRPr lang="en-US"/>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en-US" altLang="zh-CN" sz="1600" dirty="0">
                          <a:latin typeface="OPPOSans R" panose="00020600040101010101" pitchFamily="18" charset="-122"/>
                          <a:ea typeface="OPPOSans R" panose="00020600040101010101" pitchFamily="18" charset="-122"/>
                        </a:rPr>
                        <a:t>Background</a:t>
                      </a:r>
                      <a:r>
                        <a:rPr lang="en-US" altLang="zh-CN" sz="1200" dirty="0">
                          <a:latin typeface="OPPOSans R" panose="00020600040101010101" pitchFamily="18" charset="-122"/>
                          <a:ea typeface="OPPOSans R" panose="00020600040101010101" pitchFamily="18" charset="-122"/>
                        </a:rPr>
                        <a:t>:</a:t>
                      </a:r>
                      <a:r>
                        <a:rPr lang="en-US" altLang="zh-CN" sz="1200" baseline="0" dirty="0">
                          <a:latin typeface="OPPOSans R" panose="00020600040101010101" pitchFamily="18" charset="-122"/>
                          <a:ea typeface="OPPOSans R" panose="00020600040101010101" pitchFamily="18" charset="-122"/>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050" dirty="0">
                        <a:solidFill>
                          <a:schemeClr val="bg1">
                            <a:lumMod val="50000"/>
                          </a:schemeClr>
                        </a:solidFill>
                        <a:latin typeface="OPPOSans R" panose="00020600040101010101" pitchFamily="18" charset="-122"/>
                        <a:ea typeface="OPPOSans R" panose="00020600040101010101" pitchFamily="18"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050" dirty="0">
                          <a:solidFill>
                            <a:schemeClr val="bg1">
                              <a:lumMod val="50000"/>
                            </a:schemeClr>
                          </a:solidFill>
                          <a:latin typeface="OPPOSans R" panose="00020600040101010101" pitchFamily="18" charset="-122"/>
                          <a:ea typeface="OPPOSans R" panose="00020600040101010101" pitchFamily="18" charset="-122"/>
                        </a:rPr>
                        <a:t>Massaging service is still one of the most-loved features of smartphones. It’s also one of the most engaging when it comes to interacting with customers because smartphones are ubiquitous. You have the power to send a text advertisement to your customers. Despite flashier app development and advanced features, SMS technology has endured. The Golden idea that i would like to suggest is about the “Massaging Service Before and After Repair” the detail about this content is written below:</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1316849">
                <a:tc vMerge="1">
                  <a:txBody>
                    <a:bodyPr/>
                    <a:lstStyle/>
                    <a:p>
                      <a:endParaRPr lang="en-US"/>
                    </a:p>
                  </a:txBody>
                  <a:tcPr>
                    <a:lnT w="12700" cap="flat" cmpd="sng" algn="ctr">
                      <a:solidFill>
                        <a:schemeClr val="bg1"/>
                      </a:solidFill>
                      <a:prstDash val="solid"/>
                      <a:round/>
                      <a:headEnd type="none" w="med" len="med"/>
                      <a:tailEnd type="none" w="med" len="med"/>
                    </a:lnT>
                  </a:tcPr>
                </a:tc>
                <a:tc>
                  <a:txBody>
                    <a:bodyPr/>
                    <a:lstStyle/>
                    <a:p>
                      <a:pPr marL="0" algn="l" defTabSz="914400" rtl="0" eaLnBrk="1" latinLnBrk="0" hangingPunct="1"/>
                      <a:r>
                        <a:rPr lang="en-US" altLang="zh-CN" sz="1600" kern="1200" dirty="0">
                          <a:solidFill>
                            <a:schemeClr val="dk1"/>
                          </a:solidFill>
                          <a:latin typeface="OPPOSans R" panose="00020600040101010101" pitchFamily="18" charset="-122"/>
                          <a:ea typeface="OPPOSans R" panose="00020600040101010101" pitchFamily="18" charset="-122"/>
                          <a:cs typeface="+mn-cs"/>
                        </a:rPr>
                        <a:t>Current</a:t>
                      </a:r>
                      <a:r>
                        <a:rPr lang="en-US" altLang="zh-CN" sz="1600" kern="1200" baseline="0" dirty="0">
                          <a:solidFill>
                            <a:schemeClr val="dk1"/>
                          </a:solidFill>
                          <a:latin typeface="OPPOSans R" panose="00020600040101010101" pitchFamily="18" charset="-122"/>
                          <a:ea typeface="OPPOSans R" panose="00020600040101010101" pitchFamily="18" charset="-122"/>
                          <a:cs typeface="+mn-cs"/>
                        </a:rPr>
                        <a:t> problems:</a:t>
                      </a:r>
                    </a:p>
                    <a:p>
                      <a:pPr marL="0" algn="l" defTabSz="914400" rtl="0" eaLnBrk="1" latinLnBrk="0" hangingPunct="1"/>
                      <a:endParaRPr lang="en-US" altLang="zh-CN" sz="1050" kern="1200" baseline="0" dirty="0">
                        <a:solidFill>
                          <a:schemeClr val="bg1">
                            <a:lumMod val="50000"/>
                          </a:schemeClr>
                        </a:solidFill>
                        <a:latin typeface="OPPOSans R" panose="00020600040101010101" pitchFamily="18" charset="-122"/>
                        <a:ea typeface="OPPOSans R" panose="00020600040101010101" pitchFamily="18" charset="-122"/>
                        <a:cs typeface="+mn-cs"/>
                      </a:endParaRPr>
                    </a:p>
                    <a:p>
                      <a:pPr marL="0" algn="l" defTabSz="914400" rtl="0" eaLnBrk="1" latinLnBrk="0" hangingPunct="1"/>
                      <a:r>
                        <a:rPr lang="en-US" altLang="zh-CN" sz="1050" kern="1200" baseline="0" dirty="0">
                          <a:solidFill>
                            <a:schemeClr val="bg1">
                              <a:lumMod val="50000"/>
                            </a:schemeClr>
                          </a:solidFill>
                          <a:latin typeface="OPPOSans R" panose="00020600040101010101" pitchFamily="18" charset="-122"/>
                          <a:ea typeface="OPPOSans R" panose="00020600040101010101" pitchFamily="18" charset="-122"/>
                          <a:cs typeface="+mn-cs"/>
                        </a:rPr>
                        <a:t>The current problem which is mostly facing by the user is miscommunication from service staff as well as market which may effects to our feedback. When customer experience bad service which is our first priority may effected to our brand value, so we provide easy and convenient way to our valued customer that is massaging service. </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en-US"/>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3"/>
                  </a:ext>
                </a:extLst>
              </a:tr>
              <a:tr h="1454814">
                <a:tc vMerge="1">
                  <a:txBody>
                    <a:bodyPr/>
                    <a:lstStyle/>
                    <a:p>
                      <a:endParaRPr lang="en-US"/>
                    </a:p>
                  </a:txBody>
                  <a:tcPr/>
                </a:tc>
                <a:tc>
                  <a:txBody>
                    <a:bodyPr/>
                    <a:lstStyle/>
                    <a:p>
                      <a:pPr marL="0" algn="l" defTabSz="914400" rtl="0" eaLnBrk="1" latinLnBrk="0" hangingPunct="1"/>
                      <a:r>
                        <a:rPr lang="en-US" altLang="zh-CN" sz="1600" kern="1200" dirty="0">
                          <a:solidFill>
                            <a:schemeClr val="dk1"/>
                          </a:solidFill>
                          <a:latin typeface="OPPOSans R" panose="00020600040101010101" pitchFamily="18" charset="-122"/>
                          <a:ea typeface="OPPOSans R" panose="00020600040101010101" pitchFamily="18" charset="-122"/>
                          <a:cs typeface="+mn-cs"/>
                        </a:rPr>
                        <a:t>Your golden</a:t>
                      </a:r>
                      <a:r>
                        <a:rPr lang="en-US" altLang="zh-CN" sz="1600" kern="1200" baseline="0" dirty="0">
                          <a:solidFill>
                            <a:schemeClr val="dk1"/>
                          </a:solidFill>
                          <a:latin typeface="OPPOSans R" panose="00020600040101010101" pitchFamily="18" charset="-122"/>
                          <a:ea typeface="OPPOSans R" panose="00020600040101010101" pitchFamily="18" charset="-122"/>
                          <a:cs typeface="+mn-cs"/>
                        </a:rPr>
                        <a:t> idea</a:t>
                      </a:r>
                      <a:r>
                        <a:rPr lang="zh-CN" altLang="en-US" sz="1600" kern="1200" dirty="0">
                          <a:solidFill>
                            <a:schemeClr val="dk1"/>
                          </a:solidFill>
                          <a:latin typeface="OPPOSans R" panose="00020600040101010101" pitchFamily="18" charset="-122"/>
                          <a:ea typeface="OPPOSans R" panose="00020600040101010101" pitchFamily="18" charset="-122"/>
                          <a:cs typeface="+mn-cs"/>
                        </a:rPr>
                        <a:t>：</a:t>
                      </a:r>
                      <a:endParaRPr lang="en-US" altLang="zh-CN" sz="1600" kern="1200" dirty="0">
                        <a:solidFill>
                          <a:schemeClr val="dk1"/>
                        </a:solidFill>
                        <a:latin typeface="OPPOSans R" panose="00020600040101010101" pitchFamily="18" charset="-122"/>
                        <a:ea typeface="OPPOSans R" panose="00020600040101010101" pitchFamily="18"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050" kern="1200" baseline="0" dirty="0">
                        <a:solidFill>
                          <a:schemeClr val="bg1">
                            <a:lumMod val="50000"/>
                          </a:schemeClr>
                        </a:solidFill>
                        <a:latin typeface="OPPOSans R" panose="00020600040101010101" pitchFamily="18" charset="-122"/>
                        <a:ea typeface="OPPOSans R" panose="00020600040101010101" pitchFamily="18"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050" kern="1200" baseline="0" dirty="0">
                          <a:solidFill>
                            <a:schemeClr val="bg1">
                              <a:lumMod val="50000"/>
                            </a:schemeClr>
                          </a:solidFill>
                          <a:latin typeface="OPPOSans R" panose="00020600040101010101" pitchFamily="18" charset="-122"/>
                          <a:ea typeface="OPPOSans R" panose="00020600040101010101" pitchFamily="18" charset="-122"/>
                          <a:cs typeface="+mn-cs"/>
                        </a:rPr>
                        <a:t>A</a:t>
                      </a:r>
                      <a:r>
                        <a:rPr lang="zh-CN" altLang="en-US" sz="1050" kern="1200" baseline="0" dirty="0">
                          <a:solidFill>
                            <a:schemeClr val="bg1">
                              <a:lumMod val="50000"/>
                            </a:schemeClr>
                          </a:solidFill>
                          <a:latin typeface="OPPOSans R" panose="00020600040101010101" pitchFamily="18" charset="-122"/>
                          <a:ea typeface="OPPOSans R" panose="00020600040101010101" pitchFamily="18" charset="-122"/>
                          <a:cs typeface="+mn-cs"/>
                        </a:rPr>
                        <a:t> massage send to every mobile network in over all the Pakistan.Which contain the information about nearest OPPO service center,address,phone number,business hour.On the special occasion like service day, Eid,Christmas day about the discount or promotions and special services for the OPPO user i.e free software upgrade, Free Phone Disinfected Service,1hour Flash Fix,Free Labor cost</a:t>
                      </a:r>
                      <a:r>
                        <a:rPr lang="en-US" altLang="zh-CN" sz="1050" kern="1200" baseline="0" dirty="0">
                          <a:solidFill>
                            <a:schemeClr val="bg1">
                              <a:lumMod val="50000"/>
                            </a:schemeClr>
                          </a:solidFill>
                          <a:latin typeface="OPPOSans R" panose="00020600040101010101" pitchFamily="18" charset="-122"/>
                          <a:ea typeface="OPPOSans R" panose="00020600040101010101" pitchFamily="18" charset="-122"/>
                          <a:cs typeface="+mn-cs"/>
                        </a:rPr>
                        <a:t>, Accessories</a:t>
                      </a:r>
                      <a:r>
                        <a:rPr lang="zh-CN" altLang="en-US" sz="1050" kern="1200" baseline="0" dirty="0">
                          <a:solidFill>
                            <a:schemeClr val="bg1">
                              <a:lumMod val="50000"/>
                            </a:schemeClr>
                          </a:solidFill>
                          <a:latin typeface="OPPOSans R" panose="00020600040101010101" pitchFamily="18" charset="-122"/>
                          <a:ea typeface="OPPOSans R" panose="00020600040101010101" pitchFamily="18" charset="-122"/>
                          <a:cs typeface="+mn-cs"/>
                        </a:rPr>
                        <a:t> </a:t>
                      </a:r>
                      <a:r>
                        <a:rPr lang="en-US" altLang="zh-CN" sz="1050" kern="1200" baseline="0" dirty="0">
                          <a:solidFill>
                            <a:schemeClr val="bg1">
                              <a:lumMod val="50000"/>
                            </a:schemeClr>
                          </a:solidFill>
                          <a:latin typeface="OPPOSans R" panose="00020600040101010101" pitchFamily="18" charset="-122"/>
                          <a:ea typeface="OPPOSans R" panose="00020600040101010101" pitchFamily="18" charset="-122"/>
                          <a:cs typeface="+mn-cs"/>
                        </a:rPr>
                        <a:t>etc.</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en-US"/>
                    </a:p>
                  </a:txBody>
                  <a:tcPr/>
                </a:tc>
                <a:extLst>
                  <a:ext uri="{0D108BD9-81ED-4DB2-BD59-A6C34878D82A}">
                    <a16:rowId xmlns:a16="http://schemas.microsoft.com/office/drawing/2014/main" val="10004"/>
                  </a:ext>
                </a:extLst>
              </a:tr>
            </a:tbl>
          </a:graphicData>
        </a:graphic>
      </p:graphicFrame>
      <p:pic>
        <p:nvPicPr>
          <p:cNvPr id="27" name="Picture 1">
            <a:extLst>
              <a:ext uri="{FF2B5EF4-FFF2-40B4-BE49-F238E27FC236}">
                <a16:creationId xmlns:a16="http://schemas.microsoft.com/office/drawing/2014/main" id="{FEE861E9-F893-4E07-A43C-42E88346A9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69917" y="2564423"/>
            <a:ext cx="2859845" cy="2441331"/>
          </a:xfrm>
          <a:prstGeom prst="rect">
            <a:avLst/>
          </a:prstGeom>
        </p:spPr>
      </p:pic>
    </p:spTree>
    <p:extLst>
      <p:ext uri="{BB962C8B-B14F-4D97-AF65-F5344CB8AC3E}">
        <p14:creationId xmlns:p14="http://schemas.microsoft.com/office/powerpoint/2010/main" val="247530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接连接符 4">
            <a:extLst>
              <a:ext uri="{FF2B5EF4-FFF2-40B4-BE49-F238E27FC236}">
                <a16:creationId xmlns:a16="http://schemas.microsoft.com/office/drawing/2014/main" id="{92855BF3-A3AD-4267-90D4-3279D90E4692}"/>
              </a:ext>
            </a:extLst>
          </p:cNvPr>
          <p:cNvCxnSpPr/>
          <p:nvPr/>
        </p:nvCxnSpPr>
        <p:spPr>
          <a:xfrm>
            <a:off x="150763" y="647765"/>
            <a:ext cx="11906655" cy="0"/>
          </a:xfrm>
          <a:prstGeom prst="line">
            <a:avLst/>
          </a:prstGeom>
          <a:ln w="38100">
            <a:solidFill>
              <a:srgbClr val="026A38"/>
            </a:solidFill>
          </a:ln>
        </p:spPr>
        <p:style>
          <a:lnRef idx="1">
            <a:schemeClr val="accent1"/>
          </a:lnRef>
          <a:fillRef idx="0">
            <a:schemeClr val="accent1"/>
          </a:fillRef>
          <a:effectRef idx="0">
            <a:schemeClr val="accent1"/>
          </a:effectRef>
          <a:fontRef idx="minor">
            <a:schemeClr val="tx1"/>
          </a:fontRef>
        </p:style>
      </p:cxnSp>
      <p:sp>
        <p:nvSpPr>
          <p:cNvPr id="12" name="文本框 11">
            <a:extLst>
              <a:ext uri="{FF2B5EF4-FFF2-40B4-BE49-F238E27FC236}">
                <a16:creationId xmlns:a16="http://schemas.microsoft.com/office/drawing/2014/main" id="{EABD2205-8A8C-4801-8D83-CD21119D64A0}"/>
              </a:ext>
            </a:extLst>
          </p:cNvPr>
          <p:cNvSpPr txBox="1"/>
          <p:nvPr/>
        </p:nvSpPr>
        <p:spPr>
          <a:xfrm>
            <a:off x="734471" y="771729"/>
            <a:ext cx="2967479" cy="369332"/>
          </a:xfrm>
          <a:prstGeom prst="rect">
            <a:avLst/>
          </a:prstGeom>
          <a:noFill/>
        </p:spPr>
        <p:txBody>
          <a:bodyPr wrap="none" rtlCol="0">
            <a:spAutoFit/>
          </a:bodyPr>
          <a:lstStyle/>
          <a:p>
            <a:r>
              <a:rPr lang="en-US" altLang="zh-CN" sz="1600" dirty="0">
                <a:latin typeface="OPPOSans R" panose="00020600040101010101" pitchFamily="18" charset="-122"/>
                <a:ea typeface="OPPOSans R" panose="00020600040101010101" pitchFamily="18" charset="-122"/>
              </a:rPr>
              <a:t>Proposer : </a:t>
            </a:r>
            <a:r>
              <a:rPr lang="en-US" altLang="zh-CN" b="1" dirty="0"/>
              <a:t>Zeeshan Khalid</a:t>
            </a:r>
            <a:r>
              <a:rPr lang="en-US" altLang="zh-CN" baseline="0" dirty="0">
                <a:latin typeface="OPPOSans R" panose="00020600040101010101" pitchFamily="18" charset="-122"/>
                <a:ea typeface="OPPOSans R" panose="00020600040101010101" pitchFamily="18" charset="-122"/>
              </a:rPr>
              <a:t> </a:t>
            </a:r>
            <a:endParaRPr lang="zh-CN" altLang="en-US" sz="1600" dirty="0">
              <a:latin typeface="OPPOSans R" panose="00020600040101010101" pitchFamily="18" charset="-122"/>
              <a:ea typeface="OPPOSans R" panose="00020600040101010101" pitchFamily="18" charset="-122"/>
            </a:endParaRPr>
          </a:p>
        </p:txBody>
      </p:sp>
      <p:sp>
        <p:nvSpPr>
          <p:cNvPr id="17" name="文本占位符 2">
            <a:extLst>
              <a:ext uri="{FF2B5EF4-FFF2-40B4-BE49-F238E27FC236}">
                <a16:creationId xmlns:a16="http://schemas.microsoft.com/office/drawing/2014/main" id="{4FF2EFF9-03D3-45D2-9251-BE38530A6CEA}"/>
              </a:ext>
            </a:extLst>
          </p:cNvPr>
          <p:cNvSpPr txBox="1">
            <a:spLocks/>
          </p:cNvSpPr>
          <p:nvPr/>
        </p:nvSpPr>
        <p:spPr>
          <a:xfrm>
            <a:off x="150762" y="142095"/>
            <a:ext cx="9009280" cy="62963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26A38"/>
                </a:solidFill>
                <a:latin typeface="OPPOSans M" panose="00020600040101010101" pitchFamily="18" charset="-122"/>
                <a:ea typeface="OPPOSans M" panose="00020600040101010101"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solidFill>
                  <a:schemeClr val="accent4">
                    <a:lumMod val="75000"/>
                  </a:schemeClr>
                </a:solidFill>
              </a:rPr>
              <a:t>Golden Idea Award</a:t>
            </a:r>
            <a:r>
              <a:rPr lang="zh-CN" altLang="en-US" dirty="0">
                <a:solidFill>
                  <a:schemeClr val="accent4">
                    <a:lumMod val="75000"/>
                  </a:schemeClr>
                </a:solidFill>
              </a:rPr>
              <a:t>（</a:t>
            </a:r>
            <a:r>
              <a:rPr lang="en-US" altLang="zh-CN" dirty="0">
                <a:solidFill>
                  <a:schemeClr val="accent4">
                    <a:lumMod val="75000"/>
                  </a:schemeClr>
                </a:solidFill>
              </a:rPr>
              <a:t>3/6</a:t>
            </a:r>
            <a:r>
              <a:rPr lang="zh-CN" altLang="en-US" dirty="0">
                <a:solidFill>
                  <a:schemeClr val="accent4">
                    <a:lumMod val="75000"/>
                  </a:schemeClr>
                </a:solidFill>
              </a:rPr>
              <a:t>）</a:t>
            </a:r>
            <a:r>
              <a:rPr lang="en-US" altLang="zh-CN" dirty="0">
                <a:solidFill>
                  <a:schemeClr val="accent4">
                    <a:lumMod val="75000"/>
                  </a:schemeClr>
                </a:solidFill>
              </a:rPr>
              <a:t> :</a:t>
            </a:r>
            <a:r>
              <a:rPr lang="en-US" altLang="zh-CN" dirty="0"/>
              <a:t> Awareness of oppo services !</a:t>
            </a:r>
          </a:p>
          <a:p>
            <a:endParaRPr lang="zh-CN" altLang="en-US" dirty="0"/>
          </a:p>
        </p:txBody>
      </p:sp>
      <p:graphicFrame>
        <p:nvGraphicFramePr>
          <p:cNvPr id="9" name="内容占位符 3">
            <a:extLst>
              <a:ext uri="{FF2B5EF4-FFF2-40B4-BE49-F238E27FC236}">
                <a16:creationId xmlns:a16="http://schemas.microsoft.com/office/drawing/2014/main" id="{756AD655-15A1-434F-9B92-A3D9F782A66B}"/>
              </a:ext>
            </a:extLst>
          </p:cNvPr>
          <p:cNvGraphicFramePr>
            <a:graphicFrameLocks/>
          </p:cNvGraphicFramePr>
          <p:nvPr>
            <p:extLst>
              <p:ext uri="{D42A27DB-BD31-4B8C-83A1-F6EECF244321}">
                <p14:modId xmlns:p14="http://schemas.microsoft.com/office/powerpoint/2010/main" val="1904831343"/>
              </p:ext>
            </p:extLst>
          </p:nvPr>
        </p:nvGraphicFramePr>
        <p:xfrm>
          <a:off x="734471" y="1277400"/>
          <a:ext cx="10359627" cy="3779520"/>
        </p:xfrm>
        <a:graphic>
          <a:graphicData uri="http://schemas.openxmlformats.org/drawingml/2006/table">
            <a:tbl>
              <a:tblPr firstRow="1" bandRow="1">
                <a:tableStyleId>{5C22544A-7EE6-4342-B048-85BDC9FD1C3A}</a:tableStyleId>
              </a:tblPr>
              <a:tblGrid>
                <a:gridCol w="1349611">
                  <a:extLst>
                    <a:ext uri="{9D8B030D-6E8A-4147-A177-3AD203B41FA5}">
                      <a16:colId xmlns:a16="http://schemas.microsoft.com/office/drawing/2014/main" val="20000"/>
                    </a:ext>
                  </a:extLst>
                </a:gridCol>
                <a:gridCol w="7321175">
                  <a:extLst>
                    <a:ext uri="{9D8B030D-6E8A-4147-A177-3AD203B41FA5}">
                      <a16:colId xmlns:a16="http://schemas.microsoft.com/office/drawing/2014/main" val="20001"/>
                    </a:ext>
                  </a:extLst>
                </a:gridCol>
                <a:gridCol w="1688841">
                  <a:extLst>
                    <a:ext uri="{9D8B030D-6E8A-4147-A177-3AD203B41FA5}">
                      <a16:colId xmlns:a16="http://schemas.microsoft.com/office/drawing/2014/main" val="20002"/>
                    </a:ext>
                  </a:extLst>
                </a:gridCol>
              </a:tblGrid>
              <a:tr h="356756">
                <a:tc>
                  <a:txBody>
                    <a:bodyPr/>
                    <a:lstStyle/>
                    <a:p>
                      <a:pPr algn="ctr"/>
                      <a:r>
                        <a:rPr lang="en-US" altLang="zh-CN" dirty="0"/>
                        <a:t>Area</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dirty="0"/>
                        <a:t>Golden idea description</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dirty="0"/>
                        <a:t>Pictures</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extLst>
                  <a:ext uri="{0D108BD9-81ED-4DB2-BD59-A6C34878D82A}">
                    <a16:rowId xmlns:a16="http://schemas.microsoft.com/office/drawing/2014/main" val="10000"/>
                  </a:ext>
                </a:extLst>
              </a:tr>
              <a:tr h="1218918">
                <a:tc rowSpan="2">
                  <a:txBody>
                    <a:bodyPr/>
                    <a:lstStyle/>
                    <a:p>
                      <a:pPr marL="0" algn="ctr" defTabSz="914400" rtl="0" eaLnBrk="1" latinLnBrk="0" hangingPunct="1"/>
                      <a:r>
                        <a:rPr lang="en-US" altLang="zh-CN" sz="1600" b="1" kern="1200" dirty="0">
                          <a:solidFill>
                            <a:schemeClr val="dk1"/>
                          </a:solidFill>
                          <a:latin typeface="OPPOSans R" panose="00020600040101010101" pitchFamily="18" charset="-122"/>
                          <a:ea typeface="OPPOSans R" panose="00020600040101010101" pitchFamily="18" charset="-122"/>
                          <a:cs typeface="+mn-cs"/>
                        </a:rPr>
                        <a:t>PK</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en-US" altLang="zh-CN" sz="1600" dirty="0">
                          <a:latin typeface="OPPOSans R" panose="00020600040101010101" pitchFamily="18" charset="-122"/>
                          <a:ea typeface="OPPOSans R" panose="00020600040101010101" pitchFamily="18" charset="-122"/>
                        </a:rPr>
                        <a:t>After Repaired:</a:t>
                      </a:r>
                    </a:p>
                    <a:p>
                      <a:pPr algn="l"/>
                      <a:endParaRPr lang="en-US" altLang="zh-CN" sz="1200" dirty="0">
                        <a:latin typeface="OPPOSans R" panose="00020600040101010101" pitchFamily="18" charset="-122"/>
                        <a:ea typeface="OPPOSans R" panose="00020600040101010101" pitchFamily="18" charset="-122"/>
                      </a:endParaRPr>
                    </a:p>
                    <a:p>
                      <a:pPr algn="l"/>
                      <a:r>
                        <a:rPr lang="en-US" altLang="zh-CN" sz="1200" dirty="0">
                          <a:solidFill>
                            <a:schemeClr val="bg1">
                              <a:lumMod val="50000"/>
                            </a:schemeClr>
                          </a:solidFill>
                          <a:latin typeface="OPPOSans R" panose="00020600040101010101" pitchFamily="18" charset="-122"/>
                          <a:ea typeface="OPPOSans R" panose="00020600040101010101" pitchFamily="18" charset="-122"/>
                        </a:rPr>
                        <a:t>The basic concept of after repair is to send the massage about the customer cell phone that is detail about the over all service charges , repair time, business hour . Or if the customer want to talk with call agent to take verification about his/he device provide the help line # as well . This may affect to our business or brand value.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2">
                  <a:txBody>
                    <a:bodyPr/>
                    <a:lstStyle/>
                    <a:p>
                      <a:pPr marL="0" algn="l" defTabSz="914400" rtl="0" eaLnBrk="1" latinLnBrk="0" hangingPunct="1"/>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1"/>
                  </a:ext>
                </a:extLst>
              </a:tr>
              <a:tr h="2110809">
                <a:tc vMerge="1">
                  <a:txBody>
                    <a:bodyPr/>
                    <a:lstStyle/>
                    <a:p>
                      <a:endParaRPr lang="en-US"/>
                    </a:p>
                  </a:txBody>
                  <a:tcPr>
                    <a:lnT w="12700" cap="flat" cmpd="sng" algn="ctr">
                      <a:solidFill>
                        <a:schemeClr val="bg1"/>
                      </a:solidFill>
                      <a:prstDash val="solid"/>
                      <a:round/>
                      <a:headEnd type="none" w="med" len="med"/>
                      <a:tailEnd type="none" w="med" len="med"/>
                    </a:lnT>
                  </a:tcPr>
                </a:tc>
                <a:tc>
                  <a:txBody>
                    <a:bodyPr/>
                    <a:lstStyle/>
                    <a:p>
                      <a:pPr marL="0" algn="l" defTabSz="914400" rtl="0" eaLnBrk="1" latinLnBrk="0" hangingPunct="1"/>
                      <a:r>
                        <a:rPr lang="en-US" altLang="zh-CN" sz="1600" kern="1200" baseline="0" dirty="0">
                          <a:solidFill>
                            <a:schemeClr val="tx1"/>
                          </a:solidFill>
                          <a:latin typeface="OPPOSans R" panose="00020600040101010101" pitchFamily="18" charset="-122"/>
                          <a:ea typeface="OPPOSans R" panose="00020600040101010101" pitchFamily="18" charset="-122"/>
                          <a:cs typeface="+mn-cs"/>
                        </a:rPr>
                        <a:t>Advantages:</a:t>
                      </a:r>
                    </a:p>
                    <a:p>
                      <a:pPr marL="0" algn="l" defTabSz="914400" rtl="0" eaLnBrk="1" latinLnBrk="0" hangingPunct="1"/>
                      <a:endParaRPr lang="en-US" altLang="zh-CN" sz="1200" kern="1200" baseline="0" dirty="0">
                        <a:solidFill>
                          <a:schemeClr val="tx1"/>
                        </a:solidFill>
                        <a:latin typeface="OPPOSans R" panose="00020600040101010101" pitchFamily="18" charset="-122"/>
                        <a:ea typeface="OPPOSans R" panose="00020600040101010101" pitchFamily="18" charset="-122"/>
                        <a:cs typeface="+mn-cs"/>
                      </a:endParaRPr>
                    </a:p>
                    <a:p>
                      <a:pPr marL="171450" indent="-171450" algn="l" defTabSz="914400" rtl="0" eaLnBrk="1" latinLnBrk="0" hangingPunct="1">
                        <a:buFont typeface="Wingdings" panose="05000000000000000000" charset="0"/>
                        <a:buChar char="ü"/>
                      </a:pPr>
                      <a:r>
                        <a:rPr lang="en-US" altLang="zh-CN" sz="1200" kern="1200" baseline="0" dirty="0">
                          <a:solidFill>
                            <a:schemeClr val="bg1">
                              <a:lumMod val="50000"/>
                            </a:schemeClr>
                          </a:solidFill>
                          <a:latin typeface="OPPOSans R" panose="00020600040101010101" pitchFamily="18" charset="-122"/>
                          <a:ea typeface="OPPOSans R" panose="00020600040101010101" pitchFamily="18" charset="-122"/>
                          <a:cs typeface="+mn-cs"/>
                        </a:rPr>
                        <a:t>Can save time sending a massage rather than interrupting with phone call</a:t>
                      </a:r>
                    </a:p>
                    <a:p>
                      <a:pPr marL="171450" indent="-171450" algn="l" defTabSz="914400" rtl="0" eaLnBrk="1" latinLnBrk="0" hangingPunct="1">
                        <a:buFont typeface="Wingdings" panose="05000000000000000000" charset="0"/>
                        <a:buChar char="ü"/>
                      </a:pPr>
                      <a:r>
                        <a:rPr lang="en-US" altLang="zh-CN" sz="1200" kern="1200" baseline="0" dirty="0">
                          <a:solidFill>
                            <a:schemeClr val="bg1">
                              <a:lumMod val="50000"/>
                            </a:schemeClr>
                          </a:solidFill>
                          <a:latin typeface="OPPOSans R" panose="00020600040101010101" pitchFamily="18" charset="-122"/>
                          <a:ea typeface="OPPOSans R" panose="00020600040101010101" pitchFamily="18" charset="-122"/>
                          <a:cs typeface="+mn-cs"/>
                        </a:rPr>
                        <a:t>Good for informal information</a:t>
                      </a:r>
                    </a:p>
                    <a:p>
                      <a:pPr marL="171450" indent="-171450" algn="l" defTabSz="914400" rtl="0" eaLnBrk="1" latinLnBrk="0" hangingPunct="1">
                        <a:buFont typeface="Wingdings" panose="05000000000000000000" charset="0"/>
                        <a:buChar char="ü"/>
                      </a:pPr>
                      <a:r>
                        <a:rPr lang="en-US" altLang="zh-CN" sz="1200" kern="1200" baseline="0" dirty="0">
                          <a:solidFill>
                            <a:schemeClr val="bg1">
                              <a:lumMod val="50000"/>
                            </a:schemeClr>
                          </a:solidFill>
                          <a:latin typeface="OPPOSans R" panose="00020600040101010101" pitchFamily="18" charset="-122"/>
                          <a:ea typeface="OPPOSans R" panose="00020600040101010101" pitchFamily="18" charset="-122"/>
                          <a:cs typeface="+mn-cs"/>
                        </a:rPr>
                        <a:t>If busy can’t pick up the call at the moment  can easily read the    massage when getting free.</a:t>
                      </a:r>
                    </a:p>
                    <a:p>
                      <a:pPr marL="171450" indent="-171450" algn="l" defTabSz="914400" rtl="0" eaLnBrk="1" latinLnBrk="0" hangingPunct="1">
                        <a:buFont typeface="Wingdings" panose="05000000000000000000" charset="0"/>
                        <a:buChar char="ü"/>
                      </a:pPr>
                      <a:r>
                        <a:rPr lang="en-US" altLang="zh-CN" sz="1200" kern="1200" baseline="0" dirty="0">
                          <a:solidFill>
                            <a:schemeClr val="bg1">
                              <a:lumMod val="50000"/>
                            </a:schemeClr>
                          </a:solidFill>
                          <a:latin typeface="OPPOSans R" panose="00020600040101010101" pitchFamily="18" charset="-122"/>
                          <a:ea typeface="OPPOSans R" panose="00020600040101010101" pitchFamily="18" charset="-122"/>
                          <a:cs typeface="+mn-cs"/>
                        </a:rPr>
                        <a:t>Have a prove to deliver a massage to the customer about the phone repairing</a:t>
                      </a:r>
                    </a:p>
                    <a:p>
                      <a:pPr marL="171450" indent="-171450" algn="l" defTabSz="914400" rtl="0" eaLnBrk="1" latinLnBrk="0" hangingPunct="1">
                        <a:buFont typeface="Wingdings" panose="05000000000000000000" charset="0"/>
                        <a:buChar char="ü"/>
                      </a:pPr>
                      <a:r>
                        <a:rPr lang="en-US" altLang="zh-CN" sz="1200" kern="1200" baseline="0" dirty="0">
                          <a:solidFill>
                            <a:schemeClr val="bg1">
                              <a:lumMod val="50000"/>
                            </a:schemeClr>
                          </a:solidFill>
                          <a:latin typeface="OPPOSans R" panose="00020600040101010101" pitchFamily="18" charset="-122"/>
                          <a:ea typeface="OPPOSans R" panose="00020600040101010101" pitchFamily="18" charset="-122"/>
                          <a:cs typeface="+mn-cs"/>
                        </a:rPr>
                        <a:t>Customer take benifit to our discount and promotion </a:t>
                      </a:r>
                    </a:p>
                    <a:p>
                      <a:pPr marL="171450" indent="-171450" algn="l" defTabSz="914400" rtl="0" eaLnBrk="1" latinLnBrk="0" hangingPunct="1">
                        <a:buFont typeface="Wingdings" panose="05000000000000000000" charset="0"/>
                        <a:buChar char="ü"/>
                      </a:pPr>
                      <a:r>
                        <a:rPr lang="en-US" altLang="zh-CN" sz="1200" kern="1200" baseline="0" dirty="0">
                          <a:solidFill>
                            <a:schemeClr val="bg1">
                              <a:lumMod val="50000"/>
                            </a:schemeClr>
                          </a:solidFill>
                          <a:latin typeface="OPPOSans R" panose="00020600040101010101" pitchFamily="18" charset="-122"/>
                          <a:ea typeface="OPPOSans R" panose="00020600040101010101" pitchFamily="18" charset="-122"/>
                          <a:cs typeface="+mn-cs"/>
                        </a:rPr>
                        <a:t>Can easily approach to customer about the charges because customer misguide from dealer about the repair charges  </a:t>
                      </a:r>
                    </a:p>
                    <a:p>
                      <a:pPr indent="0" algn="l" defTabSz="914400" rtl="0" eaLnBrk="1" latinLnBrk="0" hangingPunct="1">
                        <a:buFont typeface="Wingdings" panose="05000000000000000000" charset="0"/>
                        <a:buNone/>
                      </a:pPr>
                      <a:endParaRPr lang="en-US" altLang="zh-CN" sz="1200" kern="1200" baseline="0" dirty="0">
                        <a:solidFill>
                          <a:schemeClr val="bg1">
                            <a:lumMod val="50000"/>
                          </a:schemeClr>
                        </a:solidFill>
                        <a:latin typeface="OPPOSans R" panose="00020600040101010101" pitchFamily="18" charset="-122"/>
                        <a:ea typeface="OPPOSans R" panose="00020600040101010101" pitchFamily="18" charset="-122"/>
                        <a:cs typeface="+mn-cs"/>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en-US"/>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3"/>
                  </a:ext>
                </a:extLst>
              </a:tr>
            </a:tbl>
          </a:graphicData>
        </a:graphic>
      </p:graphicFrame>
      <p:sp>
        <p:nvSpPr>
          <p:cNvPr id="10" name="文本框 9">
            <a:extLst>
              <a:ext uri="{FF2B5EF4-FFF2-40B4-BE49-F238E27FC236}">
                <a16:creationId xmlns:a16="http://schemas.microsoft.com/office/drawing/2014/main" id="{97A01BAF-FC1D-49DC-995A-24128C988374}"/>
              </a:ext>
            </a:extLst>
          </p:cNvPr>
          <p:cNvSpPr txBox="1"/>
          <p:nvPr/>
        </p:nvSpPr>
        <p:spPr>
          <a:xfrm>
            <a:off x="799785" y="5348000"/>
            <a:ext cx="9697154" cy="492443"/>
          </a:xfrm>
          <a:prstGeom prst="rect">
            <a:avLst/>
          </a:prstGeom>
          <a:noFill/>
        </p:spPr>
        <p:txBody>
          <a:bodyPr wrap="square" rtlCol="0">
            <a:spAutoFit/>
          </a:bodyPr>
          <a:lstStyle/>
          <a:p>
            <a:r>
              <a:rPr lang="en-US" altLang="zh-CN" sz="1400" b="1" dirty="0">
                <a:latin typeface="OPPOSans R" panose="00020600040101010101" pitchFamily="18" charset="-122"/>
                <a:ea typeface="OPPOSans R" panose="00020600040101010101" pitchFamily="18" charset="-122"/>
              </a:rPr>
              <a:t>Feedback :  </a:t>
            </a:r>
          </a:p>
          <a:p>
            <a:r>
              <a:rPr lang="en-US" altLang="zh-CN" sz="1200" b="1" dirty="0">
                <a:solidFill>
                  <a:srgbClr val="FF0000"/>
                </a:solidFill>
                <a:latin typeface="OPPOSans R" panose="00020600040101010101" pitchFamily="18" charset="-122"/>
                <a:ea typeface="OPPOSans R" panose="00020600040101010101" pitchFamily="18" charset="-122"/>
              </a:rPr>
              <a:t>Reasonable needs and the ability to improve the user experience.</a:t>
            </a:r>
            <a:endParaRPr lang="zh-CN" altLang="en-US" sz="1200" b="1" dirty="0">
              <a:solidFill>
                <a:srgbClr val="FF0000"/>
              </a:solidFill>
              <a:latin typeface="OPPOSans R" panose="00020600040101010101" pitchFamily="18" charset="-122"/>
              <a:ea typeface="OPPOSans R" panose="00020600040101010101" pitchFamily="18" charset="-122"/>
            </a:endParaRPr>
          </a:p>
        </p:txBody>
      </p:sp>
    </p:spTree>
    <p:extLst>
      <p:ext uri="{BB962C8B-B14F-4D97-AF65-F5344CB8AC3E}">
        <p14:creationId xmlns:p14="http://schemas.microsoft.com/office/powerpoint/2010/main" val="2082714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a:extLst>
              <a:ext uri="{FF2B5EF4-FFF2-40B4-BE49-F238E27FC236}">
                <a16:creationId xmlns:a16="http://schemas.microsoft.com/office/drawing/2014/main" id="{DF242B67-1931-4439-BFC4-13FE3A2CC9D4}"/>
              </a:ext>
            </a:extLst>
          </p:cNvPr>
          <p:cNvGraphicFramePr>
            <a:graphicFrameLocks noGrp="1"/>
          </p:cNvGraphicFramePr>
          <p:nvPr>
            <p:extLst>
              <p:ext uri="{D42A27DB-BD31-4B8C-83A1-F6EECF244321}">
                <p14:modId xmlns:p14="http://schemas.microsoft.com/office/powerpoint/2010/main" val="1137727535"/>
              </p:ext>
            </p:extLst>
          </p:nvPr>
        </p:nvGraphicFramePr>
        <p:xfrm>
          <a:off x="613173" y="1105726"/>
          <a:ext cx="10737093" cy="5109294"/>
        </p:xfrm>
        <a:graphic>
          <a:graphicData uri="http://schemas.openxmlformats.org/drawingml/2006/table">
            <a:tbl>
              <a:tblPr firstRow="1" bandRow="1">
                <a:tableStyleId>{5C22544A-7EE6-4342-B048-85BDC9FD1C3A}</a:tableStyleId>
              </a:tblPr>
              <a:tblGrid>
                <a:gridCol w="1225172">
                  <a:extLst>
                    <a:ext uri="{9D8B030D-6E8A-4147-A177-3AD203B41FA5}">
                      <a16:colId xmlns:a16="http://schemas.microsoft.com/office/drawing/2014/main" val="942294568"/>
                    </a:ext>
                  </a:extLst>
                </a:gridCol>
                <a:gridCol w="6568537">
                  <a:extLst>
                    <a:ext uri="{9D8B030D-6E8A-4147-A177-3AD203B41FA5}">
                      <a16:colId xmlns:a16="http://schemas.microsoft.com/office/drawing/2014/main" val="2048561236"/>
                    </a:ext>
                  </a:extLst>
                </a:gridCol>
                <a:gridCol w="2943384">
                  <a:extLst>
                    <a:ext uri="{9D8B030D-6E8A-4147-A177-3AD203B41FA5}">
                      <a16:colId xmlns:a16="http://schemas.microsoft.com/office/drawing/2014/main" val="2397792209"/>
                    </a:ext>
                  </a:extLst>
                </a:gridCol>
              </a:tblGrid>
              <a:tr h="456712">
                <a:tc>
                  <a:txBody>
                    <a:bodyPr/>
                    <a:lstStyle/>
                    <a:p>
                      <a:pPr algn="ctr"/>
                      <a:r>
                        <a:rPr lang="en-US" altLang="zh-CN" dirty="0"/>
                        <a:t>Area</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dirty="0"/>
                        <a:t>Golden idea description</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dirty="0"/>
                        <a:t>Pictures</a:t>
                      </a:r>
                      <a:endParaRPr lang="zh-CN" altLang="en-US" dirty="0"/>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extLst>
                  <a:ext uri="{0D108BD9-81ED-4DB2-BD59-A6C34878D82A}">
                    <a16:rowId xmlns:a16="http://schemas.microsoft.com/office/drawing/2014/main" val="3435380817"/>
                  </a:ext>
                </a:extLst>
              </a:tr>
              <a:tr h="439684">
                <a:tc rowSpan="4">
                  <a:txBody>
                    <a:bodyPr/>
                    <a:lstStyle/>
                    <a:p>
                      <a:pPr marL="0" algn="ctr" defTabSz="914400" rtl="0" eaLnBrk="1" latinLnBrk="0" hangingPunct="1"/>
                      <a:r>
                        <a:rPr lang="en-US" altLang="zh-CN" sz="1600" b="1" kern="1200" dirty="0">
                          <a:solidFill>
                            <a:schemeClr val="dk1"/>
                          </a:solidFill>
                          <a:latin typeface="OPPOSans R" panose="00020600040101010101" pitchFamily="18" charset="-122"/>
                          <a:ea typeface="OPPOSans R" panose="00020600040101010101" pitchFamily="18" charset="-122"/>
                          <a:cs typeface="+mn-cs"/>
                        </a:rPr>
                        <a:t>EG</a:t>
                      </a:r>
                      <a:endParaRPr lang="zh-CN" altLang="en-US" sz="1600" b="1" kern="1200" dirty="0">
                        <a:solidFill>
                          <a:schemeClr val="dk1"/>
                        </a:solidFill>
                        <a:latin typeface="OPPOSans R" panose="00020600040101010101" pitchFamily="18" charset="-122"/>
                        <a:ea typeface="OPPOSans R" panose="00020600040101010101" pitchFamily="18"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en-US" altLang="zh-CN" sz="1200" b="1" kern="1200" dirty="0">
                          <a:solidFill>
                            <a:schemeClr val="dk1"/>
                          </a:solidFill>
                          <a:latin typeface="OPPOSans R" panose="00020600040101010101" pitchFamily="18" charset="-122"/>
                          <a:ea typeface="OPPOSans R" panose="00020600040101010101" pitchFamily="18" charset="-122"/>
                          <a:cs typeface="+mn-cs"/>
                        </a:rPr>
                        <a:t>Related with which service concept</a:t>
                      </a:r>
                      <a:r>
                        <a:rPr lang="zh-CN" altLang="en-US" sz="1200" kern="1200" dirty="0">
                          <a:solidFill>
                            <a:schemeClr val="dk1"/>
                          </a:solidFill>
                          <a:latin typeface="OPPOSans R" panose="00020600040101010101" pitchFamily="18" charset="-122"/>
                          <a:ea typeface="OPPOSans R" panose="00020600040101010101" pitchFamily="18" charset="-122"/>
                          <a:cs typeface="+mn-cs"/>
                        </a:rPr>
                        <a:t>：</a:t>
                      </a:r>
                      <a:r>
                        <a:rPr lang="en-US" altLang="zh-CN" sz="1200" dirty="0">
                          <a:solidFill>
                            <a:schemeClr val="bg1">
                              <a:lumMod val="50000"/>
                            </a:schemeClr>
                          </a:solidFill>
                          <a:latin typeface="OPPOSans R" panose="00020600040101010101" pitchFamily="18" charset="-122"/>
                          <a:ea typeface="OPPOSans R" panose="00020600040101010101" pitchFamily="18" charset="-122"/>
                        </a:rPr>
                        <a:t>Convenient</a:t>
                      </a:r>
                      <a:endParaRPr lang="en-US" altLang="zh-CN" sz="1200" kern="1200" dirty="0">
                        <a:solidFill>
                          <a:schemeClr val="bg1">
                            <a:lumMod val="50000"/>
                          </a:schemeClr>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4">
                  <a:txBody>
                    <a:bodyPr/>
                    <a:lstStyle/>
                    <a:p>
                      <a:pPr marL="0" algn="l" defTabSz="914400" rtl="0" eaLnBrk="1" latinLnBrk="0" hangingPunct="1"/>
                      <a:r>
                        <a:rPr lang="en-US" altLang="zh-CN" sz="1200" b="1" kern="1200" dirty="0">
                          <a:solidFill>
                            <a:schemeClr val="dk1"/>
                          </a:solidFill>
                          <a:latin typeface="OPPOSans R" panose="00020600040101010101" pitchFamily="18" charset="-122"/>
                          <a:ea typeface="OPPOSans R" panose="00020600040101010101" pitchFamily="18" charset="-122"/>
                          <a:cs typeface="+mn-cs"/>
                        </a:rPr>
                        <a:t>Related pictures:</a:t>
                      </a:r>
                      <a:r>
                        <a:rPr lang="en-US" altLang="zh-CN" sz="1200" b="1" kern="1200" baseline="0" dirty="0">
                          <a:solidFill>
                            <a:schemeClr val="dk1"/>
                          </a:solidFill>
                          <a:latin typeface="OPPOSans R" panose="00020600040101010101" pitchFamily="18" charset="-122"/>
                          <a:ea typeface="OPPOSans R" panose="00020600040101010101" pitchFamily="18" charset="-122"/>
                          <a:cs typeface="+mn-cs"/>
                        </a:rPr>
                        <a:t> </a:t>
                      </a:r>
                      <a:endParaRPr lang="zh-CN" altLang="en-US" sz="1200" b="1"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19782991"/>
                  </a:ext>
                </a:extLst>
              </a:tr>
              <a:tr h="773225">
                <a:tc vMerge="1">
                  <a:txBody>
                    <a:bodyPr/>
                    <a:lstStyle/>
                    <a:p>
                      <a:pPr marL="0" algn="l" defTabSz="914400" rtl="0" eaLnBrk="1" latinLnBrk="0" hangingPunct="1"/>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en-US" altLang="zh-CN" sz="1200" b="1" dirty="0">
                          <a:latin typeface="OPPOSans R" panose="00020600040101010101" pitchFamily="18" charset="-122"/>
                          <a:ea typeface="OPPOSans R" panose="00020600040101010101" pitchFamily="18" charset="-122"/>
                        </a:rPr>
                        <a:t>Background:</a:t>
                      </a:r>
                      <a:r>
                        <a:rPr lang="en-US" altLang="zh-CN" sz="1200" b="1" baseline="0" dirty="0">
                          <a:latin typeface="OPPOSans R" panose="00020600040101010101" pitchFamily="18" charset="-122"/>
                          <a:ea typeface="OPPOSans R" panose="00020600040101010101" pitchFamily="18" charset="-122"/>
                        </a:rPr>
                        <a:t> </a:t>
                      </a:r>
                      <a:endParaRPr lang="en-US" altLang="zh-CN" sz="1100" b="1" baseline="0" dirty="0">
                        <a:latin typeface="OPPOSans R" panose="00020600040101010101" pitchFamily="18" charset="-122"/>
                        <a:ea typeface="OPPOSans R" panose="00020600040101010101" pitchFamily="18" charset="-122"/>
                      </a:endParaRP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1. because of the service quantity increase day by day, we have to develop our online services, and make it integrate in our offline service</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2. after make simple survey in SC, we found that customer always prefer typing than calling</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3. nowadays all customers has internet connection on their phones</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4. easy access to our SC is our target, to facilitate deliver our service to customer specially during epidemic period</a:t>
                      </a:r>
                      <a:endParaRPr lang="zh-CN" altLang="en-US" sz="900" kern="1200" dirty="0">
                        <a:solidFill>
                          <a:schemeClr val="bg1">
                            <a:lumMod val="50000"/>
                          </a:schemeClr>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algn="l" defTabSz="914400" rtl="0" eaLnBrk="1" latinLnBrk="0" hangingPunct="1"/>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43913136"/>
                  </a:ext>
                </a:extLst>
              </a:tr>
              <a:tr h="1606858">
                <a:tc vMerge="1">
                  <a:txBody>
                    <a:bodyPr/>
                    <a:lstStyle/>
                    <a:p>
                      <a:endParaRPr lang="zh-CN" altLang="en-US"/>
                    </a:p>
                  </a:txBody>
                  <a:tcPr>
                    <a:lnT w="12700" cap="flat" cmpd="sng" algn="ctr">
                      <a:solidFill>
                        <a:schemeClr val="bg1"/>
                      </a:solidFill>
                      <a:prstDash val="solid"/>
                      <a:round/>
                      <a:headEnd type="none" w="med" len="med"/>
                      <a:tailEnd type="none" w="med" len="med"/>
                    </a:lnT>
                  </a:tcPr>
                </a:tc>
                <a:tc>
                  <a:txBody>
                    <a:bodyPr/>
                    <a:lstStyle/>
                    <a:p>
                      <a:pPr marL="0" algn="l" defTabSz="914400" rtl="0" eaLnBrk="1" latinLnBrk="0" hangingPunct="1"/>
                      <a:r>
                        <a:rPr lang="en-US" altLang="zh-CN" sz="1200" b="1" kern="1200" dirty="0">
                          <a:solidFill>
                            <a:schemeClr val="dk1"/>
                          </a:solidFill>
                          <a:latin typeface="OPPOSans R" panose="00020600040101010101" pitchFamily="18" charset="-122"/>
                          <a:ea typeface="OPPOSans R" panose="00020600040101010101" pitchFamily="18" charset="-122"/>
                          <a:cs typeface="+mn-cs"/>
                        </a:rPr>
                        <a:t>Current</a:t>
                      </a:r>
                      <a:r>
                        <a:rPr lang="en-US" altLang="zh-CN" sz="1200" b="1" kern="1200" baseline="0" dirty="0">
                          <a:solidFill>
                            <a:schemeClr val="dk1"/>
                          </a:solidFill>
                          <a:latin typeface="OPPOSans R" panose="00020600040101010101" pitchFamily="18" charset="-122"/>
                          <a:ea typeface="OPPOSans R" panose="00020600040101010101" pitchFamily="18" charset="-122"/>
                          <a:cs typeface="+mn-cs"/>
                        </a:rPr>
                        <a:t> problems:</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1. some customers complaints that they call our hotline service but sometimes wait long time or have no reply</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2. call price make customer come to SC instead of asking through phone, and sometimes their inquires are simple such as spare part price or availability</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3. we receive in SCs many complaints that they couldn’t reach us easily because the hotline always busy, and our page sometimes gives late replies</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4. sometimes the customer wants to contact the SC itself directly, </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5.in the other hand, the SC sometimes need to make call out, but no answer in many times which increase pending time if SC waits customer approve</a:t>
                      </a: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zh-CN" altLang="en-US"/>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653246610"/>
                  </a:ext>
                </a:extLst>
              </a:tr>
              <a:tr h="1393269">
                <a:tc vMerge="1">
                  <a:txBody>
                    <a:bodyPr/>
                    <a:lstStyle/>
                    <a:p>
                      <a:endParaRPr lang="zh-CN" altLang="en-US"/>
                    </a:p>
                  </a:txBody>
                  <a:tcPr/>
                </a:tc>
                <a:tc>
                  <a:txBody>
                    <a:bodyPr/>
                    <a:lstStyle/>
                    <a:p>
                      <a:pPr marL="0" algn="l" defTabSz="914400" rtl="0" eaLnBrk="1" latinLnBrk="0" hangingPunct="1"/>
                      <a:r>
                        <a:rPr lang="en-US" altLang="zh-CN" sz="1200" b="1" kern="1200" dirty="0">
                          <a:solidFill>
                            <a:schemeClr val="dk1"/>
                          </a:solidFill>
                          <a:latin typeface="OPPOSans R" panose="00020600040101010101" pitchFamily="18" charset="-122"/>
                          <a:ea typeface="OPPOSans R" panose="00020600040101010101" pitchFamily="18" charset="-122"/>
                          <a:cs typeface="+mn-cs"/>
                        </a:rPr>
                        <a:t>Your golden</a:t>
                      </a:r>
                      <a:r>
                        <a:rPr lang="en-US" altLang="zh-CN" sz="1200" b="1" kern="1200" baseline="0" dirty="0">
                          <a:solidFill>
                            <a:schemeClr val="dk1"/>
                          </a:solidFill>
                          <a:latin typeface="OPPOSans R" panose="00020600040101010101" pitchFamily="18" charset="-122"/>
                          <a:ea typeface="OPPOSans R" panose="00020600040101010101" pitchFamily="18" charset="-122"/>
                          <a:cs typeface="+mn-cs"/>
                        </a:rPr>
                        <a:t> idea</a:t>
                      </a:r>
                      <a:r>
                        <a:rPr lang="zh-CN" altLang="en-US" sz="1200" b="1" kern="1200" dirty="0">
                          <a:solidFill>
                            <a:schemeClr val="dk1"/>
                          </a:solidFill>
                          <a:latin typeface="OPPOSans R" panose="00020600040101010101" pitchFamily="18" charset="-122"/>
                          <a:ea typeface="OPPOSans R" panose="00020600040101010101" pitchFamily="18" charset="-122"/>
                          <a:cs typeface="+mn-cs"/>
                        </a:rPr>
                        <a:t>：</a:t>
                      </a:r>
                      <a:endParaRPr lang="en-US" altLang="zh-CN" sz="1200" b="1" kern="1200" dirty="0">
                        <a:solidFill>
                          <a:schemeClr val="dk1"/>
                        </a:solidFill>
                        <a:latin typeface="OPPOSans R" panose="00020600040101010101" pitchFamily="18" charset="-122"/>
                        <a:ea typeface="OPPOSans R" panose="00020600040101010101" pitchFamily="18" charset="-122"/>
                        <a:cs typeface="+mn-cs"/>
                      </a:endParaRP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We will solve this problem by adding WhatsApp services to answer customers inquires and needs in more easy and convenient way</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1- it will facilitate customer to achieve us in fast and professional way, and no cost need  </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2- more credibility, as the customer feel that he can easy access us anywhere anytime, just open his phone and send message</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3- enhance 1HFF, as we can inform him the availability of needed spare part in which Service Center, or deliver his spare part to nearest SC to him</a:t>
                      </a:r>
                    </a:p>
                    <a:p>
                      <a:pPr marL="0" algn="l" defTabSz="914400" rtl="0" eaLnBrk="1" latinLnBrk="0" hangingPunct="1"/>
                      <a:r>
                        <a:rPr lang="en-US" altLang="zh-CN" sz="900" kern="1200" dirty="0">
                          <a:solidFill>
                            <a:schemeClr val="bg1">
                              <a:lumMod val="50000"/>
                            </a:schemeClr>
                          </a:solidFill>
                          <a:latin typeface="OPPOSans R" panose="00020600040101010101" pitchFamily="18" charset="-122"/>
                          <a:ea typeface="OPPOSans R" panose="00020600040101010101" pitchFamily="18" charset="-122"/>
                          <a:cs typeface="+mn-cs"/>
                        </a:rPr>
                        <a:t>4- for company, it will enhance our satisfaction rate, reduce overcrowding inside SC and improve company image</a:t>
                      </a:r>
                      <a:endParaRPr lang="zh-CN" altLang="en-US" sz="900" kern="1200" dirty="0">
                        <a:solidFill>
                          <a:schemeClr val="bg1">
                            <a:lumMod val="50000"/>
                          </a:schemeClr>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zh-CN" altLang="en-US"/>
                    </a:p>
                  </a:txBody>
                  <a:tcPr/>
                </a:tc>
                <a:extLst>
                  <a:ext uri="{0D108BD9-81ED-4DB2-BD59-A6C34878D82A}">
                    <a16:rowId xmlns:a16="http://schemas.microsoft.com/office/drawing/2014/main" val="588103262"/>
                  </a:ext>
                </a:extLst>
              </a:tr>
            </a:tbl>
          </a:graphicData>
        </a:graphic>
      </p:graphicFrame>
      <p:cxnSp>
        <p:nvCxnSpPr>
          <p:cNvPr id="5" name="直接连接符 4">
            <a:extLst>
              <a:ext uri="{FF2B5EF4-FFF2-40B4-BE49-F238E27FC236}">
                <a16:creationId xmlns:a16="http://schemas.microsoft.com/office/drawing/2014/main" id="{92855BF3-A3AD-4267-90D4-3279D90E4692}"/>
              </a:ext>
            </a:extLst>
          </p:cNvPr>
          <p:cNvCxnSpPr/>
          <p:nvPr/>
        </p:nvCxnSpPr>
        <p:spPr>
          <a:xfrm>
            <a:off x="150763" y="647765"/>
            <a:ext cx="11906655" cy="0"/>
          </a:xfrm>
          <a:prstGeom prst="line">
            <a:avLst/>
          </a:prstGeom>
          <a:ln w="38100">
            <a:solidFill>
              <a:srgbClr val="026A38"/>
            </a:solidFill>
          </a:ln>
        </p:spPr>
        <p:style>
          <a:lnRef idx="1">
            <a:schemeClr val="accent1"/>
          </a:lnRef>
          <a:fillRef idx="0">
            <a:schemeClr val="accent1"/>
          </a:fillRef>
          <a:effectRef idx="0">
            <a:schemeClr val="accent1"/>
          </a:effectRef>
          <a:fontRef idx="minor">
            <a:schemeClr val="tx1"/>
          </a:fontRef>
        </p:style>
      </p:cxnSp>
      <p:sp>
        <p:nvSpPr>
          <p:cNvPr id="12" name="文本框 11">
            <a:extLst>
              <a:ext uri="{FF2B5EF4-FFF2-40B4-BE49-F238E27FC236}">
                <a16:creationId xmlns:a16="http://schemas.microsoft.com/office/drawing/2014/main" id="{EABD2205-8A8C-4801-8D83-CD21119D64A0}"/>
              </a:ext>
            </a:extLst>
          </p:cNvPr>
          <p:cNvSpPr txBox="1"/>
          <p:nvPr/>
        </p:nvSpPr>
        <p:spPr>
          <a:xfrm>
            <a:off x="613173" y="696500"/>
            <a:ext cx="3475631" cy="615553"/>
          </a:xfrm>
          <a:prstGeom prst="rect">
            <a:avLst/>
          </a:prstGeom>
          <a:noFill/>
        </p:spPr>
        <p:txBody>
          <a:bodyPr wrap="none" rtlCol="0">
            <a:spAutoFit/>
          </a:bodyPr>
          <a:lstStyle/>
          <a:p>
            <a:r>
              <a:rPr lang="en-US" altLang="zh-CN" sz="1600" dirty="0">
                <a:latin typeface="OPPOSans R" panose="00020600040101010101" pitchFamily="18" charset="-122"/>
                <a:ea typeface="OPPOSans R" panose="00020600040101010101" pitchFamily="18" charset="-122"/>
              </a:rPr>
              <a:t>Proposer : </a:t>
            </a:r>
            <a:r>
              <a:rPr lang="en-US" altLang="zh-CN" b="1" dirty="0"/>
              <a:t>Mostafa </a:t>
            </a:r>
            <a:r>
              <a:rPr lang="en-US" altLang="zh-CN" b="1" dirty="0" err="1"/>
              <a:t>Abdelaleem</a:t>
            </a:r>
            <a:endParaRPr lang="zh-CN" altLang="en-US" b="1" dirty="0"/>
          </a:p>
          <a:p>
            <a:r>
              <a:rPr lang="en-US" altLang="zh-CN" sz="1600" baseline="0" dirty="0">
                <a:latin typeface="OPPOSans R" panose="00020600040101010101" pitchFamily="18" charset="-122"/>
                <a:ea typeface="OPPOSans R" panose="00020600040101010101" pitchFamily="18" charset="-122"/>
              </a:rPr>
              <a:t> </a:t>
            </a:r>
            <a:endParaRPr lang="zh-CN" altLang="en-US" sz="1600" dirty="0">
              <a:latin typeface="OPPOSans R" panose="00020600040101010101" pitchFamily="18" charset="-122"/>
              <a:ea typeface="OPPOSans R" panose="00020600040101010101" pitchFamily="18" charset="-122"/>
            </a:endParaRPr>
          </a:p>
        </p:txBody>
      </p:sp>
      <p:pic>
        <p:nvPicPr>
          <p:cNvPr id="16" name="Picture 15">
            <a:extLst>
              <a:ext uri="{FF2B5EF4-FFF2-40B4-BE49-F238E27FC236}">
                <a16:creationId xmlns:a16="http://schemas.microsoft.com/office/drawing/2014/main" id="{3C6E645D-9973-47F9-85C1-AC0759B7A8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12156" y="1989954"/>
            <a:ext cx="2472612" cy="3947674"/>
          </a:xfrm>
          <a:prstGeom prst="rect">
            <a:avLst/>
          </a:prstGeom>
        </p:spPr>
      </p:pic>
      <p:sp>
        <p:nvSpPr>
          <p:cNvPr id="15" name="文本占位符 2">
            <a:extLst>
              <a:ext uri="{FF2B5EF4-FFF2-40B4-BE49-F238E27FC236}">
                <a16:creationId xmlns:a16="http://schemas.microsoft.com/office/drawing/2014/main" id="{E3B08EBF-4E02-4D60-B450-9FA30298B164}"/>
              </a:ext>
            </a:extLst>
          </p:cNvPr>
          <p:cNvSpPr txBox="1">
            <a:spLocks/>
          </p:cNvSpPr>
          <p:nvPr/>
        </p:nvSpPr>
        <p:spPr>
          <a:xfrm>
            <a:off x="150762" y="142095"/>
            <a:ext cx="9009280" cy="629634"/>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26A38"/>
                </a:solidFill>
                <a:latin typeface="OPPOSans M" panose="00020600040101010101" pitchFamily="18" charset="-122"/>
                <a:ea typeface="OPPOSans M" panose="00020600040101010101"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solidFill>
                  <a:schemeClr val="accent4">
                    <a:lumMod val="75000"/>
                  </a:schemeClr>
                </a:solidFill>
              </a:rPr>
              <a:t>Golden Idea Award</a:t>
            </a:r>
            <a:r>
              <a:rPr lang="zh-CN" altLang="en-US" dirty="0">
                <a:solidFill>
                  <a:schemeClr val="accent4">
                    <a:lumMod val="75000"/>
                  </a:schemeClr>
                </a:solidFill>
              </a:rPr>
              <a:t>（</a:t>
            </a:r>
            <a:r>
              <a:rPr lang="en-US" altLang="zh-CN" dirty="0">
                <a:solidFill>
                  <a:schemeClr val="accent4">
                    <a:lumMod val="75000"/>
                  </a:schemeClr>
                </a:solidFill>
              </a:rPr>
              <a:t>4/6</a:t>
            </a:r>
            <a:r>
              <a:rPr lang="zh-CN" altLang="en-US" dirty="0">
                <a:solidFill>
                  <a:schemeClr val="accent4">
                    <a:lumMod val="75000"/>
                  </a:schemeClr>
                </a:solidFill>
              </a:rPr>
              <a:t>）</a:t>
            </a:r>
            <a:r>
              <a:rPr lang="en-US" altLang="zh-CN" dirty="0">
                <a:solidFill>
                  <a:schemeClr val="accent4">
                    <a:lumMod val="75000"/>
                  </a:schemeClr>
                </a:solidFill>
              </a:rPr>
              <a:t> :</a:t>
            </a:r>
            <a:r>
              <a:rPr lang="en-US" altLang="zh-CN" dirty="0"/>
              <a:t> Easy &amp; Fast access </a:t>
            </a:r>
            <a:endParaRPr lang="zh-CN" altLang="en-US" dirty="0"/>
          </a:p>
          <a:p>
            <a:endParaRPr lang="zh-CN" altLang="en-US" dirty="0"/>
          </a:p>
        </p:txBody>
      </p:sp>
      <p:sp>
        <p:nvSpPr>
          <p:cNvPr id="2" name="文本框 1">
            <a:extLst>
              <a:ext uri="{FF2B5EF4-FFF2-40B4-BE49-F238E27FC236}">
                <a16:creationId xmlns:a16="http://schemas.microsoft.com/office/drawing/2014/main" id="{6B139C5A-DF7D-4B9B-A5AD-B4B10F8F7CA8}"/>
              </a:ext>
            </a:extLst>
          </p:cNvPr>
          <p:cNvSpPr txBox="1"/>
          <p:nvPr/>
        </p:nvSpPr>
        <p:spPr>
          <a:xfrm>
            <a:off x="687818" y="6223462"/>
            <a:ext cx="8101363" cy="492443"/>
          </a:xfrm>
          <a:prstGeom prst="rect">
            <a:avLst/>
          </a:prstGeom>
          <a:noFill/>
        </p:spPr>
        <p:txBody>
          <a:bodyPr wrap="square" rtlCol="0">
            <a:spAutoFit/>
          </a:bodyPr>
          <a:lstStyle/>
          <a:p>
            <a:r>
              <a:rPr lang="en-US" altLang="zh-CN" sz="1400" b="1" dirty="0">
                <a:latin typeface="OPPOSans R" panose="00020600040101010101" pitchFamily="18" charset="-122"/>
                <a:ea typeface="OPPOSans R" panose="00020600040101010101" pitchFamily="18" charset="-122"/>
              </a:rPr>
              <a:t>Feedback :  </a:t>
            </a:r>
            <a:r>
              <a:rPr lang="en-US" altLang="zh-CN" sz="1200" b="1" dirty="0">
                <a:solidFill>
                  <a:srgbClr val="FF0000"/>
                </a:solidFill>
                <a:latin typeface="OPPOSans R" panose="00020600040101010101" pitchFamily="18" charset="-122"/>
                <a:ea typeface="OPPOSans R" panose="00020600040101010101" pitchFamily="18" charset="-122"/>
              </a:rPr>
              <a:t>Actually, this is undertaken by  EG Service Team.  </a:t>
            </a:r>
          </a:p>
          <a:p>
            <a:r>
              <a:rPr lang="en-US" altLang="zh-CN" sz="1200" b="1" dirty="0">
                <a:solidFill>
                  <a:srgbClr val="FF0000"/>
                </a:solidFill>
                <a:latin typeface="OPPOSans R" panose="00020600040101010101" pitchFamily="18" charset="-122"/>
                <a:ea typeface="OPPOSans R" panose="00020600040101010101" pitchFamily="18" charset="-122"/>
              </a:rPr>
              <a:t>                        Current Status:  EG Local Service Team is purchasing the WhatsApp business account. </a:t>
            </a:r>
            <a:endParaRPr lang="zh-CN" altLang="en-US" sz="1200" b="1" dirty="0">
              <a:solidFill>
                <a:srgbClr val="FF0000"/>
              </a:solidFill>
              <a:latin typeface="OPPOSans R" panose="00020600040101010101" pitchFamily="18" charset="-122"/>
              <a:ea typeface="OPPOSans R" panose="00020600040101010101" pitchFamily="18" charset="-122"/>
            </a:endParaRPr>
          </a:p>
        </p:txBody>
      </p:sp>
    </p:spTree>
    <p:extLst>
      <p:ext uri="{BB962C8B-B14F-4D97-AF65-F5344CB8AC3E}">
        <p14:creationId xmlns:p14="http://schemas.microsoft.com/office/powerpoint/2010/main" val="1047068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a:extLst>
              <a:ext uri="{FF2B5EF4-FFF2-40B4-BE49-F238E27FC236}">
                <a16:creationId xmlns:a16="http://schemas.microsoft.com/office/drawing/2014/main" id="{DF242B67-1931-4439-BFC4-13FE3A2CC9D4}"/>
              </a:ext>
            </a:extLst>
          </p:cNvPr>
          <p:cNvGraphicFramePr>
            <a:graphicFrameLocks noGrp="1"/>
          </p:cNvGraphicFramePr>
          <p:nvPr>
            <p:extLst>
              <p:ext uri="{D42A27DB-BD31-4B8C-83A1-F6EECF244321}">
                <p14:modId xmlns:p14="http://schemas.microsoft.com/office/powerpoint/2010/main" val="2991069504"/>
              </p:ext>
            </p:extLst>
          </p:nvPr>
        </p:nvGraphicFramePr>
        <p:xfrm>
          <a:off x="741687" y="1199891"/>
          <a:ext cx="10737093" cy="4681808"/>
        </p:xfrm>
        <a:graphic>
          <a:graphicData uri="http://schemas.openxmlformats.org/drawingml/2006/table">
            <a:tbl>
              <a:tblPr firstRow="1" bandRow="1">
                <a:tableStyleId>{5C22544A-7EE6-4342-B048-85BDC9FD1C3A}</a:tableStyleId>
              </a:tblPr>
              <a:tblGrid>
                <a:gridCol w="1410229">
                  <a:extLst>
                    <a:ext uri="{9D8B030D-6E8A-4147-A177-3AD203B41FA5}">
                      <a16:colId xmlns:a16="http://schemas.microsoft.com/office/drawing/2014/main" val="942294568"/>
                    </a:ext>
                  </a:extLst>
                </a:gridCol>
                <a:gridCol w="6046466">
                  <a:extLst>
                    <a:ext uri="{9D8B030D-6E8A-4147-A177-3AD203B41FA5}">
                      <a16:colId xmlns:a16="http://schemas.microsoft.com/office/drawing/2014/main" val="2048561236"/>
                    </a:ext>
                  </a:extLst>
                </a:gridCol>
                <a:gridCol w="3280398">
                  <a:extLst>
                    <a:ext uri="{9D8B030D-6E8A-4147-A177-3AD203B41FA5}">
                      <a16:colId xmlns:a16="http://schemas.microsoft.com/office/drawing/2014/main" val="2397792209"/>
                    </a:ext>
                  </a:extLst>
                </a:gridCol>
              </a:tblGrid>
              <a:tr h="472944">
                <a:tc>
                  <a:txBody>
                    <a:bodyPr/>
                    <a:lstStyle/>
                    <a:p>
                      <a:pPr algn="ctr"/>
                      <a:r>
                        <a:rPr lang="en-US" altLang="zh-CN" sz="1800" dirty="0">
                          <a:solidFill>
                            <a:schemeClr val="bg1"/>
                          </a:solidFill>
                        </a:rPr>
                        <a:t>Area</a:t>
                      </a:r>
                      <a:endParaRPr lang="zh-CN" altLang="en-US" sz="18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sz="1800" dirty="0">
                          <a:solidFill>
                            <a:schemeClr val="bg1"/>
                          </a:solidFill>
                        </a:rPr>
                        <a:t>Golden idea description</a:t>
                      </a:r>
                      <a:endParaRPr lang="zh-CN" altLang="en-US" sz="18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tc>
                  <a:txBody>
                    <a:bodyPr/>
                    <a:lstStyle/>
                    <a:p>
                      <a:pPr algn="ctr"/>
                      <a:r>
                        <a:rPr lang="en-US" altLang="zh-CN" sz="1800" dirty="0">
                          <a:solidFill>
                            <a:schemeClr val="bg1"/>
                          </a:solidFill>
                        </a:rPr>
                        <a:t>Pictures</a:t>
                      </a:r>
                      <a:endParaRPr lang="zh-CN" altLang="en-US" sz="18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26A38"/>
                    </a:solidFill>
                  </a:tcPr>
                </a:tc>
                <a:extLst>
                  <a:ext uri="{0D108BD9-81ED-4DB2-BD59-A6C34878D82A}">
                    <a16:rowId xmlns:a16="http://schemas.microsoft.com/office/drawing/2014/main" val="3435380817"/>
                  </a:ext>
                </a:extLst>
              </a:tr>
              <a:tr h="343234">
                <a:tc rowSpan="4">
                  <a:txBody>
                    <a:bodyPr/>
                    <a:lstStyle/>
                    <a:p>
                      <a:pPr marL="0" algn="ctr" defTabSz="914400" rtl="0" eaLnBrk="1" latinLnBrk="0" hangingPunct="1"/>
                      <a:r>
                        <a:rPr lang="en-US" altLang="zh-CN" sz="1600" b="1" kern="1200" dirty="0">
                          <a:solidFill>
                            <a:schemeClr val="tx1"/>
                          </a:solidFill>
                          <a:latin typeface="OPPOSans R" panose="00020600040101010101" pitchFamily="18" charset="-122"/>
                          <a:ea typeface="OPPOSans R" panose="00020600040101010101" pitchFamily="18" charset="-122"/>
                          <a:cs typeface="+mn-cs"/>
                        </a:rPr>
                        <a:t>ID</a:t>
                      </a:r>
                      <a:endParaRPr lang="zh-CN" altLang="en-US" sz="1600" b="1" kern="1200" dirty="0">
                        <a:solidFill>
                          <a:schemeClr val="tx1"/>
                        </a:solidFill>
                        <a:latin typeface="OPPOSans R" panose="00020600040101010101" pitchFamily="18" charset="-122"/>
                        <a:ea typeface="OPPOSans R" panose="00020600040101010101" pitchFamily="18"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200" b="1" kern="1200" dirty="0">
                          <a:solidFill>
                            <a:schemeClr val="tx1"/>
                          </a:solidFill>
                          <a:latin typeface="OPPOSans R" panose="00020600040101010101" pitchFamily="18" charset="-122"/>
                          <a:ea typeface="OPPOSans R" panose="00020600040101010101" pitchFamily="18" charset="-122"/>
                          <a:cs typeface="+mn-cs"/>
                        </a:rPr>
                        <a:t>Related with which service concept</a:t>
                      </a:r>
                      <a:r>
                        <a:rPr lang="zh-CN" altLang="en-US" sz="1600" kern="1200" dirty="0">
                          <a:solidFill>
                            <a:schemeClr val="tx1"/>
                          </a:solidFill>
                          <a:latin typeface="OPPOSans R" panose="00020600040101010101" pitchFamily="18" charset="-122"/>
                          <a:ea typeface="OPPOSans R" panose="00020600040101010101" pitchFamily="18" charset="-122"/>
                          <a:cs typeface="+mn-cs"/>
                        </a:rPr>
                        <a:t>：</a:t>
                      </a:r>
                      <a:r>
                        <a:rPr lang="en-US" altLang="zh-CN" sz="1200" dirty="0">
                          <a:solidFill>
                            <a:schemeClr val="bg1">
                              <a:lumMod val="50000"/>
                            </a:schemeClr>
                          </a:solidFill>
                          <a:latin typeface="OPPOSans R" panose="00020600040101010101" pitchFamily="18" charset="-122"/>
                          <a:ea typeface="OPPOSans R" panose="00020600040101010101" pitchFamily="18" charset="-122"/>
                        </a:rPr>
                        <a:t>Convenient</a:t>
                      </a:r>
                      <a:endParaRPr lang="zh-CN" altLang="en-US" sz="1200" dirty="0">
                        <a:solidFill>
                          <a:schemeClr val="bg1">
                            <a:lumMod val="50000"/>
                          </a:schemeClr>
                        </a:solidFill>
                        <a:latin typeface="OPPOSans R" panose="00020600040101010101" pitchFamily="18" charset="-122"/>
                        <a:ea typeface="OPPOSans R" panose="00020600040101010101" pitchFamily="18" charset="-122"/>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rowSpan="4">
                  <a:txBody>
                    <a:bodyPr/>
                    <a:lstStyle/>
                    <a:p>
                      <a:pPr marL="0" algn="l" defTabSz="914400" rtl="0" eaLnBrk="1" latinLnBrk="0" hangingPunct="1"/>
                      <a:r>
                        <a:rPr lang="en-US" altLang="zh-CN" sz="1200" b="1" kern="1200" dirty="0">
                          <a:solidFill>
                            <a:schemeClr val="tx1"/>
                          </a:solidFill>
                          <a:latin typeface="OPPOSans R" panose="00020600040101010101" pitchFamily="18" charset="-122"/>
                          <a:ea typeface="OPPOSans R" panose="00020600040101010101" pitchFamily="18" charset="-122"/>
                          <a:cs typeface="+mn-cs"/>
                        </a:rPr>
                        <a:t>Related pictures</a:t>
                      </a:r>
                      <a:r>
                        <a:rPr lang="en-US" altLang="zh-CN" sz="1200" kern="1200" dirty="0">
                          <a:solidFill>
                            <a:schemeClr val="tx1"/>
                          </a:solidFill>
                          <a:latin typeface="OPPOSans R" panose="00020600040101010101" pitchFamily="18" charset="-122"/>
                          <a:ea typeface="OPPOSans R" panose="00020600040101010101" pitchFamily="18" charset="-122"/>
                          <a:cs typeface="+mn-cs"/>
                        </a:rPr>
                        <a:t>:</a:t>
                      </a:r>
                      <a:r>
                        <a:rPr lang="en-US" altLang="zh-CN" sz="1200" kern="1200" baseline="0" dirty="0">
                          <a:solidFill>
                            <a:schemeClr val="tx1"/>
                          </a:solidFill>
                          <a:latin typeface="OPPOSans R" panose="00020600040101010101" pitchFamily="18" charset="-122"/>
                          <a:ea typeface="OPPOSans R" panose="00020600040101010101" pitchFamily="18" charset="-122"/>
                          <a:cs typeface="+mn-cs"/>
                        </a:rPr>
                        <a:t> </a:t>
                      </a:r>
                      <a:endParaRPr lang="zh-CN" altLang="en-US" sz="1200" kern="1200" dirty="0">
                        <a:solidFill>
                          <a:schemeClr val="tx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319782991"/>
                  </a:ext>
                </a:extLst>
              </a:tr>
              <a:tr h="1222387">
                <a:tc vMerge="1">
                  <a:txBody>
                    <a:bodyPr/>
                    <a:lstStyle/>
                    <a:p>
                      <a:pPr marL="0" algn="l" defTabSz="914400" rtl="0" eaLnBrk="1" latinLnBrk="0" hangingPunct="1"/>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a:r>
                        <a:rPr lang="en-US" altLang="zh-CN" sz="1200" b="1" dirty="0">
                          <a:solidFill>
                            <a:schemeClr val="tx1"/>
                          </a:solidFill>
                          <a:latin typeface="OPPOSans R" panose="00020600040101010101" pitchFamily="18" charset="-122"/>
                          <a:ea typeface="OPPOSans R" panose="00020600040101010101" pitchFamily="18" charset="-122"/>
                        </a:rPr>
                        <a:t>Background:</a:t>
                      </a:r>
                      <a:r>
                        <a:rPr lang="en-US" altLang="zh-CN" sz="1200" b="1" baseline="0" dirty="0">
                          <a:solidFill>
                            <a:schemeClr val="tx1"/>
                          </a:solidFill>
                          <a:latin typeface="OPPOSans R" panose="00020600040101010101" pitchFamily="18" charset="-122"/>
                          <a:ea typeface="OPPOSans R" panose="00020600040101010101" pitchFamily="18" charset="-122"/>
                        </a:rPr>
                        <a:t> </a:t>
                      </a:r>
                      <a:endParaRPr lang="id-ID" altLang="zh-CN" sz="1200" b="1" baseline="0" dirty="0">
                        <a:solidFill>
                          <a:schemeClr val="tx1"/>
                        </a:solidFill>
                        <a:latin typeface="OPPOSans R" panose="00020600040101010101" pitchFamily="18" charset="-122"/>
                        <a:ea typeface="OPPOSans R" panose="00020600040101010101" pitchFamily="18" charset="-122"/>
                      </a:endParaRPr>
                    </a:p>
                    <a:p>
                      <a:pPr algn="l"/>
                      <a:endParaRPr lang="en-US" altLang="zh-CN" sz="1050" dirty="0">
                        <a:solidFill>
                          <a:schemeClr val="bg1">
                            <a:lumMod val="65000"/>
                          </a:schemeClr>
                        </a:solidFill>
                        <a:latin typeface="OPPOSans R" panose="00020600040101010101" pitchFamily="18" charset="-122"/>
                        <a:ea typeface="OPPOSans R" panose="00020600040101010101" pitchFamily="18" charset="-122"/>
                      </a:endParaRPr>
                    </a:p>
                    <a:p>
                      <a:pPr algn="l"/>
                      <a:r>
                        <a:rPr lang="en-US" altLang="zh-CN" sz="1200" b="0" dirty="0">
                          <a:solidFill>
                            <a:schemeClr val="bg1">
                              <a:lumMod val="65000"/>
                            </a:schemeClr>
                          </a:solidFill>
                          <a:latin typeface="OPPOSans R" panose="00020600040101010101" pitchFamily="18" charset="-122"/>
                          <a:ea typeface="OPPOSans R" panose="00020600040101010101" pitchFamily="18" charset="-122"/>
                        </a:rPr>
                        <a:t>Communication plays an important role in human life along with the very rapid technological developments that occur so that it can make it easier to communicate where Mobile is the basic need of everyone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pPr marL="0" algn="l" defTabSz="914400" rtl="0" eaLnBrk="1" latinLnBrk="0" hangingPunct="1"/>
                      <a:endParaRPr lang="zh-CN" altLang="en-US" sz="1600" kern="1200" dirty="0">
                        <a:solidFill>
                          <a:schemeClr val="dk1"/>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743913136"/>
                  </a:ext>
                </a:extLst>
              </a:tr>
              <a:tr h="1216921">
                <a:tc vMerge="1">
                  <a:txBody>
                    <a:bodyPr/>
                    <a:lstStyle/>
                    <a:p>
                      <a:endParaRPr lang="zh-CN" altLang="en-US"/>
                    </a:p>
                  </a:txBody>
                  <a:tcPr>
                    <a:lnT w="12700" cap="flat" cmpd="sng" algn="ctr">
                      <a:solidFill>
                        <a:schemeClr val="bg1"/>
                      </a:solidFill>
                      <a:prstDash val="solid"/>
                      <a:round/>
                      <a:headEnd type="none" w="med" len="med"/>
                      <a:tailEnd type="none" w="med" len="med"/>
                    </a:lnT>
                  </a:tcPr>
                </a:tc>
                <a:tc>
                  <a:txBody>
                    <a:bodyPr/>
                    <a:lstStyle/>
                    <a:p>
                      <a:pPr marL="0" algn="l" defTabSz="914400" rtl="0" eaLnBrk="1" latinLnBrk="0" hangingPunct="1"/>
                      <a:r>
                        <a:rPr lang="en-US" altLang="zh-CN" sz="1200" b="1" kern="1200" dirty="0">
                          <a:solidFill>
                            <a:schemeClr val="tx1"/>
                          </a:solidFill>
                          <a:latin typeface="OPPOSans R" panose="00020600040101010101" pitchFamily="18" charset="-122"/>
                          <a:ea typeface="OPPOSans R" panose="00020600040101010101" pitchFamily="18" charset="-122"/>
                          <a:cs typeface="+mn-cs"/>
                        </a:rPr>
                        <a:t>Current</a:t>
                      </a:r>
                      <a:r>
                        <a:rPr lang="en-US" altLang="zh-CN" sz="1200" b="1" kern="1200" baseline="0" dirty="0">
                          <a:solidFill>
                            <a:schemeClr val="tx1"/>
                          </a:solidFill>
                          <a:latin typeface="OPPOSans R" panose="00020600040101010101" pitchFamily="18" charset="-122"/>
                          <a:ea typeface="OPPOSans R" panose="00020600040101010101" pitchFamily="18" charset="-122"/>
                          <a:cs typeface="+mn-cs"/>
                        </a:rPr>
                        <a:t> problems:</a:t>
                      </a:r>
                      <a:endParaRPr lang="id-ID" altLang="zh-CN" sz="1200" b="1" kern="1200" baseline="0" dirty="0">
                        <a:solidFill>
                          <a:schemeClr val="tx1"/>
                        </a:solidFill>
                        <a:latin typeface="OPPOSans R" panose="00020600040101010101" pitchFamily="18" charset="-122"/>
                        <a:ea typeface="OPPOSans R" panose="00020600040101010101" pitchFamily="18" charset="-122"/>
                        <a:cs typeface="+mn-cs"/>
                      </a:endParaRPr>
                    </a:p>
                    <a:p>
                      <a:pPr marL="0" algn="l" defTabSz="914400" rtl="0" eaLnBrk="1" latinLnBrk="0" hangingPunct="1"/>
                      <a:endParaRPr lang="en-US" altLang="zh-CN" sz="1000" kern="1200" dirty="0">
                        <a:solidFill>
                          <a:schemeClr val="bg1">
                            <a:lumMod val="65000"/>
                          </a:schemeClr>
                        </a:solidFill>
                        <a:latin typeface="OPPOSans R" panose="00020600040101010101" pitchFamily="18" charset="-122"/>
                        <a:ea typeface="OPPOSans R" panose="00020600040101010101" pitchFamily="18" charset="-122"/>
                        <a:cs typeface="+mn-cs"/>
                      </a:endParaRPr>
                    </a:p>
                    <a:p>
                      <a:pPr marL="0" algn="l" defTabSz="914400" rtl="0" eaLnBrk="1" latinLnBrk="0" hangingPunct="1"/>
                      <a:r>
                        <a:rPr lang="en-US" sz="1200" dirty="0">
                          <a:solidFill>
                            <a:schemeClr val="bg1">
                              <a:lumMod val="65000"/>
                            </a:schemeClr>
                          </a:solidFill>
                          <a:latin typeface="OPPOSans R" panose="00020600040101010101" pitchFamily="18" charset="-122"/>
                          <a:ea typeface="OPPOSans R" panose="00020600040101010101" pitchFamily="18" charset="-122"/>
                        </a:rPr>
                        <a:t>Customers will feel satisfied if the company provides services with optimal cellphone service quality, followed by low rates, complaints that are quickly served, access to information is very easy, and the results are very satisfying</a:t>
                      </a:r>
                      <a:r>
                        <a:rPr lang="en-US" altLang="zh-CN" sz="1200" kern="1200" dirty="0">
                          <a:solidFill>
                            <a:schemeClr val="bg1">
                              <a:lumMod val="65000"/>
                            </a:schemeClr>
                          </a:solidFill>
                          <a:latin typeface="OPPOSans R" panose="00020600040101010101" pitchFamily="18" charset="-122"/>
                          <a:ea typeface="OPPOSans R" panose="00020600040101010101" pitchFamily="18" charset="-122"/>
                          <a:cs typeface="+mn-cs"/>
                        </a:rPr>
                        <a:t>.</a:t>
                      </a:r>
                      <a:endParaRPr lang="zh-CN" altLang="en-US" sz="1200" kern="1200" dirty="0">
                        <a:solidFill>
                          <a:schemeClr val="bg1">
                            <a:lumMod val="65000"/>
                          </a:schemeClr>
                        </a:solidFill>
                        <a:latin typeface="OPPOSans R" panose="00020600040101010101" pitchFamily="18" charset="-122"/>
                        <a:ea typeface="OPPOSans R" panose="00020600040101010101" pitchFamily="18" charset="-122"/>
                        <a:cs typeface="+mn-cs"/>
                      </a:endParaRPr>
                    </a:p>
                  </a:txBody>
                  <a:tcP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zh-CN" altLang="en-US"/>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653246610"/>
                  </a:ext>
                </a:extLst>
              </a:tr>
              <a:tr h="1426322">
                <a:tc vMerge="1">
                  <a:txBody>
                    <a:bodyPr/>
                    <a:lstStyle/>
                    <a:p>
                      <a:endParaRPr lang="zh-CN" altLang="en-US"/>
                    </a:p>
                  </a:txBody>
                  <a:tcPr/>
                </a:tc>
                <a:tc>
                  <a:txBody>
                    <a:bodyPr/>
                    <a:lstStyle/>
                    <a:p>
                      <a:pPr marL="0" algn="l" defTabSz="914400" rtl="0" eaLnBrk="1" latinLnBrk="0" hangingPunct="1"/>
                      <a:r>
                        <a:rPr lang="en-US" altLang="zh-CN" sz="1200" b="1" kern="1200" dirty="0">
                          <a:solidFill>
                            <a:schemeClr val="tx1"/>
                          </a:solidFill>
                          <a:latin typeface="OPPOSans R" panose="00020600040101010101" pitchFamily="18" charset="-122"/>
                          <a:ea typeface="OPPOSans R" panose="00020600040101010101" pitchFamily="18" charset="-122"/>
                          <a:cs typeface="+mn-cs"/>
                        </a:rPr>
                        <a:t>Your golden</a:t>
                      </a:r>
                      <a:r>
                        <a:rPr lang="en-US" altLang="zh-CN" sz="1200" b="1" kern="1200" baseline="0" dirty="0">
                          <a:solidFill>
                            <a:schemeClr val="tx1"/>
                          </a:solidFill>
                          <a:latin typeface="OPPOSans R" panose="00020600040101010101" pitchFamily="18" charset="-122"/>
                          <a:ea typeface="OPPOSans R" panose="00020600040101010101" pitchFamily="18" charset="-122"/>
                          <a:cs typeface="+mn-cs"/>
                        </a:rPr>
                        <a:t> idea</a:t>
                      </a:r>
                      <a:r>
                        <a:rPr lang="zh-CN" altLang="en-US" sz="1200" kern="1200" dirty="0">
                          <a:solidFill>
                            <a:schemeClr val="tx1"/>
                          </a:solidFill>
                          <a:latin typeface="OPPOSans R" panose="00020600040101010101" pitchFamily="18" charset="-122"/>
                          <a:ea typeface="OPPOSans R" panose="00020600040101010101" pitchFamily="18" charset="-122"/>
                          <a:cs typeface="+mn-cs"/>
                        </a:rPr>
                        <a:t>：</a:t>
                      </a:r>
                      <a:endParaRPr lang="en-US" altLang="zh-CN" sz="1200" kern="1200" dirty="0">
                        <a:solidFill>
                          <a:schemeClr val="tx1"/>
                        </a:solidFill>
                        <a:latin typeface="OPPOSans R" panose="00020600040101010101" pitchFamily="18" charset="-122"/>
                        <a:ea typeface="OPPOSans R" panose="00020600040101010101" pitchFamily="18" charset="-122"/>
                        <a:cs typeface="+mn-cs"/>
                      </a:endParaRPr>
                    </a:p>
                    <a:p>
                      <a:pPr marL="0" algn="l" defTabSz="914400" rtl="0" eaLnBrk="1" latinLnBrk="0" hangingPunct="1"/>
                      <a:endParaRPr lang="id-ID" altLang="zh-CN" sz="1000" kern="1200" dirty="0">
                        <a:solidFill>
                          <a:schemeClr val="tx1"/>
                        </a:solidFill>
                        <a:latin typeface="OPPOSans R" panose="00020600040101010101" pitchFamily="18" charset="-122"/>
                        <a:ea typeface="OPPOSans R" panose="00020600040101010101" pitchFamily="18" charset="-122"/>
                        <a:cs typeface="+mn-cs"/>
                      </a:endParaRPr>
                    </a:p>
                    <a:p>
                      <a:pPr marL="0" algn="l" defTabSz="914400" rtl="0" eaLnBrk="1" latinLnBrk="0" hangingPunct="1"/>
                      <a:r>
                        <a:rPr lang="en-US" sz="1200" dirty="0">
                          <a:solidFill>
                            <a:schemeClr val="bg1">
                              <a:lumMod val="65000"/>
                            </a:schemeClr>
                          </a:solidFill>
                          <a:latin typeface="OPPOSans R" panose="00020600040101010101" pitchFamily="18" charset="-122"/>
                          <a:ea typeface="OPPOSans R" panose="00020600040101010101" pitchFamily="18" charset="-122"/>
                        </a:rPr>
                        <a:t>Create a web-based application system for customer service with an attractive appearance and is easy in the process of using it so that customers can do the process of checking the cellphone that has been serviced or not, and also for internal services to collect data on cellphone service services at the OPPO Service Center</a:t>
                      </a:r>
                      <a:r>
                        <a:rPr lang="id-ID" sz="1200" dirty="0">
                          <a:solidFill>
                            <a:schemeClr val="bg1">
                              <a:lumMod val="65000"/>
                            </a:schemeClr>
                          </a:solidFill>
                          <a:latin typeface="OPPOSans R" panose="00020600040101010101" pitchFamily="18" charset="-122"/>
                          <a:ea typeface="OPPOSans R" panose="00020600040101010101" pitchFamily="18" charset="-122"/>
                        </a:rPr>
                        <a:t>.</a:t>
                      </a:r>
                      <a:endParaRPr lang="en-US" altLang="zh-CN" sz="1200" kern="1200" dirty="0">
                        <a:solidFill>
                          <a:schemeClr val="bg1">
                            <a:lumMod val="65000"/>
                          </a:schemeClr>
                        </a:solidFill>
                        <a:latin typeface="OPPOSans R" panose="00020600040101010101" pitchFamily="18" charset="-122"/>
                        <a:ea typeface="OPPOSans R" panose="00020600040101010101" pitchFamily="18" charset="-122"/>
                        <a:cs typeface="+mn-cs"/>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vMerge="1">
                  <a:txBody>
                    <a:bodyPr/>
                    <a:lstStyle/>
                    <a:p>
                      <a:endParaRPr lang="zh-CN" altLang="en-US"/>
                    </a:p>
                  </a:txBody>
                  <a:tcPr/>
                </a:tc>
                <a:extLst>
                  <a:ext uri="{0D108BD9-81ED-4DB2-BD59-A6C34878D82A}">
                    <a16:rowId xmlns:a16="http://schemas.microsoft.com/office/drawing/2014/main" val="588103262"/>
                  </a:ext>
                </a:extLst>
              </a:tr>
            </a:tbl>
          </a:graphicData>
        </a:graphic>
      </p:graphicFrame>
      <p:cxnSp>
        <p:nvCxnSpPr>
          <p:cNvPr id="5" name="直接连接符 4">
            <a:extLst>
              <a:ext uri="{FF2B5EF4-FFF2-40B4-BE49-F238E27FC236}">
                <a16:creationId xmlns:a16="http://schemas.microsoft.com/office/drawing/2014/main" id="{92855BF3-A3AD-4267-90D4-3279D90E4692}"/>
              </a:ext>
            </a:extLst>
          </p:cNvPr>
          <p:cNvCxnSpPr/>
          <p:nvPr/>
        </p:nvCxnSpPr>
        <p:spPr>
          <a:xfrm>
            <a:off x="150763" y="647765"/>
            <a:ext cx="11906655" cy="0"/>
          </a:xfrm>
          <a:prstGeom prst="line">
            <a:avLst/>
          </a:prstGeom>
          <a:ln w="38100">
            <a:solidFill>
              <a:srgbClr val="026A38"/>
            </a:solidFill>
          </a:ln>
        </p:spPr>
        <p:style>
          <a:lnRef idx="1">
            <a:schemeClr val="accent1"/>
          </a:lnRef>
          <a:fillRef idx="0">
            <a:schemeClr val="accent1"/>
          </a:fillRef>
          <a:effectRef idx="0">
            <a:schemeClr val="accent1"/>
          </a:effectRef>
          <a:fontRef idx="minor">
            <a:schemeClr val="tx1"/>
          </a:fontRef>
        </p:style>
      </p:cxnSp>
      <p:sp>
        <p:nvSpPr>
          <p:cNvPr id="8" name="文本占位符 17">
            <a:extLst>
              <a:ext uri="{FF2B5EF4-FFF2-40B4-BE49-F238E27FC236}">
                <a16:creationId xmlns:a16="http://schemas.microsoft.com/office/drawing/2014/main" id="{99FBFF28-AB47-4DE2-80FC-AB0B13373E72}"/>
              </a:ext>
            </a:extLst>
          </p:cNvPr>
          <p:cNvSpPr txBox="1">
            <a:spLocks/>
          </p:cNvSpPr>
          <p:nvPr/>
        </p:nvSpPr>
        <p:spPr>
          <a:xfrm>
            <a:off x="2196105" y="2364863"/>
            <a:ext cx="5832763" cy="959623"/>
          </a:xfrm>
          <a:prstGeom prst="rect">
            <a:avLst/>
          </a:prstGeom>
        </p:spPr>
        <p:txBody>
          <a:bodyPr vert="horz" lIns="91440" tIns="45720" rIns="91440" bIns="45720" rtlCol="0" anchor="ctr">
            <a:normAutofit/>
          </a:bodyPr>
          <a:lstStyle>
            <a:defPPr>
              <a:defRPr lang="zh-CN"/>
            </a:defPPr>
            <a:lvl1pPr marL="0" indent="0" algn="r" defTabSz="914400" rtl="0" eaLnBrk="1" latinLnBrk="0" hangingPunct="1">
              <a:buNone/>
              <a:defRPr sz="1200" kern="1200">
                <a:solidFill>
                  <a:schemeClr val="bg1">
                    <a:lumMod val="50000"/>
                  </a:schemeClr>
                </a:solidFill>
                <a:latin typeface="OPPOSans R" panose="00020600040101010101" pitchFamily="18" charset="-122"/>
                <a:ea typeface="OPPOSans R" panose="00020600040101010101" pitchFamily="18"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zh-CN" altLang="en-US" dirty="0"/>
          </a:p>
        </p:txBody>
      </p:sp>
      <p:sp>
        <p:nvSpPr>
          <p:cNvPr id="9" name="文本占位符 17">
            <a:extLst>
              <a:ext uri="{FF2B5EF4-FFF2-40B4-BE49-F238E27FC236}">
                <a16:creationId xmlns:a16="http://schemas.microsoft.com/office/drawing/2014/main" id="{9C75972D-163A-47C7-A519-7B391AA687E8}"/>
              </a:ext>
            </a:extLst>
          </p:cNvPr>
          <p:cNvSpPr txBox="1">
            <a:spLocks/>
          </p:cNvSpPr>
          <p:nvPr/>
        </p:nvSpPr>
        <p:spPr>
          <a:xfrm>
            <a:off x="2253266" y="4013325"/>
            <a:ext cx="5832763" cy="959623"/>
          </a:xfrm>
          <a:prstGeom prst="rect">
            <a:avLst/>
          </a:prstGeom>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1200" kern="1200">
                <a:solidFill>
                  <a:schemeClr val="bg1">
                    <a:lumMod val="50000"/>
                  </a:schemeClr>
                </a:solidFill>
                <a:latin typeface="OPPOSans R" panose="00020600040101010101" pitchFamily="18" charset="-122"/>
                <a:ea typeface="OPPOSans R" panose="00020600040101010101"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zh-CN" altLang="en-US" dirty="0"/>
          </a:p>
        </p:txBody>
      </p:sp>
      <p:sp>
        <p:nvSpPr>
          <p:cNvPr id="12" name="文本框 11">
            <a:extLst>
              <a:ext uri="{FF2B5EF4-FFF2-40B4-BE49-F238E27FC236}">
                <a16:creationId xmlns:a16="http://schemas.microsoft.com/office/drawing/2014/main" id="{EABD2205-8A8C-4801-8D83-CD21119D64A0}"/>
              </a:ext>
            </a:extLst>
          </p:cNvPr>
          <p:cNvSpPr txBox="1"/>
          <p:nvPr/>
        </p:nvSpPr>
        <p:spPr>
          <a:xfrm>
            <a:off x="734471" y="771729"/>
            <a:ext cx="1244251" cy="338554"/>
          </a:xfrm>
          <a:prstGeom prst="rect">
            <a:avLst/>
          </a:prstGeom>
          <a:noFill/>
        </p:spPr>
        <p:txBody>
          <a:bodyPr wrap="none" rtlCol="0">
            <a:spAutoFit/>
          </a:bodyPr>
          <a:lstStyle/>
          <a:p>
            <a:r>
              <a:rPr lang="en-US" altLang="zh-CN" sz="1600" dirty="0">
                <a:latin typeface="OPPOSans R" panose="00020600040101010101" pitchFamily="18" charset="-122"/>
                <a:ea typeface="OPPOSans R" panose="00020600040101010101" pitchFamily="18" charset="-122"/>
              </a:rPr>
              <a:t>Proposer:</a:t>
            </a:r>
            <a:r>
              <a:rPr lang="en-US" altLang="zh-CN" sz="1600" baseline="0" dirty="0">
                <a:latin typeface="OPPOSans R" panose="00020600040101010101" pitchFamily="18" charset="-122"/>
                <a:ea typeface="OPPOSans R" panose="00020600040101010101" pitchFamily="18" charset="-122"/>
              </a:rPr>
              <a:t> </a:t>
            </a:r>
            <a:endParaRPr lang="zh-CN" altLang="en-US" sz="1600" dirty="0">
              <a:latin typeface="OPPOSans R" panose="00020600040101010101" pitchFamily="18" charset="-122"/>
              <a:ea typeface="OPPOSans R" panose="00020600040101010101" pitchFamily="18" charset="-122"/>
            </a:endParaRPr>
          </a:p>
        </p:txBody>
      </p:sp>
      <p:sp>
        <p:nvSpPr>
          <p:cNvPr id="13" name="文本占位符 17">
            <a:extLst>
              <a:ext uri="{FF2B5EF4-FFF2-40B4-BE49-F238E27FC236}">
                <a16:creationId xmlns:a16="http://schemas.microsoft.com/office/drawing/2014/main" id="{91AE99FD-9FDE-4FC1-A14E-0DF03AF7B6B3}"/>
              </a:ext>
            </a:extLst>
          </p:cNvPr>
          <p:cNvSpPr txBox="1">
            <a:spLocks/>
          </p:cNvSpPr>
          <p:nvPr/>
        </p:nvSpPr>
        <p:spPr>
          <a:xfrm>
            <a:off x="1801089" y="790668"/>
            <a:ext cx="2216727" cy="319615"/>
          </a:xfrm>
          <a:prstGeom prst="rect">
            <a:avLst/>
          </a:prstGeom>
        </p:spPr>
        <p:txBody>
          <a:bodyPr vert="horz" lIns="91440" tIns="45720" rIns="91440" bIns="45720" rtlCol="0" anchor="ctr">
            <a:normAutofit lnSpcReduction="10000"/>
          </a:bodyPr>
          <a:lstStyle>
            <a:defPPr>
              <a:defRPr lang="zh-CN"/>
            </a:defPPr>
            <a:lvl1pPr marL="0" indent="0" algn="l" defTabSz="914400" rtl="0" eaLnBrk="1" latinLnBrk="0" hangingPunct="1">
              <a:buNone/>
              <a:defRPr sz="1600" kern="1200" baseline="0">
                <a:solidFill>
                  <a:schemeClr val="bg1">
                    <a:lumMod val="50000"/>
                  </a:schemeClr>
                </a:solidFill>
                <a:latin typeface="OPPOSans R" panose="00020600040101010101" pitchFamily="18" charset="-122"/>
                <a:ea typeface="OPPOSans R" panose="00020600040101010101" pitchFamily="18"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id-ID" altLang="zh-CN" dirty="0"/>
              <a:t> Debby Fearry</a:t>
            </a:r>
            <a:endParaRPr lang="zh-CN" alt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43092" y="2478974"/>
            <a:ext cx="2760446" cy="1906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文本占位符 2">
            <a:extLst>
              <a:ext uri="{FF2B5EF4-FFF2-40B4-BE49-F238E27FC236}">
                <a16:creationId xmlns:a16="http://schemas.microsoft.com/office/drawing/2014/main" id="{DC6EEE60-84B7-4F33-9309-B1801DE65F07}"/>
              </a:ext>
            </a:extLst>
          </p:cNvPr>
          <p:cNvSpPr txBox="1">
            <a:spLocks/>
          </p:cNvSpPr>
          <p:nvPr/>
        </p:nvSpPr>
        <p:spPr>
          <a:xfrm>
            <a:off x="150762" y="142095"/>
            <a:ext cx="9009280" cy="403459"/>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26A38"/>
                </a:solidFill>
                <a:latin typeface="OPPOSans M" panose="00020600040101010101" pitchFamily="18" charset="-122"/>
                <a:ea typeface="OPPOSans M" panose="00020600040101010101" pitchFamily="18"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solidFill>
                  <a:schemeClr val="accent4">
                    <a:lumMod val="75000"/>
                  </a:schemeClr>
                </a:solidFill>
              </a:rPr>
              <a:t>Golden Idea Award</a:t>
            </a:r>
            <a:r>
              <a:rPr lang="zh-CN" altLang="en-US" dirty="0">
                <a:solidFill>
                  <a:schemeClr val="accent4">
                    <a:lumMod val="75000"/>
                  </a:schemeClr>
                </a:solidFill>
              </a:rPr>
              <a:t>（</a:t>
            </a:r>
            <a:r>
              <a:rPr lang="en-US" altLang="zh-CN" dirty="0">
                <a:solidFill>
                  <a:schemeClr val="accent4">
                    <a:lumMod val="75000"/>
                  </a:schemeClr>
                </a:solidFill>
              </a:rPr>
              <a:t>5/6</a:t>
            </a:r>
            <a:r>
              <a:rPr lang="zh-CN" altLang="en-US" dirty="0">
                <a:solidFill>
                  <a:schemeClr val="accent4">
                    <a:lumMod val="75000"/>
                  </a:schemeClr>
                </a:solidFill>
              </a:rPr>
              <a:t>）</a:t>
            </a:r>
            <a:r>
              <a:rPr lang="en-US" altLang="zh-CN" dirty="0">
                <a:solidFill>
                  <a:schemeClr val="accent4">
                    <a:lumMod val="75000"/>
                  </a:schemeClr>
                </a:solidFill>
              </a:rPr>
              <a:t> :</a:t>
            </a:r>
            <a:r>
              <a:rPr lang="en-US" altLang="zh-CN" dirty="0"/>
              <a:t> Web-based services</a:t>
            </a:r>
            <a:endParaRPr lang="zh-CN" altLang="en-US" dirty="0"/>
          </a:p>
          <a:p>
            <a:endParaRPr lang="zh-CN" altLang="en-US" dirty="0"/>
          </a:p>
          <a:p>
            <a:endParaRPr lang="zh-CN" altLang="en-US" sz="1800" b="1" dirty="0">
              <a:solidFill>
                <a:schemeClr val="tx1"/>
              </a:solidFill>
              <a:latin typeface="+mn-lt"/>
              <a:ea typeface="+mn-ea"/>
            </a:endParaRPr>
          </a:p>
        </p:txBody>
      </p:sp>
      <p:sp>
        <p:nvSpPr>
          <p:cNvPr id="17" name="文本框 16">
            <a:extLst>
              <a:ext uri="{FF2B5EF4-FFF2-40B4-BE49-F238E27FC236}">
                <a16:creationId xmlns:a16="http://schemas.microsoft.com/office/drawing/2014/main" id="{D7A9F7E6-0EA8-4FAE-870E-3A0A54C10ED7}"/>
              </a:ext>
            </a:extLst>
          </p:cNvPr>
          <p:cNvSpPr txBox="1"/>
          <p:nvPr/>
        </p:nvSpPr>
        <p:spPr>
          <a:xfrm>
            <a:off x="741687" y="5987579"/>
            <a:ext cx="8101363" cy="492443"/>
          </a:xfrm>
          <a:prstGeom prst="rect">
            <a:avLst/>
          </a:prstGeom>
          <a:noFill/>
        </p:spPr>
        <p:txBody>
          <a:bodyPr wrap="square" rtlCol="0">
            <a:spAutoFit/>
          </a:bodyPr>
          <a:lstStyle/>
          <a:p>
            <a:r>
              <a:rPr lang="en-US" altLang="zh-CN" sz="1400" b="1" dirty="0">
                <a:latin typeface="OPPOSans R" panose="00020600040101010101" pitchFamily="18" charset="-122"/>
                <a:ea typeface="OPPOSans R" panose="00020600040101010101" pitchFamily="18" charset="-122"/>
              </a:rPr>
              <a:t>Feedback :  </a:t>
            </a:r>
          </a:p>
          <a:p>
            <a:r>
              <a:rPr lang="en-US" altLang="zh-CN" sz="1200" b="1" dirty="0">
                <a:solidFill>
                  <a:srgbClr val="FF0000"/>
                </a:solidFill>
                <a:latin typeface="OPPOSans R" panose="00020600040101010101" pitchFamily="18" charset="-122"/>
                <a:ea typeface="OPPOSans R" panose="00020600040101010101" pitchFamily="18" charset="-122"/>
              </a:rPr>
              <a:t>In the next version of the My OPPO App, a user repair history search will be added.</a:t>
            </a:r>
            <a:endParaRPr lang="zh-CN" altLang="en-US" sz="1200" b="1" dirty="0">
              <a:solidFill>
                <a:srgbClr val="FF0000"/>
              </a:solidFill>
              <a:latin typeface="OPPOSans R" panose="00020600040101010101" pitchFamily="18" charset="-122"/>
              <a:ea typeface="OPPOSans R" panose="00020600040101010101" pitchFamily="18" charset="-122"/>
            </a:endParaRPr>
          </a:p>
        </p:txBody>
      </p:sp>
      <p:sp>
        <p:nvSpPr>
          <p:cNvPr id="2" name="矩形 1">
            <a:extLst>
              <a:ext uri="{FF2B5EF4-FFF2-40B4-BE49-F238E27FC236}">
                <a16:creationId xmlns:a16="http://schemas.microsoft.com/office/drawing/2014/main" id="{8515FB54-C39B-464C-A142-2C60C72EC0FA}"/>
              </a:ext>
            </a:extLst>
          </p:cNvPr>
          <p:cNvSpPr/>
          <p:nvPr/>
        </p:nvSpPr>
        <p:spPr>
          <a:xfrm>
            <a:off x="717203" y="760857"/>
            <a:ext cx="2957804" cy="3087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a:extLst>
              <a:ext uri="{FF2B5EF4-FFF2-40B4-BE49-F238E27FC236}">
                <a16:creationId xmlns:a16="http://schemas.microsoft.com/office/drawing/2014/main" id="{31F29815-35EC-46C6-90C6-425826E32470}"/>
              </a:ext>
            </a:extLst>
          </p:cNvPr>
          <p:cNvSpPr txBox="1"/>
          <p:nvPr/>
        </p:nvSpPr>
        <p:spPr>
          <a:xfrm>
            <a:off x="717203" y="745975"/>
            <a:ext cx="2682145" cy="338554"/>
          </a:xfrm>
          <a:prstGeom prst="rect">
            <a:avLst/>
          </a:prstGeom>
          <a:noFill/>
        </p:spPr>
        <p:txBody>
          <a:bodyPr wrap="none" rtlCol="0">
            <a:spAutoFit/>
          </a:bodyPr>
          <a:lstStyle/>
          <a:p>
            <a:r>
              <a:rPr lang="en-US" altLang="zh-CN" sz="1600" dirty="0">
                <a:latin typeface="OPPOSans R" panose="00020600040101010101" pitchFamily="18" charset="-122"/>
                <a:ea typeface="OPPOSans R" panose="00020600040101010101" pitchFamily="18" charset="-122"/>
              </a:rPr>
              <a:t>Proposer:</a:t>
            </a:r>
            <a:r>
              <a:rPr lang="en-US" altLang="zh-CN" sz="1600" baseline="0" dirty="0">
                <a:latin typeface="OPPOSans R" panose="00020600040101010101" pitchFamily="18" charset="-122"/>
                <a:ea typeface="OPPOSans R" panose="00020600040101010101" pitchFamily="18" charset="-122"/>
              </a:rPr>
              <a:t> </a:t>
            </a:r>
            <a:r>
              <a:rPr lang="en-US" altLang="zh-CN" sz="1600" b="1" baseline="0" dirty="0">
                <a:latin typeface="OPPOSans R" panose="00020600040101010101" pitchFamily="18" charset="-122"/>
                <a:ea typeface="OPPOSans R" panose="00020600040101010101" pitchFamily="18" charset="-122"/>
              </a:rPr>
              <a:t>Debby </a:t>
            </a:r>
            <a:r>
              <a:rPr lang="en-US" altLang="zh-CN" sz="1600" b="1" dirty="0" err="1">
                <a:latin typeface="OPPOSans R" panose="00020600040101010101" pitchFamily="18" charset="-122"/>
                <a:ea typeface="OPPOSans R" panose="00020600040101010101" pitchFamily="18" charset="-122"/>
              </a:rPr>
              <a:t>Fearry</a:t>
            </a:r>
            <a:endParaRPr lang="zh-CN" altLang="en-US" b="1" dirty="0">
              <a:latin typeface="OPPOSans R" panose="00020600040101010101" pitchFamily="18" charset="-122"/>
              <a:ea typeface="OPPOSans R" panose="00020600040101010101" pitchFamily="18" charset="-122"/>
            </a:endParaRPr>
          </a:p>
        </p:txBody>
      </p:sp>
    </p:spTree>
    <p:extLst>
      <p:ext uri="{BB962C8B-B14F-4D97-AF65-F5344CB8AC3E}">
        <p14:creationId xmlns:p14="http://schemas.microsoft.com/office/powerpoint/2010/main" val="34720046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IDE.ICON" val="#399943;#393767;#181371;#399943;#401463;"/>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TotalTime>
  <Words>2145</Words>
  <Application>Microsoft Office PowerPoint</Application>
  <PresentationFormat>宽屏</PresentationFormat>
  <Paragraphs>194</Paragraphs>
  <Slides>10</Slides>
  <Notes>2</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DengXian (Body)R</vt:lpstr>
      <vt:lpstr>OPPOSans M</vt:lpstr>
      <vt:lpstr>OPPOSans R</vt:lpstr>
      <vt:lpstr>等线</vt:lpstr>
      <vt:lpstr>等线 Light</vt:lpstr>
      <vt:lpstr>Arial</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麦焕君(Tansy)</dc:creator>
  <cp:lastModifiedBy>麦焕君(Tansy)</cp:lastModifiedBy>
  <cp:revision>16</cp:revision>
  <dcterms:created xsi:type="dcterms:W3CDTF">2021-06-25T08:07:15Z</dcterms:created>
  <dcterms:modified xsi:type="dcterms:W3CDTF">2021-06-26T02:32:34Z</dcterms:modified>
</cp:coreProperties>
</file>