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notesMasterIdLst>
    <p:notesMasterId r:id="rId5"/>
  </p:notesMasterIdLst>
  <p:sldIdLst>
    <p:sldId id="301" r:id="rId4"/>
    <p:sldId id="308" r:id="rId6"/>
    <p:sldId id="483" r:id="rId7"/>
    <p:sldId id="462" r:id="rId8"/>
    <p:sldId id="463" r:id="rId9"/>
    <p:sldId id="464" r:id="rId10"/>
    <p:sldId id="465" r:id="rId11"/>
    <p:sldId id="466" r:id="rId12"/>
    <p:sldId id="467" r:id="rId13"/>
    <p:sldId id="468" r:id="rId14"/>
    <p:sldId id="469" r:id="rId15"/>
    <p:sldId id="470" r:id="rId16"/>
    <p:sldId id="471" r:id="rId17"/>
    <p:sldId id="420" r:id="rId18"/>
    <p:sldId id="461" r:id="rId19"/>
    <p:sldId id="473" r:id="rId20"/>
    <p:sldId id="472" r:id="rId21"/>
    <p:sldId id="474" r:id="rId22"/>
    <p:sldId id="332" r:id="rId23"/>
    <p:sldId id="476" r:id="rId24"/>
    <p:sldId id="475" r:id="rId25"/>
    <p:sldId id="477" r:id="rId26"/>
    <p:sldId id="478" r:id="rId27"/>
    <p:sldId id="479" r:id="rId28"/>
    <p:sldId id="480" r:id="rId29"/>
    <p:sldId id="459" r:id="rId30"/>
    <p:sldId id="298"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文强(Ryan)" initials="阮文强(Rya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6A38"/>
    <a:srgbClr val="EDEDED"/>
    <a:srgbClr val="FFFFFF"/>
    <a:srgbClr val="CACAC8"/>
    <a:srgbClr val="D0CECE"/>
    <a:srgbClr val="56828B"/>
    <a:srgbClr val="000000"/>
    <a:srgbClr val="F5F5F5"/>
    <a:srgbClr val="3A6063"/>
    <a:srgbClr val="6F9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89455" autoAdjust="0"/>
  </p:normalViewPr>
  <p:slideViewPr>
    <p:cSldViewPr snapToGrid="0" showGuides="1">
      <p:cViewPr varScale="1">
        <p:scale>
          <a:sx n="77" d="100"/>
          <a:sy n="77" d="100"/>
        </p:scale>
        <p:origin x="734"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7238"/>
    </p:cViewPr>
  </p:sorterViewPr>
  <p:notesViewPr>
    <p:cSldViewPr snapToGrid="0">
      <p:cViewPr varScale="1">
        <p:scale>
          <a:sx n="67" d="100"/>
          <a:sy n="67" d="100"/>
        </p:scale>
        <p:origin x="2160"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0.001" units="cm"/>
          <inkml:channelProperty channel="Y" name="resolution" value="0.001" units="cm"/>
        </inkml:channelProperties>
      </inkml:inkSource>
      <inkml:timestamp xml:id="ts0" timeString="2021-05-16T15:01:46"/>
    </inkml:context>
    <inkml:brush xml:id="br0">
      <inkml:brushProperty name="width" value="0.5" units="cm"/>
      <inkml:brushProperty name="height" value="0.35" units="cm"/>
      <inkml:brushProperty name="color" value="#b4c3da"/>
    </inkml:brush>
  </inkml:definitions>
  <inkml:trace contextRef="#ctx0" brushRef="#br0">1 29,'0'0,"5"0,6 0,6-5,10-1,14 1,3 0,6 2,-3 1,-4 0,-4 2,1 0,-3 0,-2 0,-3 0,-1 1,-3-1,0 0,0 0,-1 0,0 0,0 0,1 0,-1 0,0 0,1 0,0 0,-1 0,1 0,-1 0,1 5,0 1,-1 0,1-2,-6 0</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0.001" units="cm"/>
          <inkml:channelProperty channel="Y" name="resolution" value="0.001" units="cm"/>
        </inkml:channelProperties>
      </inkml:inkSource>
      <inkml:timestamp xml:id="ts0" timeString="2021-05-16T15:01:50"/>
    </inkml:context>
    <inkml:brush xml:id="br0">
      <inkml:brushProperty name="width" value="0.5" units="cm"/>
      <inkml:brushProperty name="height" value="0.35" units="cm"/>
      <inkml:brushProperty name="color" value="#b4c3da"/>
    </inkml:brush>
  </inkml:definitions>
  <inkml:trace contextRef="#ctx0" brushRef="#br0">0 57,'0'0,"5"0,7 0,5-5,5-1,-3-5,2 1,2 1,1 2,1 3,2 1,0 2,0 0,1 2,0-1,0 0,0 1,0-1,-1 0,1 0,0 0,-1 0,1 0,-1 0,1 0,-1 0,1 0,0 0,0 0,-1 0,1 0,-1 0,1 6,0-1,-1 1,-5 4,6-1,-1-1,7-2,1-2,5 3,-1 0,-2-1,-7 4,-4-2,-1 0,-1-3,1-1,0-2,6-2,7 1,6-2,-1 1,-1 0,-4-1,-4 1,-2 0,-3 0,-1 0,0 0,-1 0,-6 5,0 1,1 0,0-2,-3 0</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traceFormat>
        <inkml:channelProperties>
          <inkml:channelProperty channel="X" name="resolution" value="0.001" units="cm"/>
          <inkml:channelProperty channel="Y" name="resolution" value="0.001" units="cm"/>
        </inkml:channelProperties>
      </inkml:inkSource>
      <inkml:timestamp xml:id="ts0" timeString="2021-05-17T06:13:42"/>
    </inkml:context>
    <inkml:brush xml:id="br0">
      <inkml:brushProperty name="width" value="0.5" units="cm"/>
      <inkml:brushProperty name="height" value="0.35" units="cm"/>
      <inkml:brushProperty name="color" value="#b4c3da"/>
    </inkml:brush>
  </inkml:definitions>
  <inkml:trace contextRef="#ctx0" brushRef="#br0">0 57,'0'0,"5"0,7 0,5-5,5-1,-3-5,2 1,2 1,1 2,1 3,2 1,0 2,0 0,1 2,0-1,0 0,0 1,0-1,-1 0,1 0,0 0,-1 0,1 0,-1 0,1 0,-1 0,1 0,0 0,0 0,-1 0,1 0,-1 0,1 6,0-1,-1 1,-5 4,6-1,-1-1,7-2,1-2,5 3,-1 0,-2-1,-7 4,-4-2,-1 0,-1-3,1-1,0-2,6-2,7 1,6-2,-1 1,-1 0,-4-1,-4 1,-2 0,-3 0,-1 0,0 0,-1 0,-6 5,0 1,1 0,0-2,-3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9BF49-395B-4E31-B52F-58A1B936D9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097F6-6ACE-4101-BD33-590D4CF866A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gn="just">
              <a:buFont typeface="Wingdings" panose="05000000000000000000" pitchFamily="2" charset="2"/>
              <a:buChar char="p"/>
            </a:pPr>
            <a:endParaRPr lang="zh-CN" altLang="en-US" sz="1200" dirty="0">
              <a:solidFill>
                <a:srgbClr val="000000"/>
              </a:solidFill>
            </a:endParaRPr>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solidFill>
                <a:prstClr val="white"/>
              </a:solidFill>
              <a:latin typeface="+mn-ea"/>
            </a:endParaRPr>
          </a:p>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dirty="0">
              <a:solidFill>
                <a:schemeClr val="bg1">
                  <a:lumMod val="10000"/>
                </a:schemeClr>
              </a:solidFill>
              <a:latin typeface="+mj-ea"/>
              <a:ea typeface="+mj-ea"/>
            </a:endParaRPr>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B097F6-6ACE-4101-BD33-590D4CF866A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B097F6-6ACE-4101-BD33-590D4CF866A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B097F6-6ACE-4101-BD33-590D4CF866A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B097F6-6ACE-4101-BD33-590D4CF866A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B097F6-6ACE-4101-BD33-590D4CF866A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B097F6-6ACE-4101-BD33-590D4CF866A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708" t="-192" r="16101" b="192"/>
          <a:stretch>
            <a:fillRect/>
          </a:stretch>
        </p:blipFill>
        <p:spPr>
          <a:xfrm>
            <a:off x="-26504" y="-48307"/>
            <a:ext cx="12218504" cy="6906307"/>
          </a:xfrm>
          <a:prstGeom prst="rect">
            <a:avLst/>
          </a:prstGeom>
        </p:spPr>
      </p:pic>
      <p:sp>
        <p:nvSpPr>
          <p:cNvPr id="3" name="矩形 2"/>
          <p:cNvSpPr/>
          <p:nvPr userDrawn="1"/>
        </p:nvSpPr>
        <p:spPr>
          <a:xfrm>
            <a:off x="-26505" y="15935"/>
            <a:ext cx="12218505" cy="6906308"/>
          </a:xfrm>
          <a:prstGeom prst="rect">
            <a:avLst/>
          </a:prstGeom>
          <a:solidFill>
            <a:srgbClr val="F2F2F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6" name="图像" descr="图像"/>
          <p:cNvPicPr>
            <a:picLocks noChangeAspect="1"/>
          </p:cNvPicPr>
          <p:nvPr userDrawn="1"/>
        </p:nvPicPr>
        <p:blipFill>
          <a:blip r:embed="rId3"/>
          <a:stretch>
            <a:fillRect/>
          </a:stretch>
        </p:blipFill>
        <p:spPr>
          <a:xfrm>
            <a:off x="275613" y="194133"/>
            <a:ext cx="1303023" cy="310126"/>
          </a:xfrm>
          <a:prstGeom prst="rect">
            <a:avLst/>
          </a:prstGeom>
          <a:ln w="12700">
            <a:miter lim="400000"/>
            <a:headEnd/>
            <a:tailEnd/>
          </a:ln>
        </p:spPr>
      </p:pic>
      <p:sp>
        <p:nvSpPr>
          <p:cNvPr id="7"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showMasterSp="0">
  <p:cSld name="End Page">
    <p:spTree>
      <p:nvGrpSpPr>
        <p:cNvPr id="1" name=""/>
        <p:cNvGrpSpPr/>
        <p:nvPr/>
      </p:nvGrpSpPr>
      <p:grpSpPr>
        <a:xfrm>
          <a:off x="0" y="0"/>
          <a:ext cx="0" cy="0"/>
          <a:chOff x="0" y="0"/>
          <a:chExt cx="0" cy="0"/>
        </a:xfrm>
      </p:grpSpPr>
      <p:sp>
        <p:nvSpPr>
          <p:cNvPr id="127" name="Thank you"/>
          <p:cNvSpPr txBox="1"/>
          <p:nvPr/>
        </p:nvSpPr>
        <p:spPr>
          <a:xfrm>
            <a:off x="391119" y="2520523"/>
            <a:ext cx="5817434" cy="436017"/>
          </a:xfrm>
          <a:prstGeom prst="rect">
            <a:avLst/>
          </a:prstGeom>
          <a:ln w="12700">
            <a:miter lim="400000"/>
          </a:ln>
        </p:spPr>
        <p:txBody>
          <a:bodyPr lIns="25400" tIns="25400" rIns="25400" bIns="25400" anchor="ctr">
            <a:spAutoFit/>
          </a:bodyPr>
          <a:lstStyle>
            <a:lvl1pPr algn="l">
              <a:lnSpc>
                <a:spcPct val="20000"/>
              </a:lnSpc>
              <a:defRPr sz="5000" b="0">
                <a:solidFill>
                  <a:srgbClr val="2C683D"/>
                </a:solidFill>
                <a:latin typeface="Helvetica"/>
                <a:ea typeface="Helvetica"/>
                <a:cs typeface="Helvetica"/>
                <a:sym typeface="Helvetica"/>
              </a:defRPr>
            </a:lvl1pPr>
          </a:lstStyle>
          <a:p>
            <a:pPr>
              <a:lnSpc>
                <a:spcPct val="100000"/>
              </a:lnSpc>
            </a:pPr>
            <a:r>
              <a:rPr sz="2500" dirty="0">
                <a:solidFill>
                  <a:srgbClr val="2DC84D"/>
                </a:solidFill>
                <a:latin typeface="OPPOSans R" panose="00020600040101010101" pitchFamily="18" charset="-122"/>
                <a:ea typeface="OPPOSans R" panose="00020600040101010101" pitchFamily="18" charset="-122"/>
                <a:cs typeface="OPPOSans R" panose="00020600040101010101" pitchFamily="18" charset="-122"/>
              </a:rPr>
              <a:t>Thank you</a:t>
            </a:r>
            <a:endParaRPr lang="en-US" sz="2500" dirty="0">
              <a:solidFill>
                <a:srgbClr val="2DC84D"/>
              </a:solidFill>
              <a:latin typeface="OPPOSans R" panose="00020600040101010101" pitchFamily="18" charset="-122"/>
              <a:ea typeface="OPPOSans R" panose="00020600040101010101" pitchFamily="18" charset="-122"/>
              <a:cs typeface="OPPOSans R" panose="00020600040101010101" pitchFamily="18" charset="-122"/>
            </a:endParaRPr>
          </a:p>
        </p:txBody>
      </p:sp>
      <p:pic>
        <p:nvPicPr>
          <p:cNvPr id="7" name="图片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388300" y="6338787"/>
            <a:ext cx="1188583" cy="2826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708" t="-192" r="16101" b="192"/>
          <a:stretch>
            <a:fillRect/>
          </a:stretch>
        </p:blipFill>
        <p:spPr>
          <a:xfrm>
            <a:off x="-26504" y="-48307"/>
            <a:ext cx="12218504" cy="6906307"/>
          </a:xfrm>
          <a:prstGeom prst="rect">
            <a:avLst/>
          </a:prstGeom>
        </p:spPr>
      </p:pic>
      <p:sp>
        <p:nvSpPr>
          <p:cNvPr id="3" name="矩形 2"/>
          <p:cNvSpPr/>
          <p:nvPr userDrawn="1"/>
        </p:nvSpPr>
        <p:spPr>
          <a:xfrm>
            <a:off x="-26505" y="15935"/>
            <a:ext cx="12218505" cy="6906308"/>
          </a:xfrm>
          <a:prstGeom prst="rect">
            <a:avLst/>
          </a:prstGeom>
          <a:solidFill>
            <a:srgbClr val="F2F2F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3000"/>
          </a:p>
        </p:txBody>
      </p:sp>
      <p:sp>
        <p:nvSpPr>
          <p:cNvPr id="7" name="灯片编号占位符 6"/>
          <p:cNvSpPr>
            <a:spLocks noGrp="1"/>
          </p:cNvSpPr>
          <p:nvPr>
            <p:ph type="sldNum" sz="quarter" idx="12"/>
          </p:nvPr>
        </p:nvSpPr>
        <p:spPr>
          <a:xfrm>
            <a:off x="130834" y="6273423"/>
            <a:ext cx="2743200" cy="365125"/>
          </a:xfrm>
          <a:prstGeom prst="rect">
            <a:avLst/>
          </a:prstGeom>
        </p:spPr>
        <p:txBody>
          <a:bodyPr/>
          <a:lstStyle>
            <a:lvl1pPr algn="l">
              <a:defRPr/>
            </a:lvl1pPr>
          </a:lstStyle>
          <a:p>
            <a:fld id="{97C3C16A-A549-43CA-9345-6F01298657BE}"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标题占位符 7"/>
          <p:cNvSpPr>
            <a:spLocks noGrp="1"/>
          </p:cNvSpPr>
          <p:nvPr>
            <p:ph type="title" hasCustomPrompt="1"/>
          </p:nvPr>
        </p:nvSpPr>
        <p:spPr>
          <a:xfrm>
            <a:off x="342545" y="553134"/>
            <a:ext cx="2289562" cy="438179"/>
          </a:xfrm>
          <a:prstGeom prst="rect">
            <a:avLst/>
          </a:prstGeom>
          <a:solidFill>
            <a:srgbClr val="00925F"/>
          </a:solidFill>
          <a:ln>
            <a:solidFill>
              <a:srgbClr val="00925F"/>
            </a:solidFill>
          </a:ln>
        </p:spPr>
        <p:txBody>
          <a:bodyPr vert="horz" lIns="91440" tIns="45720" rIns="91440" bIns="45720" rtlCol="0" anchor="ctr">
            <a:normAutofit/>
          </a:bodyPr>
          <a:lstStyle>
            <a:lvl1pPr>
              <a:defRPr sz="1800"/>
            </a:lvl1pPr>
          </a:lstStyle>
          <a:p>
            <a:r>
              <a:rPr lang="en-US" altLang="zh-CN" dirty="0"/>
              <a:t> </a:t>
            </a:r>
            <a:endParaRPr lang="zh-CN" altLang="en-US" dirty="0"/>
          </a:p>
        </p:txBody>
      </p:sp>
      <p:sp>
        <p:nvSpPr>
          <p:cNvPr id="7" name="文本占位符 8"/>
          <p:cNvSpPr>
            <a:spLocks noGrp="1"/>
          </p:cNvSpPr>
          <p:nvPr>
            <p:ph idx="1"/>
          </p:nvPr>
        </p:nvSpPr>
        <p:spPr>
          <a:xfrm>
            <a:off x="342544" y="1270424"/>
            <a:ext cx="11516081" cy="5034444"/>
          </a:xfrm>
          <a:prstGeom prst="rect">
            <a:avLst/>
          </a:prstGeom>
        </p:spPr>
        <p:txBody>
          <a:bodyPr vert="horz" lIns="91440" tIns="45720" rIns="91440" bIns="45720" rtlCol="0">
            <a:normAutofit/>
          </a:bodyPr>
          <a:lstStyle/>
          <a:p>
            <a:pPr lvl="0"/>
            <a:endParaRPr lang="en-US" altLang="zh-CN" dirty="0"/>
          </a:p>
        </p:txBody>
      </p:sp>
      <p:sp>
        <p:nvSpPr>
          <p:cNvPr id="8" name="TextBox 19"/>
          <p:cNvSpPr txBox="1"/>
          <p:nvPr userDrawn="1"/>
        </p:nvSpPr>
        <p:spPr>
          <a:xfrm>
            <a:off x="10605595" y="6427064"/>
            <a:ext cx="808163" cy="277127"/>
          </a:xfrm>
          <a:prstGeom prst="rect">
            <a:avLst/>
          </a:prstGeom>
          <a:noFill/>
        </p:spPr>
        <p:txBody>
          <a:bodyPr wrap="square" rIns="0" rtlCol="0">
            <a:spAutoFit/>
          </a:bodyPr>
          <a:lstStyle/>
          <a:p>
            <a:pPr marL="0" marR="0" indent="0" algn="r" defTabSz="456565" rtl="0" eaLnBrk="1" fontAlgn="auto" latinLnBrk="0" hangingPunct="1">
              <a:lnSpc>
                <a:spcPct val="100000"/>
              </a:lnSpc>
              <a:spcBef>
                <a:spcPts val="0"/>
              </a:spcBef>
              <a:spcAft>
                <a:spcPts val="0"/>
              </a:spcAft>
              <a:buClrTx/>
              <a:buSzTx/>
              <a:buFontTx/>
              <a:buNone/>
              <a:defRPr/>
            </a:pPr>
            <a:fld id="{9380A3BF-C42B-5B4A-8FD1-FDF44958D935}" type="slidenum">
              <a:rPr kumimoji="0" 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yriad Pro" panose="020B0503030403020204" charset="0"/>
              </a:rPr>
            </a:fld>
            <a:endParaRPr lang="en-US" sz="700" dirty="0">
              <a:latin typeface="微软雅黑" panose="020B0503020204020204" pitchFamily="34" charset="-122"/>
              <a:ea typeface="微软雅黑" panose="020B0503020204020204" pitchFamily="34" charset="-122"/>
              <a:cs typeface="Myriad Pro" panose="020B050303040302020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age A 内容页">
    <p:spTree>
      <p:nvGrpSpPr>
        <p:cNvPr id="1" name=""/>
        <p:cNvGrpSpPr/>
        <p:nvPr/>
      </p:nvGrpSpPr>
      <p:grpSpPr>
        <a:xfrm>
          <a:off x="0" y="0"/>
          <a:ext cx="0" cy="0"/>
          <a:chOff x="0" y="0"/>
          <a:chExt cx="0" cy="0"/>
        </a:xfrm>
      </p:grpSpPr>
      <p:sp>
        <p:nvSpPr>
          <p:cNvPr id="2" name="标题 1"/>
          <p:cNvSpPr>
            <a:spLocks noGrp="1"/>
          </p:cNvSpPr>
          <p:nvPr>
            <p:ph type="title"/>
          </p:nvPr>
        </p:nvSpPr>
        <p:spPr>
          <a:xfrm>
            <a:off x="388253" y="313763"/>
            <a:ext cx="11420888" cy="536842"/>
          </a:xfrm>
          <a:prstGeom prst="rect">
            <a:avLst/>
          </a:prstGeom>
        </p:spPr>
        <p:txBody>
          <a:bodyPr/>
          <a:lstStyle/>
          <a:p>
            <a:r>
              <a:rPr kumimoji="1" lang="zh-CN" altLang="en-US"/>
              <a:t>单击此处编辑母版标题样式</a:t>
            </a:r>
            <a:endParaRPr kumimoji="1" lang="zh-CN" altLang="en-US"/>
          </a:p>
        </p:txBody>
      </p:sp>
      <p:sp>
        <p:nvSpPr>
          <p:cNvPr id="10" name="文本占位符 9"/>
          <p:cNvSpPr>
            <a:spLocks noGrp="1"/>
          </p:cNvSpPr>
          <p:nvPr>
            <p:ph type="body" sz="quarter" idx="10"/>
          </p:nvPr>
        </p:nvSpPr>
        <p:spPr>
          <a:xfrm>
            <a:off x="388255" y="1711844"/>
            <a:ext cx="11420887" cy="4600347"/>
          </a:xfrm>
          <a:prstGeom prst="rect">
            <a:avLst/>
          </a:prstGeom>
        </p:spPr>
        <p:txBody>
          <a:body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
        <p:nvSpPr>
          <p:cNvPr id="20" name="文本占位符 5"/>
          <p:cNvSpPr>
            <a:spLocks noGrp="1"/>
          </p:cNvSpPr>
          <p:nvPr>
            <p:ph type="body" sz="quarter" idx="11" hasCustomPrompt="1"/>
          </p:nvPr>
        </p:nvSpPr>
        <p:spPr>
          <a:xfrm>
            <a:off x="1409098" y="6438655"/>
            <a:ext cx="5135821" cy="244808"/>
          </a:xfrm>
          <a:prstGeom prst="rect">
            <a:avLst/>
          </a:prstGeom>
        </p:spPr>
        <p:txBody>
          <a:bodyPr anchor="ctr">
            <a:normAutofit/>
          </a:bodyPr>
          <a:lstStyle>
            <a:lvl1pPr marL="0" marR="0" indent="0" algn="l" defTabSz="412750" rtl="0" fontAlgn="auto" latinLnBrk="0" hangingPunct="0">
              <a:lnSpc>
                <a:spcPct val="100000"/>
              </a:lnSpc>
              <a:spcBef>
                <a:spcPts val="0"/>
              </a:spcBef>
              <a:spcAft>
                <a:spcPts val="0"/>
              </a:spcAft>
              <a:buClrTx/>
              <a:buSzTx/>
              <a:buFontTx/>
              <a:buNone/>
              <a:defRPr kumimoji="0" lang="zh-CN" altLang="en-US" sz="1000" b="0" i="0" u="none" strike="noStrike" cap="none" spc="0" normalizeH="0" baseline="0" dirty="0">
                <a:ln>
                  <a:noFill/>
                </a:ln>
                <a:solidFill>
                  <a:srgbClr val="929292"/>
                </a:solidFill>
                <a:effectLst/>
                <a:uFillTx/>
                <a:latin typeface="OPPOSans-S M" panose="00020600040101010101" charset="-122"/>
                <a:ea typeface="OPPOSans-S M" panose="00020600040101010101" charset="-122"/>
                <a:cs typeface="OPPOSans-S M" panose="00020600040101010101" charset="-122"/>
                <a:sym typeface="Helvetica"/>
              </a:defRPr>
            </a:lvl1pPr>
          </a:lstStyle>
          <a:p>
            <a:pPr lvl="0"/>
            <a:r>
              <a:rPr kumimoji="1" lang="zh-CN" altLang="en-US" dirty="0"/>
              <a:t>单击此处编辑母版文本样式</a:t>
            </a:r>
            <a:r>
              <a:rPr kumimoji="1" lang="en-US" altLang="zh-CN" dirty="0"/>
              <a:t> </a:t>
            </a:r>
            <a:r>
              <a:rPr kumimoji="1" lang="zh-CN" altLang="en-US" dirty="0"/>
              <a:t>汇报标题</a:t>
            </a:r>
            <a:endParaRPr kumimoji="1"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9E61831F-E16F-4670-9C02-DAD108A15B9D}" type="datetimeFigureOut">
              <a:rPr lang="en-US" smtClean="0"/>
            </a:fld>
            <a:endParaRPr 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F4D0C9DB-2ABF-4D75-95A2-54846CE0C681}"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p>
        </p:txBody>
      </p:sp>
      <p:sp>
        <p:nvSpPr>
          <p:cNvPr id="3" name="页脚占位符 2"/>
          <p:cNvSpPr>
            <a:spLocks noGrp="1"/>
          </p:cNvSpPr>
          <p:nvPr>
            <p:ph type="ftr" sz="quarter" idx="11"/>
          </p:nvPr>
        </p:nvSpPr>
        <p:spPr/>
        <p:txBody>
          <a:bodyPr/>
          <a:lstStyle/>
          <a:p>
            <a:endParaRPr lang="en-US"/>
          </a:p>
        </p:txBody>
      </p:sp>
      <p:sp>
        <p:nvSpPr>
          <p:cNvPr id="12" name="灯片编号占位符 6"/>
          <p:cNvSpPr>
            <a:spLocks noGrp="1"/>
          </p:cNvSpPr>
          <p:nvPr>
            <p:ph type="sldNum" sz="quarter" idx="12"/>
          </p:nvPr>
        </p:nvSpPr>
        <p:spPr>
          <a:xfrm>
            <a:off x="130834" y="6273423"/>
            <a:ext cx="2743200" cy="365125"/>
          </a:xfrm>
        </p:spPr>
        <p:txBody>
          <a:bodyPr/>
          <a:lstStyle>
            <a:lvl1pPr algn="l">
              <a:defRPr/>
            </a:lvl1pPr>
          </a:lstStyle>
          <a:p>
            <a:fld id="{97C3C16A-A549-43CA-9345-6F01298657B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708" t="-192" r="16101" b="192"/>
          <a:stretch>
            <a:fillRect/>
          </a:stretch>
        </p:blipFill>
        <p:spPr>
          <a:xfrm>
            <a:off x="-26504" y="-48307"/>
            <a:ext cx="12218504" cy="6906307"/>
          </a:xfrm>
          <a:prstGeom prst="rect">
            <a:avLst/>
          </a:prstGeom>
        </p:spPr>
      </p:pic>
      <p:sp>
        <p:nvSpPr>
          <p:cNvPr id="3" name="矩形 2"/>
          <p:cNvSpPr/>
          <p:nvPr userDrawn="1"/>
        </p:nvSpPr>
        <p:spPr>
          <a:xfrm>
            <a:off x="-26505" y="15935"/>
            <a:ext cx="12218505" cy="6906308"/>
          </a:xfrm>
          <a:prstGeom prst="rect">
            <a:avLst/>
          </a:prstGeom>
          <a:solidFill>
            <a:srgbClr val="F2F2F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pic>
        <p:nvPicPr>
          <p:cNvPr id="6" name="图像" descr="图像"/>
          <p:cNvPicPr>
            <a:picLocks noChangeAspect="1"/>
          </p:cNvPicPr>
          <p:nvPr userDrawn="1"/>
        </p:nvPicPr>
        <p:blipFill>
          <a:blip r:embed="rId3"/>
          <a:stretch>
            <a:fillRect/>
          </a:stretch>
        </p:blipFill>
        <p:spPr>
          <a:xfrm>
            <a:off x="275613" y="194133"/>
            <a:ext cx="1303023" cy="310126"/>
          </a:xfrm>
          <a:prstGeom prst="rect">
            <a:avLst/>
          </a:prstGeom>
          <a:ln w="12700">
            <a:miter lim="4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708" t="-192" r="16101" b="192"/>
          <a:stretch>
            <a:fillRect/>
          </a:stretch>
        </p:blipFill>
        <p:spPr>
          <a:xfrm>
            <a:off x="-26504" y="-48307"/>
            <a:ext cx="12218504" cy="6906307"/>
          </a:xfrm>
          <a:prstGeom prst="rect">
            <a:avLst/>
          </a:prstGeom>
        </p:spPr>
      </p:pic>
      <p:sp>
        <p:nvSpPr>
          <p:cNvPr id="4" name="矩形 3"/>
          <p:cNvSpPr/>
          <p:nvPr userDrawn="1"/>
        </p:nvSpPr>
        <p:spPr>
          <a:xfrm>
            <a:off x="-26505" y="-48307"/>
            <a:ext cx="12218505" cy="6906308"/>
          </a:xfrm>
          <a:prstGeom prst="rect">
            <a:avLst/>
          </a:prstGeom>
          <a:solidFill>
            <a:srgbClr val="F2F2F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2" name="日期占位符 1"/>
          <p:cNvSpPr>
            <a:spLocks noGrp="1"/>
          </p:cNvSpPr>
          <p:nvPr>
            <p:ph type="dt" sz="half" idx="10"/>
          </p:nvPr>
        </p:nvSpPr>
        <p:spPr/>
        <p:txBody>
          <a:bodyPr/>
          <a:lstStyle/>
          <a:p>
            <a:endParaRPr lang="en-US" dirty="0"/>
          </a:p>
        </p:txBody>
      </p:sp>
      <p:sp>
        <p:nvSpPr>
          <p:cNvPr id="3" name="页脚占位符 2"/>
          <p:cNvSpPr>
            <a:spLocks noGrp="1"/>
          </p:cNvSpPr>
          <p:nvPr>
            <p:ph type="ftr" sz="quarter" idx="11"/>
          </p:nvPr>
        </p:nvSpPr>
        <p:spPr/>
        <p:txBody>
          <a:bodyPr/>
          <a:lstStyle/>
          <a:p>
            <a:endParaRPr lang="en-US" dirty="0"/>
          </a:p>
        </p:txBody>
      </p:sp>
      <p:sp>
        <p:nvSpPr>
          <p:cNvPr id="8"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dirty="0"/>
          </a:p>
        </p:txBody>
      </p:sp>
      <p:sp>
        <p:nvSpPr>
          <p:cNvPr id="3" name="页脚占位符 2"/>
          <p:cNvSpPr>
            <a:spLocks noGrp="1"/>
          </p:cNvSpPr>
          <p:nvPr>
            <p:ph type="ftr" sz="quarter" idx="11"/>
          </p:nvPr>
        </p:nvSpPr>
        <p:spPr/>
        <p:txBody>
          <a:bodyPr/>
          <a:lstStyle/>
          <a:p>
            <a:endParaRPr lang="en-US" dirty="0"/>
          </a:p>
        </p:txBody>
      </p:sp>
      <p:sp>
        <p:nvSpPr>
          <p:cNvPr id="12"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grpSp>
        <p:nvGrpSpPr>
          <p:cNvPr id="5" name="组合 4"/>
          <p:cNvGrpSpPr/>
          <p:nvPr userDrawn="1"/>
        </p:nvGrpSpPr>
        <p:grpSpPr>
          <a:xfrm>
            <a:off x="201070" y="111241"/>
            <a:ext cx="6968038" cy="698468"/>
            <a:chOff x="1519040" y="571982"/>
            <a:chExt cx="13936075" cy="1396936"/>
          </a:xfrm>
        </p:grpSpPr>
        <p:sp>
          <p:nvSpPr>
            <p:cNvPr id="6" name="标题 1"/>
            <p:cNvSpPr txBox="1"/>
            <p:nvPr/>
          </p:nvSpPr>
          <p:spPr>
            <a:xfrm>
              <a:off x="2537435" y="571982"/>
              <a:ext cx="12917680" cy="13969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a:lnSpc>
                  <a:spcPct val="100000"/>
                </a:lnSpc>
                <a:spcBef>
                  <a:spcPts val="0"/>
                </a:spcBef>
              </a:pPr>
              <a:endParaRPr kumimoji="1" lang="zh-CN" altLang="en-US" sz="1800" dirty="0">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7" name="矩形 6"/>
            <p:cNvSpPr/>
            <p:nvPr/>
          </p:nvSpPr>
          <p:spPr>
            <a:xfrm>
              <a:off x="1519040" y="846747"/>
              <a:ext cx="745320" cy="745318"/>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dirty="0">
                <a:solidFill>
                  <a:srgbClr val="046A38"/>
                </a:solidFill>
                <a:ea typeface="OPPOSans M" panose="00020600040101010101" charset="-122"/>
              </a:endParaRPr>
            </a:p>
          </p:txBody>
        </p:sp>
        <p:sp>
          <p:nvSpPr>
            <p:cNvPr id="8" name="矩形 7"/>
            <p:cNvSpPr/>
            <p:nvPr/>
          </p:nvSpPr>
          <p:spPr>
            <a:xfrm>
              <a:off x="1891700" y="1246383"/>
              <a:ext cx="496880" cy="496880"/>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dirty="0">
                <a:ea typeface="OPPOSans M" panose="00020600040101010101" charset="-122"/>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dirty="0"/>
          </a:p>
        </p:txBody>
      </p:sp>
      <p:sp>
        <p:nvSpPr>
          <p:cNvPr id="3" name="页脚占位符 2"/>
          <p:cNvSpPr>
            <a:spLocks noGrp="1"/>
          </p:cNvSpPr>
          <p:nvPr>
            <p:ph type="ftr" sz="quarter" idx="11"/>
          </p:nvPr>
        </p:nvSpPr>
        <p:spPr/>
        <p:txBody>
          <a:bodyPr/>
          <a:lstStyle/>
          <a:p>
            <a:endParaRPr lang="en-US" dirty="0"/>
          </a:p>
        </p:txBody>
      </p:sp>
      <p:sp>
        <p:nvSpPr>
          <p:cNvPr id="12"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grpSp>
        <p:nvGrpSpPr>
          <p:cNvPr id="5" name="组合 4"/>
          <p:cNvGrpSpPr/>
          <p:nvPr userDrawn="1"/>
        </p:nvGrpSpPr>
        <p:grpSpPr>
          <a:xfrm>
            <a:off x="201070" y="111241"/>
            <a:ext cx="6968038" cy="698468"/>
            <a:chOff x="1519040" y="571982"/>
            <a:chExt cx="13936075" cy="1396936"/>
          </a:xfrm>
        </p:grpSpPr>
        <p:sp>
          <p:nvSpPr>
            <p:cNvPr id="6" name="标题 1"/>
            <p:cNvSpPr txBox="1"/>
            <p:nvPr/>
          </p:nvSpPr>
          <p:spPr>
            <a:xfrm>
              <a:off x="2537435" y="571982"/>
              <a:ext cx="12917680" cy="13969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a:lnSpc>
                  <a:spcPct val="100000"/>
                </a:lnSpc>
                <a:spcBef>
                  <a:spcPts val="0"/>
                </a:spcBef>
              </a:pPr>
              <a:endParaRPr kumimoji="1" lang="zh-CN" altLang="en-US" sz="1800" dirty="0">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7" name="矩形 6"/>
            <p:cNvSpPr/>
            <p:nvPr/>
          </p:nvSpPr>
          <p:spPr>
            <a:xfrm>
              <a:off x="1519040" y="846747"/>
              <a:ext cx="745320" cy="745318"/>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dirty="0">
                <a:solidFill>
                  <a:srgbClr val="046A38"/>
                </a:solidFill>
                <a:ea typeface="OPPOSans M" panose="00020600040101010101" charset="-122"/>
              </a:endParaRPr>
            </a:p>
          </p:txBody>
        </p:sp>
        <p:sp>
          <p:nvSpPr>
            <p:cNvPr id="10" name="矩形 9"/>
            <p:cNvSpPr/>
            <p:nvPr/>
          </p:nvSpPr>
          <p:spPr>
            <a:xfrm>
              <a:off x="1891700" y="1246383"/>
              <a:ext cx="496880" cy="496880"/>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dirty="0">
                <a:ea typeface="OPPOSans M" panose="00020600040101010101" charset="-122"/>
              </a:endParaRPr>
            </a:p>
          </p:txBody>
        </p:sp>
      </p:grpSp>
      <p:sp>
        <p:nvSpPr>
          <p:cNvPr id="2" name="日期占位符 1"/>
          <p:cNvSpPr>
            <a:spLocks noGrp="1"/>
          </p:cNvSpPr>
          <p:nvPr>
            <p:ph type="dt" sz="half" idx="10"/>
          </p:nvPr>
        </p:nvSpPr>
        <p:spPr/>
        <p:txBody>
          <a:bodyPr/>
          <a:lstStyle/>
          <a:p>
            <a:endParaRPr lang="en-US" dirty="0"/>
          </a:p>
        </p:txBody>
      </p:sp>
      <p:sp>
        <p:nvSpPr>
          <p:cNvPr id="3" name="页脚占位符 2"/>
          <p:cNvSpPr>
            <a:spLocks noGrp="1"/>
          </p:cNvSpPr>
          <p:nvPr>
            <p:ph type="ftr" sz="quarter" idx="11"/>
          </p:nvPr>
        </p:nvSpPr>
        <p:spPr/>
        <p:txBody>
          <a:bodyPr/>
          <a:lstStyle/>
          <a:p>
            <a:endParaRPr lang="en-US" dirty="0"/>
          </a:p>
        </p:txBody>
      </p:sp>
      <p:sp>
        <p:nvSpPr>
          <p:cNvPr id="12"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节标题">
    <p:bg>
      <p:bgPr>
        <a:solidFill>
          <a:srgbClr val="F8F8F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237" y="4406903"/>
            <a:ext cx="10362327"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237" y="2906713"/>
            <a:ext cx="10362327" cy="1500187"/>
          </a:xfrm>
          <a:prstGeom prst="rect">
            <a:avLst/>
          </a:prstGeom>
        </p:spPr>
        <p:txBody>
          <a:bodyPr anchor="b"/>
          <a:lstStyle>
            <a:lvl1pPr marL="0" indent="0">
              <a:buNone/>
              <a:defRPr sz="2000"/>
            </a:lvl1pPr>
            <a:lvl2pPr marL="457200" indent="0">
              <a:buNone/>
              <a:defRPr sz="1800"/>
            </a:lvl2pPr>
            <a:lvl3pPr marL="913765" indent="0">
              <a:buNone/>
              <a:defRPr sz="1600"/>
            </a:lvl3pPr>
            <a:lvl4pPr marL="1370965" indent="0">
              <a:buNone/>
              <a:defRPr sz="1400"/>
            </a:lvl4pPr>
            <a:lvl5pPr marL="1828165" indent="0">
              <a:buNone/>
              <a:defRPr sz="1400"/>
            </a:lvl5pPr>
            <a:lvl6pPr marL="2284730" indent="0">
              <a:buNone/>
              <a:defRPr sz="1400"/>
            </a:lvl6pPr>
            <a:lvl7pPr marL="2741930" indent="0">
              <a:buNone/>
              <a:defRPr sz="1400"/>
            </a:lvl7pPr>
            <a:lvl8pPr marL="3198495" indent="0">
              <a:buNone/>
              <a:defRPr sz="1400"/>
            </a:lvl8pPr>
            <a:lvl9pPr marL="3655695"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en-US" dirty="0"/>
          </a:p>
        </p:txBody>
      </p:sp>
      <p:sp>
        <p:nvSpPr>
          <p:cNvPr id="5" name="页脚占位符 4"/>
          <p:cNvSpPr>
            <a:spLocks noGrp="1"/>
          </p:cNvSpPr>
          <p:nvPr>
            <p:ph type="ftr" sz="quarter" idx="11"/>
          </p:nvPr>
        </p:nvSpPr>
        <p:spPr/>
        <p:txBody>
          <a:bodyPr/>
          <a:lstStyle/>
          <a:p>
            <a:endParaRPr lang="en-US" dirty="0"/>
          </a:p>
        </p:txBody>
      </p:sp>
      <p:sp>
        <p:nvSpPr>
          <p:cNvPr id="8" name="灯片编号占位符 6"/>
          <p:cNvSpPr>
            <a:spLocks noGrp="1"/>
          </p:cNvSpPr>
          <p:nvPr>
            <p:ph type="sldNum" sz="quarter" idx="12"/>
          </p:nvPr>
        </p:nvSpPr>
        <p:spPr>
          <a:xfrm>
            <a:off x="130834" y="6273422"/>
            <a:ext cx="2743200" cy="365125"/>
          </a:xfrm>
        </p:spPr>
        <p:txBody>
          <a:bodyPr/>
          <a:lstStyle>
            <a:lvl1pPr algn="l">
              <a:defRPr/>
            </a:lvl1pPr>
          </a:lstStyle>
          <a:p>
            <a:fld id="{97C3C16A-A549-43CA-9345-6F01298657BE}"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595" y="6481945"/>
            <a:ext cx="666212" cy="158400"/>
          </a:xfrm>
          <a:prstGeom prst="rect">
            <a:avLst/>
          </a:prstGeom>
        </p:spPr>
      </p:pic>
      <p:sp>
        <p:nvSpPr>
          <p:cNvPr id="3" name="标题 2"/>
          <p:cNvSpPr>
            <a:spLocks noGrp="1"/>
          </p:cNvSpPr>
          <p:nvPr>
            <p:ph type="title" hasCustomPrompt="1"/>
          </p:nvPr>
        </p:nvSpPr>
        <p:spPr>
          <a:xfrm>
            <a:off x="366595" y="347629"/>
            <a:ext cx="11420888" cy="536842"/>
          </a:xfrm>
          <a:prstGeom prst="rect">
            <a:avLst/>
          </a:prstGeom>
        </p:spPr>
        <p:txBody>
          <a:bodyPr/>
          <a:lstStyle>
            <a:lvl1pPr>
              <a:defRPr>
                <a:solidFill>
                  <a:srgbClr val="2DC84D"/>
                </a:solidFill>
              </a:defRPr>
            </a:lvl1pPr>
          </a:lstStyle>
          <a:p>
            <a:r>
              <a:rPr kumimoji="1" lang="zh-CN" altLang="en-US" dirty="0"/>
              <a:t>单击此处编辑母版标题样式 目录</a:t>
            </a:r>
            <a:endParaRPr kumimoji="1" lang="zh-CN" altLang="en-US" dirty="0"/>
          </a:p>
        </p:txBody>
      </p:sp>
      <p:sp>
        <p:nvSpPr>
          <p:cNvPr id="7" name="文本占位符 6"/>
          <p:cNvSpPr>
            <a:spLocks noGrp="1"/>
          </p:cNvSpPr>
          <p:nvPr>
            <p:ph type="body" sz="quarter" idx="10"/>
          </p:nvPr>
        </p:nvSpPr>
        <p:spPr>
          <a:xfrm>
            <a:off x="366713" y="1679575"/>
            <a:ext cx="11420475" cy="4636294"/>
          </a:xfrm>
          <a:prstGeom prst="rect">
            <a:avLst/>
          </a:prstGeom>
        </p:spPr>
        <p:txBody>
          <a:bodyPr/>
          <a:lstStyle>
            <a:lvl1pPr marL="342900" indent="-342900">
              <a:lnSpc>
                <a:spcPct val="150000"/>
              </a:lnSpc>
              <a:buFont typeface="Arial" panose="020B0604020202020204" pitchFamily="34" charset="0"/>
              <a:buChar char="•"/>
              <a:defRPr>
                <a:solidFill>
                  <a:srgbClr val="2DC84D"/>
                </a:solidFill>
              </a:defRPr>
            </a:lvl1pPr>
            <a:lvl2pPr>
              <a:defRPr>
                <a:solidFill>
                  <a:srgbClr val="2DC84D"/>
                </a:solidFill>
              </a:defRPr>
            </a:lvl2pPr>
            <a:lvl3pPr>
              <a:defRPr>
                <a:solidFill>
                  <a:srgbClr val="2DC84D"/>
                </a:solidFill>
              </a:defRPr>
            </a:lvl3pPr>
            <a:lvl4pPr>
              <a:defRPr>
                <a:solidFill>
                  <a:srgbClr val="2DC84D"/>
                </a:solidFill>
              </a:defRPr>
            </a:lvl4pPr>
            <a:lvl5pPr>
              <a:defRPr>
                <a:solidFill>
                  <a:srgbClr val="2DC84D"/>
                </a:solidFill>
              </a:defRPr>
            </a:lvl5pPr>
          </a:lstStyle>
          <a:p>
            <a:pPr lvl="0"/>
            <a:r>
              <a:rPr kumimoji="1" lang="zh-CN" altLang="en-US" dirty="0"/>
              <a:t>单击此处编辑母版文本</a:t>
            </a:r>
            <a:endParaRPr kumimoji="1"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showMasterSp="0">
  <p:cSld name="空白页">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1" Type="http://schemas.openxmlformats.org/officeDocument/2006/relationships/theme" Target="../theme/theme2.xml"/><Relationship Id="rId10" Type="http://schemas.openxmlformats.org/officeDocument/2006/relationships/image" Target="../media/image5.pn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alpha val="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8" name="日期占位符 7"/>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页脚占位符 8"/>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灯片编号占位符 9"/>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3C16A-A549-43CA-9345-6F01298657BE}"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0"/>
          </a:schemeClr>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10" cstate="print">
            <a:biLevel thresh="25000"/>
            <a:extLst>
              <a:ext uri="{28A0092B-C50C-407E-A947-70E740481C1C}">
                <a14:useLocalDpi xmlns:a14="http://schemas.microsoft.com/office/drawing/2010/main" val="0"/>
              </a:ext>
            </a:extLst>
          </a:blip>
          <a:stretch>
            <a:fillRect/>
          </a:stretch>
        </p:blipFill>
        <p:spPr>
          <a:xfrm>
            <a:off x="369652" y="6490910"/>
            <a:ext cx="666212" cy="158400"/>
          </a:xfrm>
          <a:prstGeom prst="rect">
            <a:avLst/>
          </a:prstGeom>
        </p:spPr>
      </p:pic>
      <p:sp>
        <p:nvSpPr>
          <p:cNvPr id="11" name="线条"/>
          <p:cNvSpPr/>
          <p:nvPr userDrawn="1"/>
        </p:nvSpPr>
        <p:spPr>
          <a:xfrm>
            <a:off x="382859" y="6403611"/>
            <a:ext cx="11426282" cy="1"/>
          </a:xfrm>
          <a:prstGeom prst="line">
            <a:avLst/>
          </a:prstGeom>
          <a:ln w="25400">
            <a:solidFill>
              <a:srgbClr val="5E5E5E"/>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latin typeface="OPPOSans R" panose="00020600040101010101" pitchFamily="18" charset="-122"/>
              <a:ea typeface="OPPOSans R" panose="00020600040101010101" pitchFamily="18" charset="-122"/>
            </a:endParaRPr>
          </a:p>
        </p:txBody>
      </p:sp>
      <p:sp>
        <p:nvSpPr>
          <p:cNvPr id="16" name="pg. xx"/>
          <p:cNvSpPr txBox="1"/>
          <p:nvPr userDrawn="1"/>
        </p:nvSpPr>
        <p:spPr>
          <a:xfrm>
            <a:off x="10442363" y="6437145"/>
            <a:ext cx="1366779" cy="143629"/>
          </a:xfrm>
          <a:prstGeom prst="rect">
            <a:avLst/>
          </a:prstGeom>
          <a:ln w="12700">
            <a:miter lim="400000"/>
          </a:ln>
        </p:spPr>
        <p:txBody>
          <a:bodyPr lIns="25400" tIns="25400" rIns="25400" bIns="25400">
            <a:spAutoFit/>
          </a:bodyPr>
          <a:lstStyle>
            <a:lvl1pPr algn="r">
              <a:defRPr sz="2000" b="0">
                <a:solidFill>
                  <a:srgbClr val="929292"/>
                </a:solidFill>
                <a:latin typeface="Helvetica"/>
                <a:ea typeface="Helvetica"/>
                <a:cs typeface="Helvetica"/>
                <a:sym typeface="Helvetica"/>
              </a:defRPr>
            </a:lvl1pPr>
          </a:lstStyle>
          <a:p>
            <a:fld id="{00E22F85-807F-CA40-8F16-B425A1EE1DAC}" type="slidenum">
              <a:rPr lang="uk-UA" sz="600" smtClean="0">
                <a:solidFill>
                  <a:srgbClr val="5E5E5E"/>
                </a:solidFill>
                <a:latin typeface="OPPOSans R" panose="00020600040101010101" pitchFamily="18" charset="-122"/>
                <a:ea typeface="OPPOSans R" panose="00020600040101010101" pitchFamily="18" charset="-122"/>
                <a:cs typeface="OPPOSans R" panose="00020600040101010101" pitchFamily="18" charset="-122"/>
              </a:rPr>
            </a:fld>
            <a:endParaRPr sz="600" dirty="0">
              <a:solidFill>
                <a:srgbClr val="5E5E5E"/>
              </a:solidFill>
              <a:latin typeface="OPPOSans R" panose="00020600040101010101" pitchFamily="18" charset="-122"/>
              <a:ea typeface="OPPOSans R" panose="00020600040101010101" pitchFamily="18" charset="-122"/>
              <a:cs typeface="OPPOSans R" panose="00020600040101010101" pitchFamily="18" charset="-122"/>
            </a:endParaRPr>
          </a:p>
        </p:txBody>
      </p:sp>
      <p:sp>
        <p:nvSpPr>
          <p:cNvPr id="19" name="文本占位符 18"/>
          <p:cNvSpPr>
            <a:spLocks noGrp="1"/>
          </p:cNvSpPr>
          <p:nvPr>
            <p:ph type="body" idx="1"/>
          </p:nvPr>
        </p:nvSpPr>
        <p:spPr>
          <a:xfrm>
            <a:off x="388252" y="1806575"/>
            <a:ext cx="11420888" cy="4351338"/>
          </a:xfrm>
          <a:prstGeom prst="rect">
            <a:avLst/>
          </a:prstGeom>
        </p:spPr>
        <p:txBody>
          <a:bodyPr vert="horz" lIns="91440" tIns="45720" rIns="91440" bIns="45720" rtlCol="0">
            <a:normAutofit/>
          </a:body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
        <p:nvSpPr>
          <p:cNvPr id="8" name="标题 1"/>
          <p:cNvSpPr txBox="1"/>
          <p:nvPr userDrawn="1"/>
        </p:nvSpPr>
        <p:spPr>
          <a:xfrm>
            <a:off x="1268718" y="285991"/>
            <a:ext cx="6458840" cy="6984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12750">
              <a:lnSpc>
                <a:spcPct val="100000"/>
              </a:lnSpc>
              <a:spcBef>
                <a:spcPts val="0"/>
              </a:spcBef>
            </a:pPr>
            <a:r>
              <a:rPr kumimoji="1" lang="zh-CN" altLang="en-US" sz="2400" dirty="0">
                <a:solidFill>
                  <a:schemeClr val="accent5">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一级课程标题</a:t>
            </a:r>
            <a:endParaRPr kumimoji="1" lang="zh-CN" altLang="en-US" sz="2400" dirty="0">
              <a:solidFill>
                <a:schemeClr val="accent5">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a:p>
            <a:pPr defTabSz="412750">
              <a:lnSpc>
                <a:spcPct val="100000"/>
              </a:lnSpc>
              <a:spcBef>
                <a:spcPts val="0"/>
              </a:spcBef>
            </a:pPr>
            <a:r>
              <a:rPr kumimoji="1" lang="zh-CN" altLang="en-US" sz="1800" dirty="0">
                <a:solidFill>
                  <a:schemeClr val="accent5">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二级课程标题</a:t>
            </a:r>
            <a:endParaRPr kumimoji="1" lang="zh-CN" altLang="en-US" sz="2000" dirty="0">
              <a:solidFill>
                <a:schemeClr val="accent5">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9" name="矩形 8"/>
          <p:cNvSpPr/>
          <p:nvPr userDrawn="1"/>
        </p:nvSpPr>
        <p:spPr>
          <a:xfrm>
            <a:off x="759520" y="423374"/>
            <a:ext cx="372660" cy="372659"/>
          </a:xfrm>
          <a:prstGeom prst="rect">
            <a:avLst/>
          </a:prstGeom>
          <a:solidFill>
            <a:srgbClr val="046A38"/>
          </a:solidFill>
          <a:ln>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dirty="0">
              <a:solidFill>
                <a:srgbClr val="046A38"/>
              </a:solidFill>
              <a:latin typeface="OPPOSans R" panose="00020600040101010101" pitchFamily="18" charset="-122"/>
              <a:ea typeface="微软雅黑" panose="020B0503020204020204" pitchFamily="34" charset="-122"/>
            </a:endParaRPr>
          </a:p>
        </p:txBody>
      </p:sp>
      <p:sp>
        <p:nvSpPr>
          <p:cNvPr id="10" name="矩形 9"/>
          <p:cNvSpPr/>
          <p:nvPr userDrawn="1"/>
        </p:nvSpPr>
        <p:spPr>
          <a:xfrm>
            <a:off x="945850" y="623192"/>
            <a:ext cx="248440" cy="248440"/>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000" dirty="0">
              <a:latin typeface="OPPOSans R" panose="00020600040101010101" pitchFamily="18"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sldNum="0" hdr="0" ftr="0"/>
  <p:txStyles>
    <p:titleStyle>
      <a:lvl1pPr marL="0" marR="0" indent="0" algn="l" defTabSz="412750" latinLnBrk="0">
        <a:lnSpc>
          <a:spcPct val="100000"/>
        </a:lnSpc>
        <a:spcBef>
          <a:spcPts val="0"/>
        </a:spcBef>
        <a:spcAft>
          <a:spcPts val="0"/>
        </a:spcAft>
        <a:buClrTx/>
        <a:buSzTx/>
        <a:buFontTx/>
        <a:buNone/>
        <a:defRPr sz="2500" b="0" i="0" u="none" strike="noStrike" cap="none" spc="0" baseline="0">
          <a:ln>
            <a:noFill/>
          </a:ln>
          <a:solidFill>
            <a:srgbClr val="2DC84D"/>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1pPr>
      <a:lvl2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2pPr>
      <a:lvl3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3pPr>
      <a:lvl4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4pPr>
      <a:lvl5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5pPr>
      <a:lvl6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6pPr>
      <a:lvl7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7pPr>
      <a:lvl8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8pPr>
      <a:lvl9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9pPr>
    </p:titleStyle>
    <p:bodyStyle>
      <a:lvl1pPr marL="0" marR="0" indent="0" algn="l" defTabSz="412750" latinLnBrk="0">
        <a:lnSpc>
          <a:spcPct val="150000"/>
        </a:lnSpc>
        <a:spcBef>
          <a:spcPts val="0"/>
        </a:spcBef>
        <a:spcAft>
          <a:spcPts val="0"/>
        </a:spcAft>
        <a:buClrTx/>
        <a:buSzTx/>
        <a:buFontTx/>
        <a:buNone/>
        <a:defRPr sz="2400" b="0" i="0" u="none" strike="noStrike" cap="none" spc="0" baseline="0">
          <a:ln>
            <a:noFill/>
          </a:ln>
          <a:solidFill>
            <a:srgbClr val="CACAC8"/>
          </a:solidFill>
          <a:uFillTx/>
          <a:latin typeface="OPPOSans M" panose="00020600040101010101" charset="-122"/>
          <a:ea typeface="OPPOSans M" panose="00020600040101010101" charset="-122"/>
          <a:cs typeface="OPPOSans M" panose="00020600040101010101" charset="-122"/>
          <a:sym typeface="OPPOSans M" panose="00020600040101010101" charset="-122"/>
        </a:defRPr>
      </a:lvl1pPr>
      <a:lvl2pPr marL="635000" marR="0" indent="-317500" algn="l" defTabSz="412750" latinLnBrk="0">
        <a:lnSpc>
          <a:spcPct val="150000"/>
        </a:lnSpc>
        <a:spcBef>
          <a:spcPts val="0"/>
        </a:spcBef>
        <a:spcAft>
          <a:spcPts val="0"/>
        </a:spcAft>
        <a:buClrTx/>
        <a:buSzPct val="125000"/>
        <a:buFontTx/>
        <a:buChar char="•"/>
        <a:defRPr sz="2200" b="0" i="0" u="none" strike="noStrike" cap="none" spc="0" baseline="0">
          <a:ln>
            <a:noFill/>
          </a:ln>
          <a:solidFill>
            <a:srgbClr val="CACAC8"/>
          </a:solidFill>
          <a:uFillTx/>
          <a:latin typeface="OPPOSans M" panose="00020600040101010101" charset="-122"/>
          <a:ea typeface="OPPOSans M" panose="00020600040101010101" charset="-122"/>
          <a:cs typeface="OPPOSans M" panose="00020600040101010101" charset="-122"/>
          <a:sym typeface="OPPOSans M" panose="00020600040101010101" charset="-122"/>
        </a:defRPr>
      </a:lvl2pPr>
      <a:lvl3pPr marL="952500" marR="0" indent="-317500" algn="l" defTabSz="412750" latinLnBrk="0">
        <a:lnSpc>
          <a:spcPct val="150000"/>
        </a:lnSpc>
        <a:spcBef>
          <a:spcPts val="0"/>
        </a:spcBef>
        <a:spcAft>
          <a:spcPts val="0"/>
        </a:spcAft>
        <a:buClrTx/>
        <a:buSzPct val="125000"/>
        <a:buFontTx/>
        <a:buChar char="•"/>
        <a:defRPr sz="2000" b="0" i="0" u="none" strike="noStrike" cap="none" spc="0" baseline="0">
          <a:ln>
            <a:noFill/>
          </a:ln>
          <a:solidFill>
            <a:srgbClr val="CACAC8"/>
          </a:solidFill>
          <a:uFillTx/>
          <a:latin typeface="OPPOSans M" panose="00020600040101010101" charset="-122"/>
          <a:ea typeface="OPPOSans M" panose="00020600040101010101" charset="-122"/>
          <a:cs typeface="OPPOSans M" panose="00020600040101010101" charset="-122"/>
          <a:sym typeface="OPPOSans M" panose="00020600040101010101" charset="-122"/>
        </a:defRPr>
      </a:lvl3pPr>
      <a:lvl4pPr marL="1270000" marR="0" indent="-317500" algn="l" defTabSz="412750" latinLnBrk="0">
        <a:lnSpc>
          <a:spcPct val="150000"/>
        </a:lnSpc>
        <a:spcBef>
          <a:spcPts val="0"/>
        </a:spcBef>
        <a:spcAft>
          <a:spcPts val="0"/>
        </a:spcAft>
        <a:buClrTx/>
        <a:buSzPct val="125000"/>
        <a:buFontTx/>
        <a:buChar char="•"/>
        <a:defRPr sz="1800" b="0" i="0" u="none" strike="noStrike" cap="none" spc="0" baseline="0">
          <a:ln>
            <a:noFill/>
          </a:ln>
          <a:solidFill>
            <a:srgbClr val="CACAC8"/>
          </a:solidFill>
          <a:uFillTx/>
          <a:latin typeface="OPPOSans M" panose="00020600040101010101" charset="-122"/>
          <a:ea typeface="OPPOSans M" panose="00020600040101010101" charset="-122"/>
          <a:cs typeface="OPPOSans M" panose="00020600040101010101" charset="-122"/>
          <a:sym typeface="OPPOSans M" panose="00020600040101010101" charset="-122"/>
        </a:defRPr>
      </a:lvl4pPr>
      <a:lvl5pPr marL="1587500" marR="0" indent="-317500" algn="l" defTabSz="412750" latinLnBrk="0">
        <a:lnSpc>
          <a:spcPct val="150000"/>
        </a:lnSpc>
        <a:spcBef>
          <a:spcPts val="0"/>
        </a:spcBef>
        <a:spcAft>
          <a:spcPts val="0"/>
        </a:spcAft>
        <a:buClrTx/>
        <a:buSzPct val="125000"/>
        <a:buFontTx/>
        <a:buChar char="•"/>
        <a:defRPr sz="1800" b="0" i="0" u="none" strike="noStrike" cap="none" spc="0" baseline="0">
          <a:ln>
            <a:noFill/>
          </a:ln>
          <a:solidFill>
            <a:srgbClr val="CACAC8"/>
          </a:solidFill>
          <a:uFillTx/>
          <a:latin typeface="OPPOSans M" panose="00020600040101010101" charset="-122"/>
          <a:ea typeface="OPPOSans M" panose="00020600040101010101" charset="-122"/>
          <a:cs typeface="OPPOSans M" panose="00020600040101010101" charset="-122"/>
          <a:sym typeface="OPPOSans M" panose="00020600040101010101" charset="-122"/>
        </a:defRPr>
      </a:lvl5pPr>
      <a:lvl6pPr marL="1905000" marR="0" indent="-317500" algn="l" defTabSz="412750" latinLnBrk="0">
        <a:lnSpc>
          <a:spcPct val="100000"/>
        </a:lnSpc>
        <a:spcBef>
          <a:spcPts val="0"/>
        </a:spcBef>
        <a:spcAft>
          <a:spcPts val="0"/>
        </a:spcAft>
        <a:buClrTx/>
        <a:buSzPct val="125000"/>
        <a:buFontTx/>
        <a:buChar char="•"/>
        <a:defRPr sz="2400" b="0" i="0" u="none" strike="noStrike" cap="none" spc="0" baseline="0">
          <a:ln>
            <a:noFill/>
          </a:ln>
          <a:solidFill>
            <a:srgbClr val="000000"/>
          </a:solidFill>
          <a:uFillTx/>
          <a:latin typeface="OPPOSans M" panose="00020600040101010101" charset="-122"/>
          <a:ea typeface="OPPOSans M" panose="00020600040101010101" charset="-122"/>
          <a:cs typeface="OPPOSans M" panose="00020600040101010101" charset="-122"/>
          <a:sym typeface="OPPOSans M" panose="00020600040101010101" charset="-122"/>
        </a:defRPr>
      </a:lvl6pPr>
      <a:lvl7pPr marL="2222500" marR="0" indent="-317500" algn="l" defTabSz="412750" latinLnBrk="0">
        <a:lnSpc>
          <a:spcPct val="100000"/>
        </a:lnSpc>
        <a:spcBef>
          <a:spcPts val="0"/>
        </a:spcBef>
        <a:spcAft>
          <a:spcPts val="0"/>
        </a:spcAft>
        <a:buClrTx/>
        <a:buSzPct val="125000"/>
        <a:buFontTx/>
        <a:buChar char="•"/>
        <a:defRPr sz="2400" b="0" i="0" u="none" strike="noStrike" cap="none" spc="0" baseline="0">
          <a:ln>
            <a:noFill/>
          </a:ln>
          <a:solidFill>
            <a:srgbClr val="000000"/>
          </a:solidFill>
          <a:uFillTx/>
          <a:latin typeface="OPPOSans M" panose="00020600040101010101" charset="-122"/>
          <a:ea typeface="OPPOSans M" panose="00020600040101010101" charset="-122"/>
          <a:cs typeface="OPPOSans M" panose="00020600040101010101" charset="-122"/>
          <a:sym typeface="OPPOSans M" panose="00020600040101010101" charset="-122"/>
        </a:defRPr>
      </a:lvl7pPr>
      <a:lvl8pPr marL="2540000" marR="0" indent="-317500" algn="l" defTabSz="412750" latinLnBrk="0">
        <a:lnSpc>
          <a:spcPct val="100000"/>
        </a:lnSpc>
        <a:spcBef>
          <a:spcPts val="0"/>
        </a:spcBef>
        <a:spcAft>
          <a:spcPts val="0"/>
        </a:spcAft>
        <a:buClrTx/>
        <a:buSzPct val="125000"/>
        <a:buFontTx/>
        <a:buChar char="•"/>
        <a:defRPr sz="2400" b="0" i="0" u="none" strike="noStrike" cap="none" spc="0" baseline="0">
          <a:ln>
            <a:noFill/>
          </a:ln>
          <a:solidFill>
            <a:srgbClr val="000000"/>
          </a:solidFill>
          <a:uFillTx/>
          <a:latin typeface="OPPOSans M" panose="00020600040101010101" charset="-122"/>
          <a:ea typeface="OPPOSans M" panose="00020600040101010101" charset="-122"/>
          <a:cs typeface="OPPOSans M" panose="00020600040101010101" charset="-122"/>
          <a:sym typeface="OPPOSans M" panose="00020600040101010101" charset="-122"/>
        </a:defRPr>
      </a:lvl8pPr>
      <a:lvl9pPr marL="2857500" marR="0" indent="-317500" algn="l" defTabSz="412750" latinLnBrk="0">
        <a:lnSpc>
          <a:spcPct val="100000"/>
        </a:lnSpc>
        <a:spcBef>
          <a:spcPts val="0"/>
        </a:spcBef>
        <a:spcAft>
          <a:spcPts val="0"/>
        </a:spcAft>
        <a:buClrTx/>
        <a:buSzPct val="125000"/>
        <a:buFontTx/>
        <a:buChar char="•"/>
        <a:defRPr sz="2400" b="0" i="0" u="none" strike="noStrike" cap="none" spc="0" baseline="0">
          <a:ln>
            <a:noFill/>
          </a:ln>
          <a:solidFill>
            <a:srgbClr val="000000"/>
          </a:solidFill>
          <a:uFillTx/>
          <a:latin typeface="OPPOSans M" panose="00020600040101010101" charset="-122"/>
          <a:ea typeface="OPPOSans M" panose="00020600040101010101" charset="-122"/>
          <a:cs typeface="OPPOSans M" panose="00020600040101010101" charset="-122"/>
          <a:sym typeface="OPPOSans M" panose="00020600040101010101" charset="-122"/>
        </a:defRPr>
      </a:lvl9pPr>
    </p:bodyStyle>
    <p:otherStyle>
      <a:lvl1pPr marL="0" marR="0" indent="0" algn="ctr" defTabSz="41275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5.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image" Target="../media/image30.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customXml" Target="../ink/ink3.xml"/><Relationship Id="rId5" Type="http://schemas.openxmlformats.org/officeDocument/2006/relationships/image" Target="../media/image8.png"/><Relationship Id="rId4" Type="http://schemas.openxmlformats.org/officeDocument/2006/relationships/customXml" Target="../ink/ink2.xml"/><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4.xml"/><Relationship Id="rId2" Type="http://schemas.openxmlformats.org/officeDocument/2006/relationships/image" Target="../media/image33.png"/><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9" Type="http://schemas.openxmlformats.org/officeDocument/2006/relationships/image" Target="../media/image21.png"/><Relationship Id="rId8" Type="http://schemas.microsoft.com/office/2007/relationships/hdphoto" Target="../media/hdphoto4.wdp"/><Relationship Id="rId7" Type="http://schemas.openxmlformats.org/officeDocument/2006/relationships/image" Target="../media/image20.png"/><Relationship Id="rId6" Type="http://schemas.microsoft.com/office/2007/relationships/hdphoto" Target="../media/hdphoto3.wdp"/><Relationship Id="rId5" Type="http://schemas.openxmlformats.org/officeDocument/2006/relationships/image" Target="../media/image19.png"/><Relationship Id="rId4" Type="http://schemas.microsoft.com/office/2007/relationships/hdphoto" Target="../media/hdphoto2.wdp"/><Relationship Id="rId3" Type="http://schemas.openxmlformats.org/officeDocument/2006/relationships/image" Target="../media/image18.png"/><Relationship Id="rId2" Type="http://schemas.microsoft.com/office/2007/relationships/hdphoto" Target="../media/hdphoto1.wdp"/><Relationship Id="rId14" Type="http://schemas.openxmlformats.org/officeDocument/2006/relationships/notesSlide" Target="../notesSlides/notesSlide9.xml"/><Relationship Id="rId13" Type="http://schemas.openxmlformats.org/officeDocument/2006/relationships/slideLayout" Target="../slideLayouts/slideLayout4.xml"/><Relationship Id="rId12" Type="http://schemas.microsoft.com/office/2007/relationships/hdphoto" Target="../media/hdphoto6.wdp"/><Relationship Id="rId11" Type="http://schemas.openxmlformats.org/officeDocument/2006/relationships/image" Target="../media/image22.png"/><Relationship Id="rId10" Type="http://schemas.microsoft.com/office/2007/relationships/hdphoto" Target="../media/hdphoto5.wdp"/><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84390"/>
            <a:ext cx="4097079" cy="411125"/>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latin typeface="OPPOSans B" panose="00020600040101010101" charset="-122"/>
              <a:ea typeface="OPPOSans B" panose="00020600040101010101" charset="-122"/>
              <a:cs typeface="+mn-ea"/>
              <a:sym typeface="+mn-lt"/>
            </a:endParaRPr>
          </a:p>
        </p:txBody>
      </p:sp>
      <p:sp>
        <p:nvSpPr>
          <p:cNvPr id="4" name="矩形 3"/>
          <p:cNvSpPr/>
          <p:nvPr/>
        </p:nvSpPr>
        <p:spPr>
          <a:xfrm>
            <a:off x="0" y="3551455"/>
            <a:ext cx="12192000" cy="126000"/>
          </a:xfrm>
          <a:prstGeom prst="rect">
            <a:avLst/>
          </a:prstGeom>
          <a:solidFill>
            <a:srgbClr val="2DC8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a:ln>
                <a:solidFill>
                  <a:srgbClr val="00B050"/>
                </a:solidFill>
              </a:ln>
              <a:solidFill>
                <a:srgbClr val="00B050"/>
              </a:solidFill>
              <a:latin typeface="OPPOSans B" panose="00020600040101010101" charset="-122"/>
              <a:ea typeface="OPPOSans B" panose="00020600040101010101" charset="-122"/>
              <a:cs typeface="+mn-ea"/>
              <a:sym typeface="+mn-lt"/>
            </a:endParaRPr>
          </a:p>
        </p:txBody>
      </p:sp>
      <p:sp>
        <p:nvSpPr>
          <p:cNvPr id="5" name="文本框 4"/>
          <p:cNvSpPr txBox="1"/>
          <p:nvPr/>
        </p:nvSpPr>
        <p:spPr>
          <a:xfrm>
            <a:off x="4097079" y="2320541"/>
            <a:ext cx="6481458" cy="1077218"/>
          </a:xfrm>
          <a:prstGeom prst="rect">
            <a:avLst/>
          </a:prstGeom>
          <a:noFill/>
        </p:spPr>
        <p:txBody>
          <a:bodyPr wrap="square" rtlCol="0">
            <a:spAutoFit/>
          </a:bodyPr>
          <a:lstStyle/>
          <a:p>
            <a:pPr algn="ctr"/>
            <a:r>
              <a:rPr lang="en-US" altLang="zh-CN" sz="4000" dirty="0">
                <a:solidFill>
                  <a:schemeClr val="bg2">
                    <a:lumMod val="25000"/>
                  </a:schemeClr>
                </a:solidFill>
                <a:latin typeface="OPPOSans B" panose="00020600040101010101" charset="-122"/>
                <a:ea typeface="OPPOSans B" panose="00020600040101010101" charset="-122"/>
                <a:cs typeface="+mn-ea"/>
                <a:sym typeface="+mn-lt"/>
              </a:rPr>
              <a:t>What is NPS--</a:t>
            </a:r>
            <a:br>
              <a:rPr lang="en-US" altLang="zh-CN" sz="4000" dirty="0">
                <a:solidFill>
                  <a:schemeClr val="bg2">
                    <a:lumMod val="25000"/>
                  </a:schemeClr>
                </a:solidFill>
                <a:latin typeface="OPPOSans B" panose="00020600040101010101" charset="-122"/>
                <a:ea typeface="OPPOSans B" panose="00020600040101010101" charset="-122"/>
                <a:cs typeface="+mn-ea"/>
                <a:sym typeface="+mn-lt"/>
              </a:rPr>
            </a:br>
            <a:r>
              <a:rPr lang="en-US" altLang="zh-CN" sz="2400" dirty="0">
                <a:solidFill>
                  <a:schemeClr val="bg2">
                    <a:lumMod val="25000"/>
                  </a:schemeClr>
                </a:solidFill>
                <a:latin typeface="OPPOSans B" panose="00020600040101010101" charset="-122"/>
                <a:ea typeface="OPPOSans B" panose="00020600040101010101" charset="-122"/>
                <a:cs typeface="+mn-ea"/>
                <a:sym typeface="+mn-lt"/>
              </a:rPr>
              <a:t>Forging User-centered Value Concept</a:t>
            </a:r>
            <a:endParaRPr lang="zh-CN" altLang="en-US" sz="4000" dirty="0">
              <a:solidFill>
                <a:schemeClr val="bg2">
                  <a:lumMod val="25000"/>
                </a:schemeClr>
              </a:solidFill>
              <a:latin typeface="OPPOSans B" panose="00020600040101010101" charset="-122"/>
              <a:ea typeface="OPPOSans B" panose="00020600040101010101" charset="-122"/>
              <a:cs typeface="+mn-ea"/>
              <a:sym typeface="+mn-lt"/>
            </a:endParaRPr>
          </a:p>
        </p:txBody>
      </p:sp>
      <p:sp>
        <p:nvSpPr>
          <p:cNvPr id="11" name="矩形 10"/>
          <p:cNvSpPr/>
          <p:nvPr/>
        </p:nvSpPr>
        <p:spPr>
          <a:xfrm>
            <a:off x="10578537" y="2995714"/>
            <a:ext cx="1613463" cy="399801"/>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latin typeface="OPPOSans B" panose="00020600040101010101" charset="-122"/>
              <a:ea typeface="OPPOSans B" panose="00020600040101010101" charset="-122"/>
              <a:cs typeface="+mn-ea"/>
              <a:sym typeface="+mn-lt"/>
            </a:endParaRPr>
          </a:p>
        </p:txBody>
      </p:sp>
      <p:sp>
        <p:nvSpPr>
          <p:cNvPr id="8" name="矩形 7"/>
          <p:cNvSpPr/>
          <p:nvPr/>
        </p:nvSpPr>
        <p:spPr>
          <a:xfrm>
            <a:off x="9685200" y="6066658"/>
            <a:ext cx="811530" cy="358775"/>
          </a:xfrm>
          <a:prstGeom prst="rect">
            <a:avLst/>
          </a:prstGeom>
        </p:spPr>
        <p:txBody>
          <a:bodyPr wrap="none">
            <a:spAutoFit/>
          </a:bodyPr>
          <a:lstStyle/>
          <a:p>
            <a:r>
              <a:rPr lang="en-US" altLang="zh-CN" sz="1600" dirty="0">
                <a:solidFill>
                  <a:schemeClr val="bg2">
                    <a:lumMod val="10000"/>
                    <a:alpha val="55000"/>
                  </a:schemeClr>
                </a:solidFill>
                <a:latin typeface="OPPOSans B" panose="00020600040101010101" charset="-122"/>
                <a:ea typeface="OPPOSans B" panose="00020600040101010101" charset="-122"/>
                <a:cs typeface="+mn-ea"/>
                <a:sym typeface="+mn-lt"/>
              </a:rPr>
              <a:t> Ryan</a:t>
            </a:r>
            <a:endParaRPr lang="zh-CN" altLang="en-US" sz="1600" dirty="0">
              <a:solidFill>
                <a:schemeClr val="bg2">
                  <a:lumMod val="10000"/>
                  <a:alpha val="55000"/>
                </a:schemeClr>
              </a:solidFill>
              <a:latin typeface="OPPOSans B" panose="00020600040101010101" charset="-122"/>
              <a:ea typeface="OPPOSans B" panose="00020600040101010101" charset="-122"/>
              <a:cs typeface="+mn-ea"/>
              <a:sym typeface="+mn-lt"/>
            </a:endParaRPr>
          </a:p>
        </p:txBody>
      </p:sp>
      <p:sp>
        <p:nvSpPr>
          <p:cNvPr id="10" name="文本框 9"/>
          <p:cNvSpPr txBox="1"/>
          <p:nvPr/>
        </p:nvSpPr>
        <p:spPr>
          <a:xfrm>
            <a:off x="2503300" y="3732473"/>
            <a:ext cx="9669016" cy="584775"/>
          </a:xfrm>
          <a:prstGeom prst="rect">
            <a:avLst/>
          </a:prstGeom>
          <a:noFill/>
        </p:spPr>
        <p:txBody>
          <a:bodyPr wrap="square" rtlCol="0">
            <a:spAutoFit/>
          </a:bodyPr>
          <a:lstStyle/>
          <a:p>
            <a:pPr algn="dist"/>
            <a:r>
              <a:rPr kumimoji="1" lang="en-US" altLang="zh-CN" sz="1600" dirty="0">
                <a:latin typeface="OPPOSans B" panose="00020600040101010101" charset="-122"/>
                <a:ea typeface="OPPOSans B" panose="00020600040101010101" charset="-122"/>
                <a:cs typeface="OPPOSans B" panose="00020600040101010101" charset="-122"/>
              </a:rPr>
              <a:t>2021 Global NPS Promotion &amp; Service Standardization Training</a:t>
            </a:r>
            <a:endParaRPr kumimoji="1" lang="en-US" altLang="zh-CN" sz="1600" dirty="0">
              <a:latin typeface="OPPOSans B" panose="00020600040101010101" charset="-122"/>
              <a:ea typeface="OPPOSans B" panose="00020600040101010101" charset="-122"/>
              <a:cs typeface="OPPOSans B" panose="00020600040101010101" charset="-122"/>
            </a:endParaRPr>
          </a:p>
          <a:p>
            <a:pPr algn="dist"/>
            <a:endParaRPr kumimoji="1" lang="zh-CN" altLang="en-US" sz="1600" dirty="0">
              <a:latin typeface="OPPOSans B" panose="00020600040101010101" charset="-122"/>
              <a:ea typeface="OPPOSans B" panose="00020600040101010101" charset="-122"/>
              <a:cs typeface="OPPOSans B"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11"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38364" y="232801"/>
            <a:ext cx="5148946" cy="5309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1.2 What is User Experience</a:t>
            </a:r>
            <a:endPar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2"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grpSp>
        <p:nvGrpSpPr>
          <p:cNvPr id="18" name="组合 17"/>
          <p:cNvGrpSpPr/>
          <p:nvPr/>
        </p:nvGrpSpPr>
        <p:grpSpPr>
          <a:xfrm>
            <a:off x="312146" y="1236010"/>
            <a:ext cx="2895051" cy="457090"/>
            <a:chOff x="686551" y="1464090"/>
            <a:chExt cx="2895051" cy="457090"/>
          </a:xfrm>
        </p:grpSpPr>
        <p:sp>
          <p:nvSpPr>
            <p:cNvPr id="19" name="矩形 3"/>
            <p:cNvSpPr>
              <a:spLocks noChangeArrowheads="1"/>
            </p:cNvSpPr>
            <p:nvPr/>
          </p:nvSpPr>
          <p:spPr bwMode="auto">
            <a:xfrm>
              <a:off x="686551" y="1464090"/>
              <a:ext cx="2895051" cy="31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6" tIns="34138" rIns="68276" bIns="34138">
              <a:spAutoFit/>
            </a:bodyPr>
            <a:lstStyle/>
            <a:p>
              <a:pPr defTabSz="412750" hangingPunct="0"/>
              <a:r>
                <a:rPr lang="en-US" altLang="zh-CN" sz="1600" kern="0" dirty="0">
                  <a:solidFill>
                    <a:schemeClr val="bg2">
                      <a:lumMod val="25000"/>
                    </a:schemeClr>
                  </a:solidFill>
                  <a:latin typeface="OPPOSans M" panose="00020600040101010101" charset="-122"/>
                  <a:ea typeface="OPPOSans M" panose="00020600040101010101" charset="-122"/>
                  <a:sym typeface="Helvetica Neue"/>
                </a:rPr>
                <a:t>Under such circumstance</a:t>
              </a:r>
              <a:endParaRPr lang="en-US" altLang="zh-CN" sz="1600" kern="0" dirty="0">
                <a:solidFill>
                  <a:schemeClr val="bg2">
                    <a:lumMod val="25000"/>
                  </a:schemeClr>
                </a:solidFill>
                <a:latin typeface="OPPOSans M" panose="00020600040101010101" charset="-122"/>
                <a:ea typeface="OPPOSans M" panose="00020600040101010101" charset="-122"/>
                <a:sym typeface="Helvetica Neue"/>
              </a:endParaRPr>
            </a:p>
          </p:txBody>
        </p:sp>
        <p:grpSp>
          <p:nvGrpSpPr>
            <p:cNvPr id="20" name="组合 19"/>
            <p:cNvGrpSpPr/>
            <p:nvPr/>
          </p:nvGrpSpPr>
          <p:grpSpPr>
            <a:xfrm>
              <a:off x="756178" y="1880855"/>
              <a:ext cx="1821924" cy="40325"/>
              <a:chOff x="756178" y="1880855"/>
              <a:chExt cx="1821924" cy="40325"/>
            </a:xfrm>
          </p:grpSpPr>
          <p:sp>
            <p:nvSpPr>
              <p:cNvPr id="35" name="矩形 34"/>
              <p:cNvSpPr/>
              <p:nvPr/>
            </p:nvSpPr>
            <p:spPr>
              <a:xfrm>
                <a:off x="756178" y="1880855"/>
                <a:ext cx="597202" cy="40325"/>
              </a:xfrm>
              <a:prstGeom prst="rect">
                <a:avLst/>
              </a:prstGeom>
              <a:solidFill>
                <a:srgbClr val="2DC84D"/>
              </a:solidFill>
              <a:ln>
                <a:noFill/>
              </a:ln>
            </p:spPr>
            <p:style>
              <a:lnRef idx="2">
                <a:schemeClr val="accent1">
                  <a:shade val="50000"/>
                </a:schemeClr>
              </a:lnRef>
              <a:fillRef idx="1">
                <a:schemeClr val="accent1"/>
              </a:fillRef>
              <a:effectRef idx="0">
                <a:schemeClr val="accent1"/>
              </a:effectRef>
              <a:fontRef idx="minor">
                <a:schemeClr val="lt1"/>
              </a:fontRef>
            </p:style>
            <p:txBody>
              <a:bodyPr lIns="68279" tIns="34138" rIns="68279" bIns="34138" rtlCol="0" anchor="ctr"/>
              <a:lstStyle/>
              <a:p>
                <a:pPr algn="ctr"/>
                <a:endParaRPr lang="zh-CN" altLang="en-US" sz="132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1368364" y="1880855"/>
                <a:ext cx="1209738" cy="40325"/>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68279" tIns="34138" rIns="68279" bIns="34138" rtlCol="0" anchor="ctr"/>
              <a:lstStyle/>
              <a:p>
                <a:pPr algn="ctr"/>
                <a:endParaRPr lang="zh-CN" altLang="en-US" sz="132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
        <p:nvSpPr>
          <p:cNvPr id="59" name="矩形 58"/>
          <p:cNvSpPr/>
          <p:nvPr/>
        </p:nvSpPr>
        <p:spPr>
          <a:xfrm>
            <a:off x="312147" y="1041227"/>
            <a:ext cx="5477647" cy="5364536"/>
          </a:xfrm>
          <a:prstGeom prst="rect">
            <a:avLst/>
          </a:prstGeom>
          <a:noFill/>
          <a:ln w="12700" cap="flat">
            <a:solidFill>
              <a:srgbClr val="5E5E5E">
                <a:lumMod val="20000"/>
                <a:lumOff val="80000"/>
              </a:srgbClr>
            </a:solidFill>
            <a:prstDash val="dashDot"/>
            <a:miter lim="400000"/>
          </a:ln>
          <a:effectLst/>
          <a:sp3d/>
        </p:spPr>
        <p:txBody>
          <a:bodyPr rot="0" spcFirstLastPara="1" vertOverflow="overflow" horzOverflow="overflow" vert="horz" wrap="square" lIns="0" tIns="0" rIns="0" bIns="0" numCol="1" spcCol="38100" rtlCol="0" anchor="ctr">
            <a:noAutofit/>
          </a:bodyPr>
          <a:lstStyle/>
          <a:p>
            <a:pPr marL="0" marR="0" lvl="0" indent="0" algn="ctr" defTabSz="412750" eaLnBrk="1" fontAlgn="auto" latinLnBrk="0" hangingPunct="0">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FFFFFF"/>
                </a:solidFill>
                <a:effectLst/>
                <a:uLnTx/>
                <a:uFillTx/>
                <a:latin typeface="Helvetica Neue Medium"/>
                <a:sym typeface="Helvetica Neue Medium"/>
              </a:rPr>
              <a:t>v</a:t>
            </a:r>
            <a:endParaRPr kumimoji="0" lang="zh-CN" altLang="en-US"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31" name="文本框 30"/>
          <p:cNvSpPr txBox="1"/>
          <p:nvPr/>
        </p:nvSpPr>
        <p:spPr>
          <a:xfrm>
            <a:off x="309662" y="1904325"/>
            <a:ext cx="5477647" cy="4491614"/>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en-US" altLang="zh-CN" sz="1600" dirty="0">
                <a:solidFill>
                  <a:srgbClr val="000000"/>
                </a:solidFill>
              </a:rPr>
              <a:t>Contact points of product should be divided by the user's entire </a:t>
            </a:r>
            <a:r>
              <a:rPr lang="en-US" altLang="zh-CN" sz="1600" b="1" dirty="0">
                <a:solidFill>
                  <a:srgbClr val="000000"/>
                </a:solidFill>
              </a:rPr>
              <a:t>experience journey</a:t>
            </a:r>
            <a:r>
              <a:rPr lang="en-US" altLang="zh-CN" sz="1600" dirty="0">
                <a:solidFill>
                  <a:srgbClr val="000000"/>
                </a:solidFill>
              </a:rPr>
              <a:t>, and each stage has corresponding touch points.</a:t>
            </a:r>
            <a:endParaRPr lang="en-US" altLang="zh-CN" sz="1600" dirty="0">
              <a:solidFill>
                <a:srgbClr val="000000"/>
              </a:solidFill>
            </a:endParaRPr>
          </a:p>
          <a:p>
            <a:pPr marL="285750" indent="-285750">
              <a:lnSpc>
                <a:spcPct val="150000"/>
              </a:lnSpc>
              <a:buFont typeface="Wingdings" panose="05000000000000000000" pitchFamily="2" charset="2"/>
              <a:buChar char="p"/>
            </a:pPr>
            <a:endParaRPr lang="en-US" altLang="zh-CN" sz="1600" dirty="0">
              <a:solidFill>
                <a:srgbClr val="000000"/>
              </a:solidFill>
            </a:endParaRPr>
          </a:p>
          <a:p>
            <a:pPr>
              <a:lnSpc>
                <a:spcPct val="150000"/>
              </a:lnSpc>
            </a:pPr>
            <a:endParaRPr lang="en-US" altLang="zh-CN" sz="1600" dirty="0">
              <a:solidFill>
                <a:srgbClr val="000000"/>
              </a:solidFill>
            </a:endParaRPr>
          </a:p>
          <a:p>
            <a:pPr marL="285750" indent="-285750">
              <a:lnSpc>
                <a:spcPct val="150000"/>
              </a:lnSpc>
              <a:buFont typeface="Wingdings" panose="05000000000000000000" pitchFamily="2" charset="2"/>
              <a:buChar char="p"/>
            </a:pPr>
            <a:r>
              <a:rPr lang="en-US" altLang="zh-CN" sz="1600" dirty="0">
                <a:solidFill>
                  <a:srgbClr val="000000"/>
                </a:solidFill>
              </a:rPr>
              <a:t>Experience perception is a continuous state that users have gradually accumulated in previous contact-points, and is an emotional appeal formed after long-term participation.</a:t>
            </a:r>
            <a:endParaRPr lang="en-US" altLang="zh-CN" sz="1400" dirty="0">
              <a:solidFill>
                <a:srgbClr val="000000"/>
              </a:solidFill>
            </a:endParaRPr>
          </a:p>
          <a:p>
            <a:pPr marL="285750" indent="-285750">
              <a:lnSpc>
                <a:spcPct val="150000"/>
              </a:lnSpc>
              <a:buFont typeface="Wingdings" panose="05000000000000000000" pitchFamily="2" charset="2"/>
              <a:buChar char="p"/>
            </a:pPr>
            <a:r>
              <a:rPr lang="en-US" altLang="zh-CN" sz="1600" dirty="0">
                <a:solidFill>
                  <a:srgbClr val="000000"/>
                </a:solidFill>
              </a:rPr>
              <a:t>The improvement of experience needs to be broken down into the improvement of user experience of each contact point.</a:t>
            </a:r>
            <a:endParaRPr lang="en-US" altLang="zh-CN" sz="1600" dirty="0">
              <a:solidFill>
                <a:srgbClr val="000000"/>
              </a:solidFill>
            </a:endParaRPr>
          </a:p>
        </p:txBody>
      </p:sp>
      <p:sp>
        <p:nvSpPr>
          <p:cNvPr id="44" name="矩形 43"/>
          <p:cNvSpPr/>
          <p:nvPr/>
        </p:nvSpPr>
        <p:spPr>
          <a:xfrm>
            <a:off x="6338771" y="1662004"/>
            <a:ext cx="850232" cy="368968"/>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lumMod val="10000"/>
                  </a:schemeClr>
                </a:solidFill>
                <a:latin typeface="OPPOSans B" panose="00020600040101010101" charset="-122"/>
                <a:ea typeface="OPPOSans B" panose="00020600040101010101" charset="-122"/>
              </a:rPr>
              <a:t>Aware</a:t>
            </a:r>
            <a:endParaRPr lang="zh-CN" altLang="en-US" sz="1400" dirty="0">
              <a:solidFill>
                <a:schemeClr val="bg1">
                  <a:lumMod val="10000"/>
                </a:schemeClr>
              </a:solidFill>
              <a:latin typeface="OPPOSans B" panose="00020600040101010101" charset="-122"/>
              <a:ea typeface="OPPOSans B" panose="00020600040101010101" charset="-122"/>
            </a:endParaRPr>
          </a:p>
        </p:txBody>
      </p:sp>
      <p:sp>
        <p:nvSpPr>
          <p:cNvPr id="45" name="矩形 44"/>
          <p:cNvSpPr/>
          <p:nvPr/>
        </p:nvSpPr>
        <p:spPr>
          <a:xfrm>
            <a:off x="7614666" y="1662004"/>
            <a:ext cx="850232" cy="368968"/>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lumMod val="10000"/>
                  </a:schemeClr>
                </a:solidFill>
                <a:latin typeface="OPPOSans B" panose="00020600040101010101" charset="-122"/>
                <a:ea typeface="OPPOSans B" panose="00020600040101010101" charset="-122"/>
              </a:rPr>
              <a:t>Ask</a:t>
            </a:r>
            <a:endParaRPr lang="zh-CN" altLang="en-US" sz="1400" dirty="0">
              <a:solidFill>
                <a:schemeClr val="bg1">
                  <a:lumMod val="10000"/>
                </a:schemeClr>
              </a:solidFill>
              <a:latin typeface="OPPOSans B" panose="00020600040101010101" charset="-122"/>
              <a:ea typeface="OPPOSans B" panose="00020600040101010101" charset="-122"/>
            </a:endParaRPr>
          </a:p>
        </p:txBody>
      </p:sp>
      <p:sp>
        <p:nvSpPr>
          <p:cNvPr id="46" name="矩形 45"/>
          <p:cNvSpPr/>
          <p:nvPr/>
        </p:nvSpPr>
        <p:spPr>
          <a:xfrm>
            <a:off x="8788875" y="1649690"/>
            <a:ext cx="850232" cy="368968"/>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lumMod val="10000"/>
                  </a:schemeClr>
                </a:solidFill>
                <a:latin typeface="OPPOSans B" panose="00020600040101010101" charset="-122"/>
                <a:ea typeface="OPPOSans B" panose="00020600040101010101" charset="-122"/>
              </a:rPr>
              <a:t>Act </a:t>
            </a:r>
            <a:endParaRPr lang="zh-CN" altLang="en-US" sz="1400" dirty="0">
              <a:solidFill>
                <a:schemeClr val="bg1">
                  <a:lumMod val="10000"/>
                </a:schemeClr>
              </a:solidFill>
              <a:latin typeface="OPPOSans B" panose="00020600040101010101" charset="-122"/>
              <a:ea typeface="OPPOSans B" panose="00020600040101010101" charset="-122"/>
            </a:endParaRPr>
          </a:p>
        </p:txBody>
      </p:sp>
      <p:sp>
        <p:nvSpPr>
          <p:cNvPr id="47" name="矩形 46"/>
          <p:cNvSpPr/>
          <p:nvPr/>
        </p:nvSpPr>
        <p:spPr>
          <a:xfrm>
            <a:off x="9949574" y="1647685"/>
            <a:ext cx="850232" cy="368968"/>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lumMod val="10000"/>
                  </a:schemeClr>
                </a:solidFill>
                <a:latin typeface="OPPOSans B" panose="00020600040101010101" charset="-122"/>
                <a:ea typeface="OPPOSans B" panose="00020600040101010101" charset="-122"/>
              </a:rPr>
              <a:t>Use </a:t>
            </a:r>
            <a:endParaRPr lang="zh-CN" altLang="en-US" sz="1400" dirty="0">
              <a:solidFill>
                <a:schemeClr val="bg1">
                  <a:lumMod val="10000"/>
                </a:schemeClr>
              </a:solidFill>
              <a:latin typeface="OPPOSans B" panose="00020600040101010101" charset="-122"/>
              <a:ea typeface="OPPOSans B" panose="00020600040101010101" charset="-122"/>
            </a:endParaRPr>
          </a:p>
        </p:txBody>
      </p:sp>
      <p:sp>
        <p:nvSpPr>
          <p:cNvPr id="48" name="矩形 47"/>
          <p:cNvSpPr/>
          <p:nvPr/>
        </p:nvSpPr>
        <p:spPr>
          <a:xfrm>
            <a:off x="11125521" y="1645680"/>
            <a:ext cx="981635" cy="368968"/>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1">
                    <a:lumMod val="10000"/>
                  </a:schemeClr>
                </a:solidFill>
                <a:latin typeface="OPPOSans B" panose="00020600040101010101" charset="-122"/>
                <a:ea typeface="OPPOSans B" panose="00020600040101010101" charset="-122"/>
              </a:rPr>
              <a:t>Feedback</a:t>
            </a:r>
            <a:endParaRPr lang="zh-CN" altLang="en-US" sz="1100" dirty="0">
              <a:solidFill>
                <a:schemeClr val="bg1">
                  <a:lumMod val="10000"/>
                </a:schemeClr>
              </a:solidFill>
              <a:latin typeface="OPPOSans B" panose="00020600040101010101" charset="-122"/>
              <a:ea typeface="OPPOSans B" panose="00020600040101010101" charset="-122"/>
            </a:endParaRPr>
          </a:p>
        </p:txBody>
      </p:sp>
      <p:sp>
        <p:nvSpPr>
          <p:cNvPr id="49" name="箭头: 右 48"/>
          <p:cNvSpPr/>
          <p:nvPr/>
        </p:nvSpPr>
        <p:spPr>
          <a:xfrm>
            <a:off x="7280769" y="1754246"/>
            <a:ext cx="255135" cy="184484"/>
          </a:xfrm>
          <a:prstGeom prst="rightArrow">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lumMod val="10000"/>
                </a:schemeClr>
              </a:solidFill>
              <a:latin typeface="OPPOSans B" panose="00020600040101010101" charset="-122"/>
              <a:ea typeface="OPPOSans B" panose="00020600040101010101" charset="-122"/>
            </a:endParaRPr>
          </a:p>
        </p:txBody>
      </p:sp>
      <p:sp>
        <p:nvSpPr>
          <p:cNvPr id="50" name="箭头: 右 49"/>
          <p:cNvSpPr/>
          <p:nvPr/>
        </p:nvSpPr>
        <p:spPr>
          <a:xfrm>
            <a:off x="8505570" y="1755735"/>
            <a:ext cx="255135" cy="184484"/>
          </a:xfrm>
          <a:prstGeom prst="rightArrow">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lumMod val="10000"/>
                </a:schemeClr>
              </a:solidFill>
              <a:latin typeface="OPPOSans B" panose="00020600040101010101" charset="-122"/>
              <a:ea typeface="OPPOSans B" panose="00020600040101010101" charset="-122"/>
            </a:endParaRPr>
          </a:p>
        </p:txBody>
      </p:sp>
      <p:sp>
        <p:nvSpPr>
          <p:cNvPr id="51" name="箭头: 右 50"/>
          <p:cNvSpPr/>
          <p:nvPr/>
        </p:nvSpPr>
        <p:spPr>
          <a:xfrm>
            <a:off x="9666773" y="1741932"/>
            <a:ext cx="255135" cy="184484"/>
          </a:xfrm>
          <a:prstGeom prst="rightArrow">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lumMod val="10000"/>
                </a:schemeClr>
              </a:solidFill>
              <a:latin typeface="OPPOSans B" panose="00020600040101010101" charset="-122"/>
              <a:ea typeface="OPPOSans B" panose="00020600040101010101" charset="-122"/>
            </a:endParaRPr>
          </a:p>
        </p:txBody>
      </p:sp>
      <p:sp>
        <p:nvSpPr>
          <p:cNvPr id="52" name="箭头: 右 51"/>
          <p:cNvSpPr/>
          <p:nvPr/>
        </p:nvSpPr>
        <p:spPr>
          <a:xfrm>
            <a:off x="10860496" y="1737922"/>
            <a:ext cx="255135" cy="184484"/>
          </a:xfrm>
          <a:prstGeom prst="rightArrow">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lumMod val="10000"/>
                </a:schemeClr>
              </a:solidFill>
              <a:latin typeface="OPPOSans B" panose="00020600040101010101" charset="-122"/>
              <a:ea typeface="OPPOSans B" panose="00020600040101010101" charset="-122"/>
            </a:endParaRPr>
          </a:p>
        </p:txBody>
      </p:sp>
      <p:sp>
        <p:nvSpPr>
          <p:cNvPr id="53" name="文本框 52"/>
          <p:cNvSpPr txBox="1"/>
          <p:nvPr/>
        </p:nvSpPr>
        <p:spPr>
          <a:xfrm>
            <a:off x="6278211" y="2245886"/>
            <a:ext cx="1257693" cy="1452834"/>
          </a:xfrm>
          <a:prstGeom prst="rect">
            <a:avLst/>
          </a:prstGeom>
          <a:noFill/>
        </p:spPr>
        <p:txBody>
          <a:bodyPr wrap="square" rtlCol="0">
            <a:spAutoFit/>
          </a:bodyPr>
          <a:lstStyle/>
          <a:p>
            <a:pPr>
              <a:lnSpc>
                <a:spcPct val="150000"/>
              </a:lnSpc>
            </a:pPr>
            <a:r>
              <a:rPr lang="en-US" altLang="zh-CN" sz="1200" dirty="0">
                <a:solidFill>
                  <a:srgbClr val="000000"/>
                </a:solidFill>
                <a:latin typeface="OPPOSans M" panose="00020600040101010101" charset="-122"/>
                <a:ea typeface="OPPOSans M" panose="00020600040101010101" charset="-122"/>
              </a:rPr>
              <a:t>Marketing, Ads,</a:t>
            </a:r>
            <a:endParaRPr lang="en-US" altLang="zh-CN" sz="1200" dirty="0">
              <a:solidFill>
                <a:srgbClr val="000000"/>
              </a:solidFill>
              <a:latin typeface="OPPOSans M" panose="00020600040101010101" charset="-122"/>
              <a:ea typeface="OPPOSans M" panose="00020600040101010101" charset="-122"/>
            </a:endParaRPr>
          </a:p>
          <a:p>
            <a:pPr>
              <a:lnSpc>
                <a:spcPct val="150000"/>
              </a:lnSpc>
            </a:pPr>
            <a:r>
              <a:rPr lang="en-US" altLang="zh-CN" sz="1200" dirty="0">
                <a:solidFill>
                  <a:srgbClr val="000000"/>
                </a:solidFill>
                <a:latin typeface="OPPOSans M" panose="00020600040101010101" charset="-122"/>
                <a:ea typeface="OPPOSans M" panose="00020600040101010101" charset="-122"/>
              </a:rPr>
              <a:t>By word of mouth</a:t>
            </a:r>
            <a:endParaRPr lang="en-US" altLang="zh-CN" sz="1200" dirty="0">
              <a:solidFill>
                <a:srgbClr val="000000"/>
              </a:solidFill>
              <a:latin typeface="OPPOSans M" panose="00020600040101010101" charset="-122"/>
              <a:ea typeface="OPPOSans M" panose="00020600040101010101" charset="-122"/>
            </a:endParaRPr>
          </a:p>
        </p:txBody>
      </p:sp>
      <p:sp>
        <p:nvSpPr>
          <p:cNvPr id="55" name="文本框 54"/>
          <p:cNvSpPr txBox="1"/>
          <p:nvPr/>
        </p:nvSpPr>
        <p:spPr>
          <a:xfrm>
            <a:off x="7559124" y="2245885"/>
            <a:ext cx="1257693" cy="1356397"/>
          </a:xfrm>
          <a:prstGeom prst="rect">
            <a:avLst/>
          </a:prstGeom>
          <a:noFill/>
        </p:spPr>
        <p:txBody>
          <a:bodyPr wrap="square" rtlCol="0">
            <a:spAutoFit/>
          </a:bodyPr>
          <a:lstStyle/>
          <a:p>
            <a:pPr>
              <a:lnSpc>
                <a:spcPct val="150000"/>
              </a:lnSpc>
            </a:pPr>
            <a:r>
              <a:rPr lang="en-US" altLang="zh-CN" sz="1200" dirty="0">
                <a:solidFill>
                  <a:srgbClr val="000000"/>
                </a:solidFill>
                <a:latin typeface="OPPOSans M" panose="00020600040101010101" charset="-122"/>
                <a:ea typeface="OPPOSans M" panose="00020600040101010101" charset="-122"/>
              </a:rPr>
              <a:t>Offline/Online stores,</a:t>
            </a:r>
            <a:endParaRPr lang="en-US" altLang="zh-CN" sz="1200" dirty="0">
              <a:solidFill>
                <a:srgbClr val="000000"/>
              </a:solidFill>
              <a:latin typeface="OPPOSans M" panose="00020600040101010101" charset="-122"/>
              <a:ea typeface="OPPOSans M" panose="00020600040101010101" charset="-122"/>
            </a:endParaRPr>
          </a:p>
          <a:p>
            <a:pPr>
              <a:lnSpc>
                <a:spcPct val="150000"/>
              </a:lnSpc>
            </a:pPr>
            <a:r>
              <a:rPr lang="en-US" altLang="zh-CN" sz="1200" dirty="0">
                <a:solidFill>
                  <a:srgbClr val="000000"/>
                </a:solidFill>
                <a:latin typeface="OPPOSans M" panose="00020600040101010101" charset="-122"/>
                <a:ea typeface="OPPOSans M" panose="00020600040101010101" charset="-122"/>
              </a:rPr>
              <a:t>Other media </a:t>
            </a:r>
            <a:endParaRPr lang="en-US" altLang="zh-CN" sz="1200" dirty="0">
              <a:solidFill>
                <a:srgbClr val="000000"/>
              </a:solidFill>
              <a:latin typeface="OPPOSans M" panose="00020600040101010101" charset="-122"/>
              <a:ea typeface="OPPOSans M" panose="00020600040101010101" charset="-122"/>
            </a:endParaRPr>
          </a:p>
        </p:txBody>
      </p:sp>
      <p:sp>
        <p:nvSpPr>
          <p:cNvPr id="56" name="文本框 55"/>
          <p:cNvSpPr txBox="1"/>
          <p:nvPr/>
        </p:nvSpPr>
        <p:spPr>
          <a:xfrm>
            <a:off x="8760705" y="2243879"/>
            <a:ext cx="1257693" cy="898836"/>
          </a:xfrm>
          <a:prstGeom prst="rect">
            <a:avLst/>
          </a:prstGeom>
          <a:noFill/>
        </p:spPr>
        <p:txBody>
          <a:bodyPr wrap="square" rtlCol="0">
            <a:spAutoFit/>
          </a:bodyPr>
          <a:lstStyle/>
          <a:p>
            <a:pPr>
              <a:lnSpc>
                <a:spcPct val="150000"/>
              </a:lnSpc>
            </a:pPr>
            <a:r>
              <a:rPr lang="en-US" altLang="zh-CN" sz="1200" dirty="0">
                <a:solidFill>
                  <a:srgbClr val="000000"/>
                </a:solidFill>
                <a:latin typeface="OPPOSans M" panose="00020600040101010101" charset="-122"/>
                <a:ea typeface="OPPOSans M" panose="00020600040101010101" charset="-122"/>
              </a:rPr>
              <a:t>Reservation,</a:t>
            </a:r>
            <a:endParaRPr lang="en-US" altLang="zh-CN" sz="1200" dirty="0">
              <a:solidFill>
                <a:srgbClr val="000000"/>
              </a:solidFill>
              <a:latin typeface="OPPOSans M" panose="00020600040101010101" charset="-122"/>
              <a:ea typeface="OPPOSans M" panose="00020600040101010101" charset="-122"/>
            </a:endParaRPr>
          </a:p>
          <a:p>
            <a:pPr>
              <a:lnSpc>
                <a:spcPct val="150000"/>
              </a:lnSpc>
            </a:pPr>
            <a:r>
              <a:rPr lang="en-US" altLang="zh-CN" sz="1200" dirty="0">
                <a:solidFill>
                  <a:srgbClr val="000000"/>
                </a:solidFill>
                <a:latin typeface="OPPOSans M" panose="00020600040101010101" charset="-122"/>
                <a:ea typeface="OPPOSans M" panose="00020600040101010101" charset="-122"/>
              </a:rPr>
              <a:t>Purchasing,</a:t>
            </a:r>
            <a:endParaRPr lang="en-US" altLang="zh-CN" sz="1200" dirty="0">
              <a:solidFill>
                <a:srgbClr val="000000"/>
              </a:solidFill>
              <a:latin typeface="OPPOSans M" panose="00020600040101010101" charset="-122"/>
              <a:ea typeface="OPPOSans M" panose="00020600040101010101" charset="-122"/>
            </a:endParaRPr>
          </a:p>
          <a:p>
            <a:pPr>
              <a:lnSpc>
                <a:spcPct val="150000"/>
              </a:lnSpc>
            </a:pPr>
            <a:r>
              <a:rPr lang="en-US" altLang="zh-CN" sz="1200" dirty="0">
                <a:solidFill>
                  <a:srgbClr val="000000"/>
                </a:solidFill>
                <a:latin typeface="OPPOSans M" panose="00020600040101010101" charset="-122"/>
                <a:ea typeface="OPPOSans M" panose="00020600040101010101" charset="-122"/>
              </a:rPr>
              <a:t>Registration</a:t>
            </a:r>
            <a:endParaRPr lang="en-US" altLang="zh-CN" sz="1200" dirty="0">
              <a:solidFill>
                <a:srgbClr val="000000"/>
              </a:solidFill>
              <a:latin typeface="OPPOSans M" panose="00020600040101010101" charset="-122"/>
              <a:ea typeface="OPPOSans M" panose="00020600040101010101" charset="-122"/>
            </a:endParaRPr>
          </a:p>
        </p:txBody>
      </p:sp>
      <p:sp>
        <p:nvSpPr>
          <p:cNvPr id="57" name="文本框 56"/>
          <p:cNvSpPr txBox="1"/>
          <p:nvPr/>
        </p:nvSpPr>
        <p:spPr>
          <a:xfrm>
            <a:off x="9863581" y="2234942"/>
            <a:ext cx="1257693" cy="1167627"/>
          </a:xfrm>
          <a:prstGeom prst="rect">
            <a:avLst/>
          </a:prstGeom>
          <a:noFill/>
        </p:spPr>
        <p:txBody>
          <a:bodyPr wrap="square" rtlCol="0">
            <a:spAutoFit/>
          </a:bodyPr>
          <a:lstStyle/>
          <a:p>
            <a:pPr>
              <a:lnSpc>
                <a:spcPct val="150000"/>
              </a:lnSpc>
            </a:pPr>
            <a:r>
              <a:rPr lang="en-US" altLang="zh-CN" sz="1200" dirty="0">
                <a:solidFill>
                  <a:srgbClr val="000000"/>
                </a:solidFill>
                <a:latin typeface="OPPOSans M" panose="00020600040101010101" charset="-122"/>
                <a:ea typeface="OPPOSans M" panose="00020600040101010101" charset="-122"/>
              </a:rPr>
              <a:t>Functional performance, </a:t>
            </a:r>
            <a:endParaRPr lang="en-US" altLang="zh-CN" sz="1200" dirty="0">
              <a:solidFill>
                <a:srgbClr val="000000"/>
              </a:solidFill>
              <a:latin typeface="OPPOSans M" panose="00020600040101010101" charset="-122"/>
              <a:ea typeface="OPPOSans M" panose="00020600040101010101" charset="-122"/>
            </a:endParaRPr>
          </a:p>
          <a:p>
            <a:pPr>
              <a:lnSpc>
                <a:spcPct val="150000"/>
              </a:lnSpc>
            </a:pPr>
            <a:r>
              <a:rPr lang="en-US" altLang="zh-CN" sz="1200" dirty="0">
                <a:solidFill>
                  <a:srgbClr val="000000"/>
                </a:solidFill>
                <a:latin typeface="OPPOSans M" panose="00020600040101010101" charset="-122"/>
                <a:ea typeface="OPPOSans M" panose="00020600040101010101" charset="-122"/>
              </a:rPr>
              <a:t>Content,</a:t>
            </a:r>
            <a:endParaRPr lang="en-US" altLang="zh-CN" sz="1200" dirty="0">
              <a:solidFill>
                <a:srgbClr val="000000"/>
              </a:solidFill>
              <a:latin typeface="OPPOSans M" panose="00020600040101010101" charset="-122"/>
              <a:ea typeface="OPPOSans M" panose="00020600040101010101" charset="-122"/>
            </a:endParaRPr>
          </a:p>
          <a:p>
            <a:pPr>
              <a:lnSpc>
                <a:spcPct val="150000"/>
              </a:lnSpc>
            </a:pPr>
            <a:r>
              <a:rPr lang="en-US" altLang="zh-CN" sz="1200" dirty="0">
                <a:solidFill>
                  <a:srgbClr val="000000"/>
                </a:solidFill>
                <a:latin typeface="OPPOSans M" panose="00020600040101010101" charset="-122"/>
                <a:ea typeface="OPPOSans M" panose="00020600040101010101" charset="-122"/>
              </a:rPr>
              <a:t>Interactive</a:t>
            </a:r>
            <a:endParaRPr lang="en-US" altLang="zh-CN" sz="1200" dirty="0">
              <a:solidFill>
                <a:srgbClr val="000000"/>
              </a:solidFill>
              <a:latin typeface="OPPOSans M" panose="00020600040101010101" charset="-122"/>
              <a:ea typeface="OPPOSans M" panose="00020600040101010101" charset="-122"/>
            </a:endParaRPr>
          </a:p>
        </p:txBody>
      </p:sp>
      <p:sp>
        <p:nvSpPr>
          <p:cNvPr id="58" name="箭头: 手杖形 57"/>
          <p:cNvSpPr/>
          <p:nvPr/>
        </p:nvSpPr>
        <p:spPr>
          <a:xfrm flipH="1">
            <a:off x="6595133" y="1326481"/>
            <a:ext cx="5006304" cy="333517"/>
          </a:xfrm>
          <a:prstGeom prst="uturnArrow">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lumMod val="10000"/>
                </a:schemeClr>
              </a:solidFill>
              <a:latin typeface="OPPOSans B" panose="00020600040101010101" charset="-122"/>
              <a:ea typeface="OPPOSans B" panose="00020600040101010101" charset="-122"/>
            </a:endParaRPr>
          </a:p>
        </p:txBody>
      </p:sp>
      <p:sp>
        <p:nvSpPr>
          <p:cNvPr id="84" name="文本框 83"/>
          <p:cNvSpPr txBox="1"/>
          <p:nvPr/>
        </p:nvSpPr>
        <p:spPr>
          <a:xfrm>
            <a:off x="11144494" y="2243879"/>
            <a:ext cx="1071509" cy="1847237"/>
          </a:xfrm>
          <a:prstGeom prst="rect">
            <a:avLst/>
          </a:prstGeom>
          <a:noFill/>
        </p:spPr>
        <p:txBody>
          <a:bodyPr wrap="square" rtlCol="0">
            <a:spAutoFit/>
          </a:bodyPr>
          <a:lstStyle/>
          <a:p>
            <a:pPr>
              <a:lnSpc>
                <a:spcPct val="150000"/>
              </a:lnSpc>
            </a:pPr>
            <a:r>
              <a:rPr lang="en-US" altLang="zh-CN" sz="1100" dirty="0">
                <a:solidFill>
                  <a:srgbClr val="000000"/>
                </a:solidFill>
                <a:latin typeface="OPPOSans M" panose="00020600040101010101" charset="-122"/>
                <a:ea typeface="OPPOSans M" panose="00020600040101010101" charset="-122"/>
              </a:rPr>
              <a:t>Customer service,</a:t>
            </a:r>
            <a:endParaRPr lang="en-US" altLang="zh-CN" sz="1100" dirty="0">
              <a:solidFill>
                <a:srgbClr val="000000"/>
              </a:solidFill>
              <a:latin typeface="OPPOSans M" panose="00020600040101010101" charset="-122"/>
              <a:ea typeface="OPPOSans M" panose="00020600040101010101" charset="-122"/>
            </a:endParaRPr>
          </a:p>
          <a:p>
            <a:pPr>
              <a:lnSpc>
                <a:spcPct val="150000"/>
              </a:lnSpc>
            </a:pPr>
            <a:r>
              <a:rPr lang="en-US" altLang="zh-CN" sz="1100" dirty="0">
                <a:solidFill>
                  <a:srgbClr val="000000"/>
                </a:solidFill>
                <a:latin typeface="OPPOSans M" panose="00020600040101010101" charset="-122"/>
                <a:ea typeface="OPPOSans M" panose="00020600040101010101" charset="-122"/>
              </a:rPr>
              <a:t>Complaint,</a:t>
            </a:r>
            <a:endParaRPr lang="en-US" altLang="zh-CN" sz="1100" dirty="0">
              <a:solidFill>
                <a:srgbClr val="000000"/>
              </a:solidFill>
              <a:latin typeface="OPPOSans M" panose="00020600040101010101" charset="-122"/>
              <a:ea typeface="OPPOSans M" panose="00020600040101010101" charset="-122"/>
            </a:endParaRPr>
          </a:p>
          <a:p>
            <a:pPr>
              <a:lnSpc>
                <a:spcPct val="150000"/>
              </a:lnSpc>
            </a:pPr>
            <a:r>
              <a:rPr lang="en-US" altLang="zh-CN" sz="1100" dirty="0">
                <a:solidFill>
                  <a:srgbClr val="000000"/>
                </a:solidFill>
                <a:latin typeface="OPPOSans M" panose="00020600040101010101" charset="-122"/>
                <a:ea typeface="OPPOSans M" panose="00020600040101010101" charset="-122"/>
              </a:rPr>
              <a:t>Return &amp;exchange</a:t>
            </a:r>
            <a:endParaRPr lang="en-US" altLang="zh-CN" sz="1100" dirty="0">
              <a:solidFill>
                <a:srgbClr val="000000"/>
              </a:solidFill>
              <a:latin typeface="OPPOSans M" panose="00020600040101010101" charset="-122"/>
              <a:ea typeface="OPPOSans M" panose="00020600040101010101" charset="-122"/>
            </a:endParaRPr>
          </a:p>
        </p:txBody>
      </p:sp>
      <p:sp>
        <p:nvSpPr>
          <p:cNvPr id="4" name="箭头: 右 3"/>
          <p:cNvSpPr/>
          <p:nvPr/>
        </p:nvSpPr>
        <p:spPr>
          <a:xfrm>
            <a:off x="5559190" y="2443497"/>
            <a:ext cx="632414" cy="300146"/>
          </a:xfrm>
          <a:prstGeom prst="rightArrow">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86" name="箭头: 右 85"/>
          <p:cNvSpPr/>
          <p:nvPr/>
        </p:nvSpPr>
        <p:spPr>
          <a:xfrm>
            <a:off x="5506803" y="5020132"/>
            <a:ext cx="632414" cy="300146"/>
          </a:xfrm>
          <a:prstGeom prst="rightArrow">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cxnSp>
        <p:nvCxnSpPr>
          <p:cNvPr id="6" name="直接箭头连接符 5"/>
          <p:cNvCxnSpPr/>
          <p:nvPr/>
        </p:nvCxnSpPr>
        <p:spPr>
          <a:xfrm flipV="1">
            <a:off x="6338771" y="4150784"/>
            <a:ext cx="0" cy="1993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6338771" y="6143882"/>
            <a:ext cx="50444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流程图: 联系 36"/>
          <p:cNvSpPr/>
          <p:nvPr/>
        </p:nvSpPr>
        <p:spPr>
          <a:xfrm>
            <a:off x="6874365" y="6045655"/>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10000"/>
                </a:schemeClr>
              </a:solidFill>
            </a:endParaRPr>
          </a:p>
        </p:txBody>
      </p:sp>
      <p:sp>
        <p:nvSpPr>
          <p:cNvPr id="88" name="流程图: 联系 36"/>
          <p:cNvSpPr/>
          <p:nvPr/>
        </p:nvSpPr>
        <p:spPr>
          <a:xfrm>
            <a:off x="8388242" y="6040798"/>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10000"/>
                </a:schemeClr>
              </a:solidFill>
            </a:endParaRPr>
          </a:p>
        </p:txBody>
      </p:sp>
      <p:sp>
        <p:nvSpPr>
          <p:cNvPr id="89" name="流程图: 联系 36"/>
          <p:cNvSpPr/>
          <p:nvPr/>
        </p:nvSpPr>
        <p:spPr>
          <a:xfrm>
            <a:off x="9848654" y="6033521"/>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10000"/>
                </a:schemeClr>
              </a:solidFill>
            </a:endParaRPr>
          </a:p>
        </p:txBody>
      </p:sp>
      <p:sp>
        <p:nvSpPr>
          <p:cNvPr id="25" name="矩形: 圆角 24"/>
          <p:cNvSpPr/>
          <p:nvPr/>
        </p:nvSpPr>
        <p:spPr>
          <a:xfrm>
            <a:off x="6578870" y="6246363"/>
            <a:ext cx="816199" cy="302353"/>
          </a:xfrm>
          <a:prstGeom prst="roundRect">
            <a:avLst/>
          </a:prstGeom>
          <a:no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100" dirty="0">
                <a:solidFill>
                  <a:schemeClr val="bg1">
                    <a:lumMod val="10000"/>
                  </a:schemeClr>
                </a:solidFill>
              </a:rPr>
              <a:t>Contact-point 1</a:t>
            </a:r>
            <a:endParaRPr lang="zh-CN" altLang="en-US" sz="1100" dirty="0">
              <a:solidFill>
                <a:schemeClr val="bg1">
                  <a:lumMod val="10000"/>
                </a:schemeClr>
              </a:solidFill>
            </a:endParaRPr>
          </a:p>
        </p:txBody>
      </p:sp>
      <p:sp>
        <p:nvSpPr>
          <p:cNvPr id="90" name="矩形: 圆角 89"/>
          <p:cNvSpPr/>
          <p:nvPr/>
        </p:nvSpPr>
        <p:spPr>
          <a:xfrm>
            <a:off x="8127752" y="6237251"/>
            <a:ext cx="816199" cy="302353"/>
          </a:xfrm>
          <a:prstGeom prst="roundRect">
            <a:avLst/>
          </a:prstGeom>
          <a:no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100" dirty="0">
                <a:solidFill>
                  <a:schemeClr val="bg1">
                    <a:lumMod val="10000"/>
                  </a:schemeClr>
                </a:solidFill>
              </a:rPr>
              <a:t>Contact-point 2</a:t>
            </a:r>
            <a:endParaRPr lang="zh-CN" altLang="en-US" sz="1100" dirty="0">
              <a:solidFill>
                <a:schemeClr val="bg1">
                  <a:lumMod val="10000"/>
                </a:schemeClr>
              </a:solidFill>
            </a:endParaRPr>
          </a:p>
        </p:txBody>
      </p:sp>
      <p:sp>
        <p:nvSpPr>
          <p:cNvPr id="91" name="矩形: 圆角 90"/>
          <p:cNvSpPr/>
          <p:nvPr/>
        </p:nvSpPr>
        <p:spPr>
          <a:xfrm>
            <a:off x="9558491" y="6226838"/>
            <a:ext cx="816199" cy="302353"/>
          </a:xfrm>
          <a:prstGeom prst="roundRect">
            <a:avLst/>
          </a:prstGeom>
          <a:no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400" dirty="0">
                <a:solidFill>
                  <a:schemeClr val="bg1">
                    <a:lumMod val="10000"/>
                  </a:schemeClr>
                </a:solidFill>
              </a:rPr>
              <a:t>Ending</a:t>
            </a:r>
            <a:endParaRPr lang="zh-CN" altLang="en-US" sz="1400" dirty="0">
              <a:solidFill>
                <a:schemeClr val="bg1">
                  <a:lumMod val="10000"/>
                </a:schemeClr>
              </a:solidFill>
            </a:endParaRPr>
          </a:p>
        </p:txBody>
      </p:sp>
      <p:sp>
        <p:nvSpPr>
          <p:cNvPr id="26" name="文本框 25"/>
          <p:cNvSpPr txBox="1"/>
          <p:nvPr/>
        </p:nvSpPr>
        <p:spPr>
          <a:xfrm>
            <a:off x="10461948" y="6210730"/>
            <a:ext cx="1773075" cy="253916"/>
          </a:xfrm>
          <a:prstGeom prst="rect">
            <a:avLst/>
          </a:prstGeom>
          <a:noFill/>
        </p:spPr>
        <p:txBody>
          <a:bodyPr wrap="square" rtlCol="0">
            <a:spAutoFit/>
          </a:bodyPr>
          <a:lstStyle/>
          <a:p>
            <a:r>
              <a:rPr lang="en-US" altLang="zh-CN" sz="1000" dirty="0">
                <a:solidFill>
                  <a:schemeClr val="bg1">
                    <a:lumMod val="10000"/>
                  </a:schemeClr>
                </a:solidFill>
              </a:rPr>
              <a:t>Experience Journey</a:t>
            </a:r>
            <a:endParaRPr lang="zh-CN" altLang="en-US" sz="1000" dirty="0">
              <a:solidFill>
                <a:schemeClr val="bg1">
                  <a:lumMod val="10000"/>
                </a:schemeClr>
              </a:solidFill>
            </a:endParaRPr>
          </a:p>
        </p:txBody>
      </p:sp>
      <p:sp>
        <p:nvSpPr>
          <p:cNvPr id="27" name="文本框 26"/>
          <p:cNvSpPr txBox="1"/>
          <p:nvPr/>
        </p:nvSpPr>
        <p:spPr>
          <a:xfrm>
            <a:off x="5894559" y="3882336"/>
            <a:ext cx="507831" cy="965270"/>
          </a:xfrm>
          <a:prstGeom prst="rect">
            <a:avLst/>
          </a:prstGeom>
          <a:noFill/>
        </p:spPr>
        <p:txBody>
          <a:bodyPr vert="eaVert" wrap="square" rtlCol="0">
            <a:spAutoFit/>
          </a:bodyPr>
          <a:lstStyle/>
          <a:p>
            <a:r>
              <a:rPr lang="en-US" altLang="zh-CN" sz="1050" dirty="0">
                <a:solidFill>
                  <a:schemeClr val="bg1">
                    <a:lumMod val="10000"/>
                  </a:schemeClr>
                </a:solidFill>
              </a:rPr>
              <a:t>User experience</a:t>
            </a:r>
            <a:endParaRPr lang="zh-CN" altLang="en-US" sz="1050" dirty="0">
              <a:solidFill>
                <a:schemeClr val="bg1">
                  <a:lumMod val="10000"/>
                </a:schemeClr>
              </a:solidFill>
            </a:endParaRPr>
          </a:p>
        </p:txBody>
      </p:sp>
      <p:cxnSp>
        <p:nvCxnSpPr>
          <p:cNvPr id="29" name="直接连接符 28"/>
          <p:cNvCxnSpPr/>
          <p:nvPr/>
        </p:nvCxnSpPr>
        <p:spPr>
          <a:xfrm>
            <a:off x="7715438" y="4200782"/>
            <a:ext cx="0" cy="1938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9213991" y="4200782"/>
            <a:ext cx="0" cy="1938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10581732" y="4200782"/>
            <a:ext cx="0" cy="1938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355704" y="4503523"/>
            <a:ext cx="1376667" cy="649604"/>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chemeClr val="bg1">
                  <a:lumMod val="10000"/>
                </a:schemeClr>
              </a:solidFill>
            </a:endParaRPr>
          </a:p>
        </p:txBody>
      </p:sp>
      <p:cxnSp>
        <p:nvCxnSpPr>
          <p:cNvPr id="38" name="直接连接符 37"/>
          <p:cNvCxnSpPr/>
          <p:nvPr/>
        </p:nvCxnSpPr>
        <p:spPr>
          <a:xfrm>
            <a:off x="6338771" y="5356031"/>
            <a:ext cx="137666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7724682" y="4825517"/>
            <a:ext cx="1496113" cy="649604"/>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chemeClr val="bg1">
                  <a:lumMod val="10000"/>
                </a:schemeClr>
              </a:solidFill>
            </a:endParaRPr>
          </a:p>
        </p:txBody>
      </p:sp>
      <p:cxnSp>
        <p:nvCxnSpPr>
          <p:cNvPr id="95" name="直接连接符 94"/>
          <p:cNvCxnSpPr>
            <a:stCxn id="94" idx="1"/>
            <a:endCxn id="94" idx="3"/>
          </p:cNvCxnSpPr>
          <p:nvPr/>
        </p:nvCxnSpPr>
        <p:spPr>
          <a:xfrm>
            <a:off x="7724682" y="5150319"/>
            <a:ext cx="1496113"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9211552" y="4464183"/>
            <a:ext cx="1370180" cy="649604"/>
          </a:xfrm>
          <a:prstGeom prst="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chemeClr val="bg1">
                  <a:lumMod val="10000"/>
                </a:schemeClr>
              </a:solidFill>
            </a:endParaRPr>
          </a:p>
        </p:txBody>
      </p:sp>
      <p:cxnSp>
        <p:nvCxnSpPr>
          <p:cNvPr id="97" name="直接连接符 96"/>
          <p:cNvCxnSpPr/>
          <p:nvPr/>
        </p:nvCxnSpPr>
        <p:spPr>
          <a:xfrm>
            <a:off x="9211551" y="4964923"/>
            <a:ext cx="1385159"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98" name="箭头: 右 97"/>
          <p:cNvSpPr/>
          <p:nvPr/>
        </p:nvSpPr>
        <p:spPr>
          <a:xfrm rot="10800000">
            <a:off x="10668963" y="4507023"/>
            <a:ext cx="383065" cy="169471"/>
          </a:xfrm>
          <a:prstGeom prst="rightArrow">
            <a:avLst/>
          </a:prstGeom>
          <a:solidFill>
            <a:srgbClr val="56828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chemeClr val="bg1">
                  <a:lumMod val="10000"/>
                </a:schemeClr>
              </a:solidFill>
            </a:endParaRPr>
          </a:p>
        </p:txBody>
      </p:sp>
      <p:sp>
        <p:nvSpPr>
          <p:cNvPr id="99" name="文本框 98"/>
          <p:cNvSpPr txBox="1"/>
          <p:nvPr/>
        </p:nvSpPr>
        <p:spPr>
          <a:xfrm>
            <a:off x="11027789" y="4354221"/>
            <a:ext cx="1159351" cy="430887"/>
          </a:xfrm>
          <a:prstGeom prst="rect">
            <a:avLst/>
          </a:prstGeom>
          <a:noFill/>
        </p:spPr>
        <p:txBody>
          <a:bodyPr wrap="square" rtlCol="0">
            <a:spAutoFit/>
          </a:bodyPr>
          <a:lstStyle/>
          <a:p>
            <a:r>
              <a:rPr lang="en-US" altLang="zh-CN" sz="1100" dirty="0">
                <a:solidFill>
                  <a:schemeClr val="bg1">
                    <a:lumMod val="10000"/>
                  </a:schemeClr>
                </a:solidFill>
              </a:rPr>
              <a:t>Expectation</a:t>
            </a:r>
            <a:endParaRPr lang="en-US" altLang="zh-CN" sz="1100" dirty="0">
              <a:solidFill>
                <a:schemeClr val="bg1">
                  <a:lumMod val="10000"/>
                </a:schemeClr>
              </a:solidFill>
            </a:endParaRPr>
          </a:p>
          <a:p>
            <a:r>
              <a:rPr lang="en-US" altLang="zh-CN" sz="1100" dirty="0">
                <a:solidFill>
                  <a:schemeClr val="bg1">
                    <a:lumMod val="10000"/>
                  </a:schemeClr>
                </a:solidFill>
              </a:rPr>
              <a:t>interval</a:t>
            </a:r>
            <a:endParaRPr lang="zh-CN" altLang="en-US" sz="1100" dirty="0">
              <a:solidFill>
                <a:schemeClr val="bg1">
                  <a:lumMod val="10000"/>
                </a:schemeClr>
              </a:solidFill>
            </a:endParaRPr>
          </a:p>
        </p:txBody>
      </p:sp>
      <p:sp>
        <p:nvSpPr>
          <p:cNvPr id="100" name="箭头: 右 99"/>
          <p:cNvSpPr/>
          <p:nvPr/>
        </p:nvSpPr>
        <p:spPr>
          <a:xfrm rot="10800000">
            <a:off x="10668963" y="4889436"/>
            <a:ext cx="383065" cy="16947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chemeClr val="bg1">
                  <a:lumMod val="10000"/>
                </a:schemeClr>
              </a:solidFill>
            </a:endParaRPr>
          </a:p>
        </p:txBody>
      </p:sp>
      <p:sp>
        <p:nvSpPr>
          <p:cNvPr id="101" name="文本框 100"/>
          <p:cNvSpPr txBox="1"/>
          <p:nvPr/>
        </p:nvSpPr>
        <p:spPr>
          <a:xfrm>
            <a:off x="11027789" y="4854822"/>
            <a:ext cx="1033122" cy="261610"/>
          </a:xfrm>
          <a:prstGeom prst="rect">
            <a:avLst/>
          </a:prstGeom>
          <a:noFill/>
        </p:spPr>
        <p:txBody>
          <a:bodyPr wrap="square" rtlCol="0">
            <a:spAutoFit/>
          </a:bodyPr>
          <a:lstStyle/>
          <a:p>
            <a:r>
              <a:rPr lang="en-US" altLang="zh-CN" sz="1100" dirty="0">
                <a:solidFill>
                  <a:schemeClr val="bg1">
                    <a:lumMod val="10000"/>
                  </a:schemeClr>
                </a:solidFill>
              </a:rPr>
              <a:t>Feeling</a:t>
            </a:r>
            <a:r>
              <a:rPr lang="zh-CN" altLang="en-US" sz="1100" dirty="0">
                <a:solidFill>
                  <a:schemeClr val="bg1">
                    <a:lumMod val="10000"/>
                  </a:schemeClr>
                </a:solidFill>
              </a:rPr>
              <a:t> </a:t>
            </a:r>
            <a:r>
              <a:rPr lang="en-US" altLang="zh-CN" sz="1100" dirty="0">
                <a:solidFill>
                  <a:schemeClr val="bg1">
                    <a:lumMod val="10000"/>
                  </a:schemeClr>
                </a:solidFill>
              </a:rPr>
              <a:t>line</a:t>
            </a:r>
            <a:endParaRPr lang="zh-CN" altLang="en-US" sz="1100" dirty="0">
              <a:solidFill>
                <a:schemeClr val="bg1">
                  <a:lumMod val="10000"/>
                </a:schemeClr>
              </a:solidFill>
            </a:endParaRPr>
          </a:p>
        </p:txBody>
      </p:sp>
      <p:sp>
        <p:nvSpPr>
          <p:cNvPr id="102" name="文本框 101"/>
          <p:cNvSpPr txBox="1"/>
          <p:nvPr/>
        </p:nvSpPr>
        <p:spPr>
          <a:xfrm>
            <a:off x="7983309" y="4518481"/>
            <a:ext cx="849532" cy="261610"/>
          </a:xfrm>
          <a:prstGeom prst="rect">
            <a:avLst/>
          </a:prstGeom>
          <a:noFill/>
        </p:spPr>
        <p:txBody>
          <a:bodyPr wrap="square" rtlCol="0">
            <a:spAutoFit/>
          </a:bodyPr>
          <a:lstStyle/>
          <a:p>
            <a:pPr algn="ctr"/>
            <a:r>
              <a:rPr lang="en-US" altLang="zh-CN" sz="1100" dirty="0">
                <a:solidFill>
                  <a:schemeClr val="bg1">
                    <a:lumMod val="10000"/>
                  </a:schemeClr>
                </a:solidFill>
              </a:rPr>
              <a:t>Satisfied</a:t>
            </a:r>
            <a:endParaRPr lang="zh-CN" altLang="en-US" sz="1100" dirty="0">
              <a:solidFill>
                <a:schemeClr val="bg1">
                  <a:lumMod val="10000"/>
                </a:schemeClr>
              </a:solidFill>
            </a:endParaRPr>
          </a:p>
        </p:txBody>
      </p:sp>
      <p:sp>
        <p:nvSpPr>
          <p:cNvPr id="54" name="文本框 53"/>
          <p:cNvSpPr txBox="1"/>
          <p:nvPr/>
        </p:nvSpPr>
        <p:spPr>
          <a:xfrm>
            <a:off x="6513028" y="5414120"/>
            <a:ext cx="1043883" cy="261610"/>
          </a:xfrm>
          <a:prstGeom prst="rect">
            <a:avLst/>
          </a:prstGeom>
          <a:noFill/>
        </p:spPr>
        <p:txBody>
          <a:bodyPr wrap="square" rtlCol="0">
            <a:spAutoFit/>
          </a:bodyPr>
          <a:lstStyle/>
          <a:p>
            <a:pPr algn="ctr"/>
            <a:r>
              <a:rPr lang="en-US" altLang="zh-CN" sz="1100" dirty="0">
                <a:solidFill>
                  <a:schemeClr val="bg1">
                    <a:lumMod val="10000"/>
                  </a:schemeClr>
                </a:solidFill>
              </a:rPr>
              <a:t>Unsatisfied</a:t>
            </a:r>
            <a:endParaRPr lang="zh-CN" altLang="en-US" sz="1100" dirty="0">
              <a:solidFill>
                <a:schemeClr val="bg1">
                  <a:lumMod val="10000"/>
                </a:schemeClr>
              </a:solidFill>
            </a:endParaRPr>
          </a:p>
        </p:txBody>
      </p:sp>
      <p:sp>
        <p:nvSpPr>
          <p:cNvPr id="62" name="文本框 61"/>
          <p:cNvSpPr txBox="1"/>
          <p:nvPr/>
        </p:nvSpPr>
        <p:spPr>
          <a:xfrm>
            <a:off x="9497142" y="4175220"/>
            <a:ext cx="849532" cy="261610"/>
          </a:xfrm>
          <a:prstGeom prst="rect">
            <a:avLst/>
          </a:prstGeom>
          <a:noFill/>
        </p:spPr>
        <p:txBody>
          <a:bodyPr wrap="square" rtlCol="0">
            <a:spAutoFit/>
          </a:bodyPr>
          <a:lstStyle/>
          <a:p>
            <a:pPr algn="ctr"/>
            <a:r>
              <a:rPr lang="en-US" altLang="zh-CN" sz="1100" dirty="0">
                <a:solidFill>
                  <a:schemeClr val="bg1">
                    <a:lumMod val="10000"/>
                  </a:schemeClr>
                </a:solidFill>
              </a:rPr>
              <a:t>Satisfied</a:t>
            </a:r>
            <a:endParaRPr lang="zh-CN" altLang="en-US" sz="1100" dirty="0">
              <a:solidFill>
                <a:schemeClr val="bg1">
                  <a:lumMod val="10000"/>
                </a:schemeClr>
              </a:solidFill>
            </a:endParaRPr>
          </a:p>
        </p:txBody>
      </p:sp>
      <p:sp>
        <p:nvSpPr>
          <p:cNvPr id="60" name="文本框 59"/>
          <p:cNvSpPr txBox="1"/>
          <p:nvPr/>
        </p:nvSpPr>
        <p:spPr>
          <a:xfrm>
            <a:off x="8464898" y="910164"/>
            <a:ext cx="1773075" cy="253916"/>
          </a:xfrm>
          <a:prstGeom prst="rect">
            <a:avLst/>
          </a:prstGeom>
          <a:noFill/>
        </p:spPr>
        <p:txBody>
          <a:bodyPr wrap="square" rtlCol="0">
            <a:spAutoFit/>
          </a:bodyPr>
          <a:lstStyle/>
          <a:p>
            <a:r>
              <a:rPr lang="en-US" altLang="zh-CN" sz="1000" dirty="0">
                <a:solidFill>
                  <a:schemeClr val="bg1">
                    <a:lumMod val="10000"/>
                  </a:schemeClr>
                </a:solidFill>
              </a:rPr>
              <a:t>Experience Journey</a:t>
            </a:r>
            <a:endParaRPr lang="zh-CN" altLang="en-US" sz="1000" dirty="0">
              <a:solidFill>
                <a:schemeClr val="bg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1000"/>
                                        <p:tgtEl>
                                          <p:spTgt spid="86"/>
                                        </p:tgtEl>
                                      </p:cBhvr>
                                    </p:animEffect>
                                    <p:anim calcmode="lin" valueType="num">
                                      <p:cBhvr>
                                        <p:cTn id="15" dur="1000" fill="hold"/>
                                        <p:tgtEl>
                                          <p:spTgt spid="86"/>
                                        </p:tgtEl>
                                        <p:attrNameLst>
                                          <p:attrName>ppt_x</p:attrName>
                                        </p:attrNameLst>
                                      </p:cBhvr>
                                      <p:tavLst>
                                        <p:tav tm="0">
                                          <p:val>
                                            <p:strVal val="#ppt_x"/>
                                          </p:val>
                                        </p:tav>
                                        <p:tav tm="100000">
                                          <p:val>
                                            <p:strVal val="#ppt_x"/>
                                          </p:val>
                                        </p:tav>
                                      </p:tavLst>
                                    </p:anim>
                                    <p:anim calcmode="lin" valueType="num">
                                      <p:cBhvr>
                                        <p:cTn id="1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剪去对角 7"/>
          <p:cNvSpPr/>
          <p:nvPr/>
        </p:nvSpPr>
        <p:spPr>
          <a:xfrm>
            <a:off x="2042681" y="4514732"/>
            <a:ext cx="8106637" cy="1098172"/>
          </a:xfrm>
          <a:prstGeom prst="snip2Diag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chemeClr val="bg1">
                  <a:lumMod val="10000"/>
                </a:schemeClr>
              </a:solidFill>
            </a:endParaRPr>
          </a:p>
        </p:txBody>
      </p:sp>
      <p:sp>
        <p:nvSpPr>
          <p:cNvPr id="7" name="标题 1"/>
          <p:cNvSpPr txBox="1"/>
          <p:nvPr/>
        </p:nvSpPr>
        <p:spPr>
          <a:xfrm>
            <a:off x="638363" y="248041"/>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1.3 How to Measure User Experience</a:t>
            </a:r>
            <a:endPar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2"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
        <p:nvSpPr>
          <p:cNvPr id="59" name="矩形 58"/>
          <p:cNvSpPr/>
          <p:nvPr/>
        </p:nvSpPr>
        <p:spPr>
          <a:xfrm>
            <a:off x="309662" y="1330864"/>
            <a:ext cx="11463238" cy="4696160"/>
          </a:xfrm>
          <a:prstGeom prst="rect">
            <a:avLst/>
          </a:prstGeom>
          <a:noFill/>
          <a:ln w="12700" cap="flat">
            <a:solidFill>
              <a:srgbClr val="5E5E5E">
                <a:lumMod val="20000"/>
                <a:lumOff val="80000"/>
              </a:srgbClr>
            </a:solidFill>
            <a:prstDash val="dashDot"/>
            <a:miter lim="400000"/>
          </a:ln>
          <a:effectLst/>
          <a:sp3d/>
        </p:spPr>
        <p:txBody>
          <a:bodyPr rot="0" spcFirstLastPara="1" vertOverflow="overflow" horzOverflow="overflow" vert="horz" wrap="square" lIns="0" tIns="0" rIns="0" bIns="0" numCol="1" spcCol="38100" rtlCol="0" anchor="ctr">
            <a:noAutofit/>
          </a:bodyPr>
          <a:lstStyle/>
          <a:p>
            <a:pPr marL="0" marR="0" lvl="0" indent="0" algn="ctr" defTabSz="412750" eaLnBrk="1" fontAlgn="auto" latinLnBrk="0" hangingPunct="0">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FFFFFF"/>
                </a:solidFill>
                <a:effectLst/>
                <a:uLnTx/>
                <a:uFillTx/>
                <a:latin typeface="Helvetica Neue Medium"/>
                <a:sym typeface="Helvetica Neue Medium"/>
              </a:rPr>
              <a:t>v</a:t>
            </a:r>
            <a:endParaRPr kumimoji="0" lang="zh-CN" altLang="en-US"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3" name="文本框 2"/>
          <p:cNvSpPr txBox="1"/>
          <p:nvPr/>
        </p:nvSpPr>
        <p:spPr>
          <a:xfrm>
            <a:off x="638362" y="1885950"/>
            <a:ext cx="10989757" cy="1415772"/>
          </a:xfrm>
          <a:prstGeom prst="rect">
            <a:avLst/>
          </a:prstGeom>
          <a:noFill/>
        </p:spPr>
        <p:txBody>
          <a:bodyPr wrap="square" rtlCol="0">
            <a:spAutoFit/>
          </a:bodyPr>
          <a:lstStyle/>
          <a:p>
            <a:r>
              <a:rPr lang="zh-CN" altLang="en-US" sz="5400" dirty="0">
                <a:solidFill>
                  <a:schemeClr val="bg1">
                    <a:lumMod val="10000"/>
                  </a:schemeClr>
                </a:solidFill>
              </a:rPr>
              <a:t>“</a:t>
            </a:r>
            <a:r>
              <a:rPr lang="en-US" altLang="zh-CN" sz="3200" dirty="0">
                <a:solidFill>
                  <a:schemeClr val="bg1">
                    <a:lumMod val="10000"/>
                  </a:schemeClr>
                </a:solidFill>
              </a:rPr>
              <a:t>If you</a:t>
            </a:r>
            <a:r>
              <a:rPr lang="zh-CN" altLang="en-US" sz="3200" dirty="0">
                <a:solidFill>
                  <a:schemeClr val="bg1">
                    <a:lumMod val="10000"/>
                  </a:schemeClr>
                </a:solidFill>
              </a:rPr>
              <a:t> </a:t>
            </a:r>
            <a:r>
              <a:rPr lang="en-US" altLang="zh-CN" sz="3200" dirty="0">
                <a:solidFill>
                  <a:schemeClr val="bg1">
                    <a:lumMod val="10000"/>
                  </a:schemeClr>
                </a:solidFill>
              </a:rPr>
              <a:t>cannot</a:t>
            </a:r>
            <a:r>
              <a:rPr lang="zh-CN" altLang="en-US" sz="3200" dirty="0">
                <a:solidFill>
                  <a:schemeClr val="bg1">
                    <a:lumMod val="10000"/>
                  </a:schemeClr>
                </a:solidFill>
              </a:rPr>
              <a:t> </a:t>
            </a:r>
            <a:r>
              <a:rPr lang="en-US" altLang="zh-CN" sz="3200" dirty="0">
                <a:solidFill>
                  <a:schemeClr val="bg1">
                    <a:lumMod val="10000"/>
                  </a:schemeClr>
                </a:solidFill>
              </a:rPr>
              <a:t>measure</a:t>
            </a:r>
            <a:r>
              <a:rPr lang="zh-CN" altLang="en-US" sz="3200" dirty="0">
                <a:solidFill>
                  <a:schemeClr val="bg1">
                    <a:lumMod val="10000"/>
                  </a:schemeClr>
                </a:solidFill>
              </a:rPr>
              <a:t> </a:t>
            </a:r>
            <a:r>
              <a:rPr lang="en-US" altLang="zh-CN" sz="3200" dirty="0">
                <a:solidFill>
                  <a:schemeClr val="bg1">
                    <a:lumMod val="10000"/>
                  </a:schemeClr>
                </a:solidFill>
              </a:rPr>
              <a:t>it,</a:t>
            </a:r>
            <a:r>
              <a:rPr lang="zh-CN" altLang="en-US" sz="3200" dirty="0">
                <a:solidFill>
                  <a:schemeClr val="bg1">
                    <a:lumMod val="10000"/>
                  </a:schemeClr>
                </a:solidFill>
              </a:rPr>
              <a:t> </a:t>
            </a:r>
            <a:r>
              <a:rPr lang="en-US" altLang="zh-CN" sz="3200" dirty="0">
                <a:solidFill>
                  <a:schemeClr val="bg1">
                    <a:lumMod val="10000"/>
                  </a:schemeClr>
                </a:solidFill>
              </a:rPr>
              <a:t>you</a:t>
            </a:r>
            <a:r>
              <a:rPr lang="zh-CN" altLang="en-US" sz="3200" dirty="0">
                <a:solidFill>
                  <a:schemeClr val="bg1">
                    <a:lumMod val="10000"/>
                  </a:schemeClr>
                </a:solidFill>
              </a:rPr>
              <a:t> </a:t>
            </a:r>
            <a:r>
              <a:rPr lang="en-US" altLang="zh-CN" sz="3200" dirty="0">
                <a:solidFill>
                  <a:schemeClr val="bg1">
                    <a:lumMod val="10000"/>
                  </a:schemeClr>
                </a:solidFill>
              </a:rPr>
              <a:t>cannot manage it</a:t>
            </a:r>
            <a:r>
              <a:rPr lang="en-US" altLang="zh-CN" sz="5400" dirty="0">
                <a:solidFill>
                  <a:schemeClr val="bg1">
                    <a:lumMod val="10000"/>
                  </a:schemeClr>
                </a:solidFill>
              </a:rPr>
              <a:t>”</a:t>
            </a:r>
            <a:endParaRPr lang="en-US" altLang="zh-CN" sz="5400" dirty="0">
              <a:solidFill>
                <a:schemeClr val="bg1">
                  <a:lumMod val="10000"/>
                </a:schemeClr>
              </a:solidFill>
            </a:endParaRPr>
          </a:p>
          <a:p>
            <a:pPr algn="r"/>
            <a:r>
              <a:rPr lang="en-US" altLang="zh-CN" sz="3200" dirty="0">
                <a:solidFill>
                  <a:schemeClr val="bg1">
                    <a:lumMod val="10000"/>
                  </a:schemeClr>
                </a:solidFill>
              </a:rPr>
              <a:t>——Peter Drucker</a:t>
            </a:r>
            <a:r>
              <a:rPr lang="zh-CN" altLang="en-US" sz="3200" dirty="0">
                <a:solidFill>
                  <a:schemeClr val="bg1">
                    <a:lumMod val="10000"/>
                  </a:schemeClr>
                </a:solidFill>
              </a:rPr>
              <a:t> </a:t>
            </a:r>
            <a:endParaRPr lang="zh-CN" altLang="en-US" sz="3200" dirty="0">
              <a:solidFill>
                <a:schemeClr val="bg1">
                  <a:lumMod val="10000"/>
                </a:schemeClr>
              </a:solidFill>
            </a:endParaRPr>
          </a:p>
        </p:txBody>
      </p:sp>
      <p:sp>
        <p:nvSpPr>
          <p:cNvPr id="5" name="文本框 4"/>
          <p:cNvSpPr txBox="1"/>
          <p:nvPr/>
        </p:nvSpPr>
        <p:spPr>
          <a:xfrm>
            <a:off x="2259518" y="4649250"/>
            <a:ext cx="7315200" cy="830997"/>
          </a:xfrm>
          <a:prstGeom prst="rect">
            <a:avLst/>
          </a:prstGeom>
          <a:noFill/>
        </p:spPr>
        <p:txBody>
          <a:bodyPr wrap="square" rtlCol="0">
            <a:spAutoFit/>
          </a:bodyPr>
          <a:lstStyle/>
          <a:p>
            <a:pPr algn="ctr"/>
            <a:r>
              <a:rPr lang="en-US" altLang="zh-CN" sz="2400" dirty="0">
                <a:solidFill>
                  <a:schemeClr val="bg1">
                    <a:lumMod val="10000"/>
                  </a:schemeClr>
                </a:solidFill>
              </a:rPr>
              <a:t>The essence of experience indicators is </a:t>
            </a:r>
            <a:r>
              <a:rPr lang="en-US" altLang="zh-CN" sz="2400" i="1" dirty="0">
                <a:solidFill>
                  <a:schemeClr val="bg1">
                    <a:lumMod val="10000"/>
                  </a:schemeClr>
                </a:solidFill>
              </a:rPr>
              <a:t>Experience Management</a:t>
            </a:r>
            <a:endParaRPr lang="zh-CN" altLang="en-US" sz="2800" i="1" dirty="0">
              <a:solidFill>
                <a:schemeClr val="bg1">
                  <a:lumMod val="10000"/>
                </a:schemeClr>
              </a:solidFill>
            </a:endParaRPr>
          </a:p>
        </p:txBody>
      </p:sp>
      <p:sp>
        <p:nvSpPr>
          <p:cNvPr id="61" name="矩形 93"/>
          <p:cNvSpPr/>
          <p:nvPr/>
        </p:nvSpPr>
        <p:spPr>
          <a:xfrm>
            <a:off x="199415" y="1216251"/>
            <a:ext cx="438948" cy="36849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93"/>
          <p:cNvSpPr/>
          <p:nvPr/>
        </p:nvSpPr>
        <p:spPr>
          <a:xfrm rot="10800000">
            <a:off x="11443389" y="5765304"/>
            <a:ext cx="438948" cy="36849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38363" y="263281"/>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1.3 How to Measure User Experience</a:t>
            </a:r>
            <a:endPar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2"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
        <p:nvSpPr>
          <p:cNvPr id="4" name="文本框 3"/>
          <p:cNvSpPr txBox="1"/>
          <p:nvPr/>
        </p:nvSpPr>
        <p:spPr>
          <a:xfrm>
            <a:off x="638363" y="969227"/>
            <a:ext cx="9455783" cy="400110"/>
          </a:xfrm>
          <a:prstGeom prst="rect">
            <a:avLst/>
          </a:prstGeom>
          <a:noFill/>
        </p:spPr>
        <p:txBody>
          <a:bodyPr wrap="square" rtlCol="0">
            <a:spAutoFit/>
          </a:bodyPr>
          <a:lstStyle/>
          <a:p>
            <a:r>
              <a:rPr lang="en-US" altLang="zh-CN" sz="2000" dirty="0">
                <a:solidFill>
                  <a:schemeClr val="bg1">
                    <a:lumMod val="10000"/>
                  </a:schemeClr>
                </a:solidFill>
              </a:rPr>
              <a:t>The </a:t>
            </a:r>
            <a:r>
              <a:rPr lang="en-US" altLang="zh-CN" sz="2000" i="1" dirty="0">
                <a:solidFill>
                  <a:schemeClr val="bg1">
                    <a:lumMod val="10000"/>
                  </a:schemeClr>
                </a:solidFill>
              </a:rPr>
              <a:t>pros</a:t>
            </a:r>
            <a:r>
              <a:rPr lang="en-US" altLang="zh-CN" sz="2000" dirty="0">
                <a:solidFill>
                  <a:schemeClr val="bg1">
                    <a:lumMod val="10000"/>
                  </a:schemeClr>
                </a:solidFill>
              </a:rPr>
              <a:t> and </a:t>
            </a:r>
            <a:r>
              <a:rPr lang="en-US" altLang="zh-CN" sz="2000" i="1" dirty="0">
                <a:solidFill>
                  <a:schemeClr val="bg1">
                    <a:lumMod val="10000"/>
                  </a:schemeClr>
                </a:solidFill>
              </a:rPr>
              <a:t>cons</a:t>
            </a:r>
            <a:r>
              <a:rPr lang="en-US" altLang="zh-CN" sz="2000" dirty="0">
                <a:solidFill>
                  <a:schemeClr val="bg1">
                    <a:lumMod val="10000"/>
                  </a:schemeClr>
                </a:solidFill>
              </a:rPr>
              <a:t> of common user experience indicators</a:t>
            </a:r>
            <a:endParaRPr lang="zh-CN" altLang="en-US" sz="2000" dirty="0">
              <a:solidFill>
                <a:schemeClr val="bg1">
                  <a:lumMod val="10000"/>
                </a:schemeClr>
              </a:solidFill>
            </a:endParaRPr>
          </a:p>
        </p:txBody>
      </p:sp>
      <p:cxnSp>
        <p:nvCxnSpPr>
          <p:cNvPr id="11" name="直接连接符 10"/>
          <p:cNvCxnSpPr/>
          <p:nvPr/>
        </p:nvCxnSpPr>
        <p:spPr>
          <a:xfrm>
            <a:off x="4140538" y="1633530"/>
            <a:ext cx="25879" cy="43200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a:xfrm>
            <a:off x="7934375" y="1633530"/>
            <a:ext cx="25879" cy="432000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 name="矩形 12"/>
          <p:cNvSpPr/>
          <p:nvPr/>
        </p:nvSpPr>
        <p:spPr>
          <a:xfrm>
            <a:off x="977511" y="2268168"/>
            <a:ext cx="2520000" cy="52659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a:solidFill>
                  <a:schemeClr val="bg1">
                    <a:lumMod val="10000"/>
                  </a:schemeClr>
                </a:solidFill>
              </a:rPr>
              <a:t>CSAT, Customer Satisfaction</a:t>
            </a:r>
            <a:endParaRPr lang="zh-CN" altLang="en-US" sz="1400" dirty="0">
              <a:solidFill>
                <a:schemeClr val="bg1">
                  <a:lumMod val="10000"/>
                </a:schemeClr>
              </a:solidFill>
            </a:endParaRPr>
          </a:p>
        </p:txBody>
      </p:sp>
      <p:sp>
        <p:nvSpPr>
          <p:cNvPr id="14" name="矩形 13"/>
          <p:cNvSpPr/>
          <p:nvPr/>
        </p:nvSpPr>
        <p:spPr>
          <a:xfrm>
            <a:off x="977511" y="2914890"/>
            <a:ext cx="2520000" cy="46166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a:solidFill>
                  <a:schemeClr val="bg1">
                    <a:lumMod val="10000"/>
                  </a:schemeClr>
                </a:solidFill>
              </a:rPr>
              <a:t>CES, Customer Effort Score</a:t>
            </a:r>
            <a:endParaRPr lang="zh-CN" altLang="en-US" sz="1400" dirty="0">
              <a:solidFill>
                <a:schemeClr val="bg1">
                  <a:lumMod val="10000"/>
                </a:schemeClr>
              </a:solidFill>
            </a:endParaRPr>
          </a:p>
        </p:txBody>
      </p:sp>
      <p:sp>
        <p:nvSpPr>
          <p:cNvPr id="15" name="矩形 14"/>
          <p:cNvSpPr/>
          <p:nvPr/>
        </p:nvSpPr>
        <p:spPr>
          <a:xfrm>
            <a:off x="973872" y="3526348"/>
            <a:ext cx="2520000" cy="51647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b="1" dirty="0">
                <a:solidFill>
                  <a:schemeClr val="bg1">
                    <a:lumMod val="10000"/>
                  </a:schemeClr>
                </a:solidFill>
              </a:rPr>
              <a:t>NPS, Net Promoter Score</a:t>
            </a:r>
            <a:endParaRPr lang="zh-CN" altLang="en-US" sz="1600" b="1" dirty="0">
              <a:solidFill>
                <a:schemeClr val="bg1">
                  <a:lumMod val="10000"/>
                </a:schemeClr>
              </a:solidFill>
            </a:endParaRPr>
          </a:p>
        </p:txBody>
      </p:sp>
      <p:sp>
        <p:nvSpPr>
          <p:cNvPr id="16" name="矩形 15"/>
          <p:cNvSpPr/>
          <p:nvPr/>
        </p:nvSpPr>
        <p:spPr>
          <a:xfrm>
            <a:off x="4771346" y="2362762"/>
            <a:ext cx="2520000" cy="43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bg1">
                    <a:lumMod val="10000"/>
                  </a:schemeClr>
                </a:solidFill>
              </a:rPr>
              <a:t>Return Rate</a:t>
            </a:r>
            <a:endParaRPr lang="zh-CN" altLang="en-US" sz="1600" dirty="0">
              <a:solidFill>
                <a:schemeClr val="bg1">
                  <a:lumMod val="10000"/>
                </a:schemeClr>
              </a:solidFill>
            </a:endParaRPr>
          </a:p>
        </p:txBody>
      </p:sp>
      <p:sp>
        <p:nvSpPr>
          <p:cNvPr id="17" name="矩形 16"/>
          <p:cNvSpPr/>
          <p:nvPr/>
        </p:nvSpPr>
        <p:spPr>
          <a:xfrm>
            <a:off x="4771346" y="2944555"/>
            <a:ext cx="2520000" cy="43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bg1">
                    <a:lumMod val="10000"/>
                  </a:schemeClr>
                </a:solidFill>
              </a:rPr>
              <a:t>Maintenance Rate</a:t>
            </a:r>
            <a:endParaRPr lang="zh-CN" altLang="en-US" sz="1600" dirty="0">
              <a:solidFill>
                <a:schemeClr val="bg1">
                  <a:lumMod val="10000"/>
                </a:schemeClr>
              </a:solidFill>
            </a:endParaRPr>
          </a:p>
        </p:txBody>
      </p:sp>
      <p:sp>
        <p:nvSpPr>
          <p:cNvPr id="18" name="矩形 17"/>
          <p:cNvSpPr/>
          <p:nvPr/>
        </p:nvSpPr>
        <p:spPr>
          <a:xfrm>
            <a:off x="4767707" y="3526348"/>
            <a:ext cx="2520000" cy="43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bg1">
                    <a:lumMod val="10000"/>
                  </a:schemeClr>
                </a:solidFill>
              </a:rPr>
              <a:t>Received</a:t>
            </a:r>
            <a:r>
              <a:rPr lang="zh-CN" altLang="en-US" sz="1600" dirty="0">
                <a:solidFill>
                  <a:schemeClr val="bg1">
                    <a:lumMod val="10000"/>
                  </a:schemeClr>
                </a:solidFill>
              </a:rPr>
              <a:t> </a:t>
            </a:r>
            <a:r>
              <a:rPr lang="en-US" altLang="zh-CN" sz="1600" dirty="0">
                <a:solidFill>
                  <a:schemeClr val="bg1">
                    <a:lumMod val="10000"/>
                  </a:schemeClr>
                </a:solidFill>
              </a:rPr>
              <a:t>Negative</a:t>
            </a:r>
            <a:r>
              <a:rPr lang="zh-CN" altLang="en-US" sz="1600" dirty="0">
                <a:solidFill>
                  <a:schemeClr val="bg1">
                    <a:lumMod val="10000"/>
                  </a:schemeClr>
                </a:solidFill>
              </a:rPr>
              <a:t> </a:t>
            </a:r>
            <a:r>
              <a:rPr lang="en-US" altLang="zh-CN" sz="1600" dirty="0">
                <a:solidFill>
                  <a:schemeClr val="bg1">
                    <a:lumMod val="10000"/>
                  </a:schemeClr>
                </a:solidFill>
              </a:rPr>
              <a:t>Feedback</a:t>
            </a:r>
            <a:r>
              <a:rPr lang="zh-CN" altLang="en-US" sz="1600" dirty="0">
                <a:solidFill>
                  <a:schemeClr val="bg1">
                    <a:lumMod val="10000"/>
                  </a:schemeClr>
                </a:solidFill>
              </a:rPr>
              <a:t> </a:t>
            </a:r>
            <a:r>
              <a:rPr lang="en-US" altLang="zh-CN" sz="1600" dirty="0">
                <a:solidFill>
                  <a:schemeClr val="bg1">
                    <a:lumMod val="10000"/>
                  </a:schemeClr>
                </a:solidFill>
              </a:rPr>
              <a:t>Rate</a:t>
            </a:r>
            <a:endParaRPr lang="zh-CN" altLang="en-US" sz="1600" dirty="0">
              <a:solidFill>
                <a:schemeClr val="bg1">
                  <a:lumMod val="10000"/>
                </a:schemeClr>
              </a:solidFill>
            </a:endParaRPr>
          </a:p>
        </p:txBody>
      </p:sp>
      <p:sp>
        <p:nvSpPr>
          <p:cNvPr id="19" name="矩形 18"/>
          <p:cNvSpPr/>
          <p:nvPr/>
        </p:nvSpPr>
        <p:spPr>
          <a:xfrm>
            <a:off x="973872" y="4108141"/>
            <a:ext cx="2520000" cy="43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a:solidFill>
                  <a:schemeClr val="bg1">
                    <a:lumMod val="10000"/>
                  </a:schemeClr>
                </a:solidFill>
              </a:rPr>
              <a:t>…</a:t>
            </a:r>
            <a:endParaRPr lang="zh-CN" altLang="en-US" b="1" dirty="0">
              <a:solidFill>
                <a:schemeClr val="bg1">
                  <a:lumMod val="10000"/>
                </a:schemeClr>
              </a:solidFill>
            </a:endParaRPr>
          </a:p>
        </p:txBody>
      </p:sp>
      <p:sp>
        <p:nvSpPr>
          <p:cNvPr id="20" name="矩形 19"/>
          <p:cNvSpPr/>
          <p:nvPr/>
        </p:nvSpPr>
        <p:spPr>
          <a:xfrm>
            <a:off x="4767707" y="4108141"/>
            <a:ext cx="2520000" cy="43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a:solidFill>
                  <a:schemeClr val="bg1">
                    <a:lumMod val="10000"/>
                  </a:schemeClr>
                </a:solidFill>
              </a:rPr>
              <a:t>…</a:t>
            </a:r>
            <a:endParaRPr lang="zh-CN" altLang="en-US" b="1" dirty="0">
              <a:solidFill>
                <a:schemeClr val="bg1">
                  <a:lumMod val="10000"/>
                </a:schemeClr>
              </a:solidFill>
            </a:endParaRPr>
          </a:p>
        </p:txBody>
      </p:sp>
      <p:sp>
        <p:nvSpPr>
          <p:cNvPr id="21" name="矩形 20"/>
          <p:cNvSpPr/>
          <p:nvPr/>
        </p:nvSpPr>
        <p:spPr>
          <a:xfrm>
            <a:off x="8568820" y="2362762"/>
            <a:ext cx="2520000" cy="43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bg1">
                    <a:lumMod val="10000"/>
                  </a:schemeClr>
                </a:solidFill>
              </a:rPr>
              <a:t>Active</a:t>
            </a:r>
            <a:r>
              <a:rPr lang="zh-CN" altLang="en-US" sz="1600" dirty="0">
                <a:solidFill>
                  <a:schemeClr val="bg1">
                    <a:lumMod val="10000"/>
                  </a:schemeClr>
                </a:solidFill>
              </a:rPr>
              <a:t> </a:t>
            </a:r>
            <a:r>
              <a:rPr lang="en-US" altLang="zh-CN" sz="1600" dirty="0">
                <a:solidFill>
                  <a:schemeClr val="bg1">
                    <a:lumMod val="10000"/>
                  </a:schemeClr>
                </a:solidFill>
              </a:rPr>
              <a:t>user</a:t>
            </a:r>
            <a:endParaRPr lang="zh-CN" altLang="en-US" sz="1600" dirty="0">
              <a:solidFill>
                <a:schemeClr val="bg1">
                  <a:lumMod val="10000"/>
                </a:schemeClr>
              </a:solidFill>
            </a:endParaRPr>
          </a:p>
        </p:txBody>
      </p:sp>
      <p:sp>
        <p:nvSpPr>
          <p:cNvPr id="22" name="矩形 21"/>
          <p:cNvSpPr/>
          <p:nvPr/>
        </p:nvSpPr>
        <p:spPr>
          <a:xfrm>
            <a:off x="8568820" y="2944555"/>
            <a:ext cx="2520000" cy="43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bg1">
                    <a:lumMod val="10000"/>
                  </a:schemeClr>
                </a:solidFill>
              </a:rPr>
              <a:t>Retention Rate</a:t>
            </a:r>
            <a:endParaRPr lang="zh-CN" altLang="en-US" sz="1600" dirty="0">
              <a:solidFill>
                <a:schemeClr val="bg1">
                  <a:lumMod val="10000"/>
                </a:schemeClr>
              </a:solidFill>
            </a:endParaRPr>
          </a:p>
        </p:txBody>
      </p:sp>
      <p:sp>
        <p:nvSpPr>
          <p:cNvPr id="23" name="矩形 22"/>
          <p:cNvSpPr/>
          <p:nvPr/>
        </p:nvSpPr>
        <p:spPr>
          <a:xfrm>
            <a:off x="8565181" y="3526348"/>
            <a:ext cx="2520000" cy="43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dirty="0">
                <a:solidFill>
                  <a:schemeClr val="bg1">
                    <a:lumMod val="10000"/>
                  </a:schemeClr>
                </a:solidFill>
              </a:rPr>
              <a:t>Time on Page</a:t>
            </a:r>
            <a:endParaRPr lang="zh-CN" altLang="en-US" sz="1600" dirty="0">
              <a:solidFill>
                <a:schemeClr val="bg1">
                  <a:lumMod val="10000"/>
                </a:schemeClr>
              </a:solidFill>
            </a:endParaRPr>
          </a:p>
        </p:txBody>
      </p:sp>
      <p:sp>
        <p:nvSpPr>
          <p:cNvPr id="24" name="矩形 23"/>
          <p:cNvSpPr/>
          <p:nvPr/>
        </p:nvSpPr>
        <p:spPr>
          <a:xfrm>
            <a:off x="8565181" y="4108141"/>
            <a:ext cx="2520000" cy="43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a:solidFill>
                  <a:schemeClr val="bg1">
                    <a:lumMod val="10000"/>
                  </a:schemeClr>
                </a:solidFill>
              </a:rPr>
              <a:t>…</a:t>
            </a:r>
            <a:endParaRPr lang="zh-CN" altLang="en-US" b="1" dirty="0">
              <a:solidFill>
                <a:schemeClr val="bg1">
                  <a:lumMod val="10000"/>
                </a:schemeClr>
              </a:solidFill>
            </a:endParaRPr>
          </a:p>
        </p:txBody>
      </p:sp>
      <p:sp>
        <p:nvSpPr>
          <p:cNvPr id="25" name="矩形 24"/>
          <p:cNvSpPr/>
          <p:nvPr/>
        </p:nvSpPr>
        <p:spPr>
          <a:xfrm>
            <a:off x="977511" y="1633530"/>
            <a:ext cx="2520000" cy="432000"/>
          </a:xfrm>
          <a:prstGeom prst="rect">
            <a:avLst/>
          </a:prstGeom>
          <a:solidFill>
            <a:srgbClr val="CACA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600" b="1" dirty="0">
                <a:solidFill>
                  <a:schemeClr val="bg1">
                    <a:lumMod val="10000"/>
                  </a:schemeClr>
                </a:solidFill>
              </a:rPr>
              <a:t>Subjective indicators</a:t>
            </a:r>
            <a:endParaRPr lang="zh-CN" altLang="en-US" sz="1600" b="1" dirty="0">
              <a:solidFill>
                <a:schemeClr val="bg1">
                  <a:lumMod val="10000"/>
                </a:schemeClr>
              </a:solidFill>
            </a:endParaRPr>
          </a:p>
        </p:txBody>
      </p:sp>
      <p:sp>
        <p:nvSpPr>
          <p:cNvPr id="26" name="矩形 25"/>
          <p:cNvSpPr/>
          <p:nvPr/>
        </p:nvSpPr>
        <p:spPr>
          <a:xfrm>
            <a:off x="4771346" y="1633530"/>
            <a:ext cx="2520000" cy="432000"/>
          </a:xfrm>
          <a:prstGeom prst="rect">
            <a:avLst/>
          </a:prstGeom>
          <a:solidFill>
            <a:srgbClr val="CACA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b="1" dirty="0">
                <a:solidFill>
                  <a:schemeClr val="bg1">
                    <a:lumMod val="10000"/>
                  </a:schemeClr>
                </a:solidFill>
              </a:rPr>
              <a:t>Customer service indicators</a:t>
            </a:r>
            <a:endParaRPr lang="zh-CN" altLang="en-US" sz="1400" b="1" dirty="0">
              <a:solidFill>
                <a:schemeClr val="bg1">
                  <a:lumMod val="10000"/>
                </a:schemeClr>
              </a:solidFill>
            </a:endParaRPr>
          </a:p>
        </p:txBody>
      </p:sp>
      <p:sp>
        <p:nvSpPr>
          <p:cNvPr id="27" name="矩形 26"/>
          <p:cNvSpPr/>
          <p:nvPr/>
        </p:nvSpPr>
        <p:spPr>
          <a:xfrm>
            <a:off x="8568820" y="1633530"/>
            <a:ext cx="2520000" cy="432000"/>
          </a:xfrm>
          <a:prstGeom prst="rect">
            <a:avLst/>
          </a:prstGeom>
          <a:solidFill>
            <a:srgbClr val="CACA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b="1" dirty="0">
                <a:solidFill>
                  <a:schemeClr val="bg1">
                    <a:lumMod val="10000"/>
                  </a:schemeClr>
                </a:solidFill>
              </a:rPr>
              <a:t>Operational/behavioral indicators</a:t>
            </a:r>
            <a:endParaRPr lang="zh-CN" altLang="en-US" sz="1400" b="1" dirty="0">
              <a:solidFill>
                <a:schemeClr val="bg1">
                  <a:lumMod val="10000"/>
                </a:schemeClr>
              </a:solidFill>
            </a:endParaRPr>
          </a:p>
        </p:txBody>
      </p:sp>
      <p:sp>
        <p:nvSpPr>
          <p:cNvPr id="28" name="矩形 27"/>
          <p:cNvSpPr/>
          <p:nvPr/>
        </p:nvSpPr>
        <p:spPr>
          <a:xfrm>
            <a:off x="867191" y="4733850"/>
            <a:ext cx="3143946" cy="14044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spcAft>
                <a:spcPts val="600"/>
              </a:spcAft>
            </a:pPr>
            <a:r>
              <a:rPr lang="en-US" altLang="zh-CN" sz="1200" b="1" dirty="0">
                <a:solidFill>
                  <a:schemeClr val="bg1">
                    <a:lumMod val="10000"/>
                  </a:schemeClr>
                </a:solidFill>
                <a:latin typeface="+mn-ea"/>
              </a:rPr>
              <a:t>Pros</a:t>
            </a:r>
            <a:r>
              <a:rPr lang="en-US" altLang="zh-CN" sz="1200" dirty="0">
                <a:solidFill>
                  <a:schemeClr val="bg1">
                    <a:lumMod val="10000"/>
                  </a:schemeClr>
                </a:solidFill>
                <a:latin typeface="+mn-ea"/>
              </a:rPr>
              <a:t>: reflecting the user's subjective real experience</a:t>
            </a:r>
            <a:endParaRPr lang="en-US" altLang="zh-CN" sz="1200" dirty="0">
              <a:solidFill>
                <a:schemeClr val="bg1">
                  <a:lumMod val="10000"/>
                </a:schemeClr>
              </a:solidFill>
              <a:latin typeface="+mn-ea"/>
            </a:endParaRPr>
          </a:p>
          <a:p>
            <a:r>
              <a:rPr lang="en-US" altLang="zh-CN" sz="1200" b="1" dirty="0">
                <a:solidFill>
                  <a:schemeClr val="bg1">
                    <a:lumMod val="10000"/>
                  </a:schemeClr>
                </a:solidFill>
                <a:latin typeface="+mn-ea"/>
              </a:rPr>
              <a:t>Cons</a:t>
            </a:r>
            <a:r>
              <a:rPr lang="zh-CN" altLang="en-US" sz="1200" dirty="0">
                <a:solidFill>
                  <a:schemeClr val="bg1">
                    <a:lumMod val="10000"/>
                  </a:schemeClr>
                </a:solidFill>
                <a:latin typeface="+mn-ea"/>
                <a:sym typeface="Wingdings" panose="05000000000000000000" pitchFamily="2" charset="2"/>
              </a:rPr>
              <a:t>：</a:t>
            </a:r>
            <a:r>
              <a:rPr lang="en-US" altLang="zh-CN" sz="1200" dirty="0">
                <a:solidFill>
                  <a:schemeClr val="bg1">
                    <a:lumMod val="10000"/>
                  </a:schemeClr>
                </a:solidFill>
                <a:latin typeface="+mn-ea"/>
                <a:sym typeface="Wingdings" panose="05000000000000000000" pitchFamily="2" charset="2"/>
              </a:rPr>
              <a:t>A. Cost of collecting data</a:t>
            </a:r>
            <a:r>
              <a:rPr lang="zh-CN" altLang="en-US" sz="1200" dirty="0">
                <a:solidFill>
                  <a:schemeClr val="bg1">
                    <a:lumMod val="10000"/>
                  </a:schemeClr>
                </a:solidFill>
                <a:latin typeface="+mn-ea"/>
              </a:rPr>
              <a:t>；</a:t>
            </a:r>
            <a:endParaRPr lang="en-US" altLang="zh-CN" sz="1200" dirty="0">
              <a:solidFill>
                <a:schemeClr val="bg1">
                  <a:lumMod val="10000"/>
                </a:schemeClr>
              </a:solidFill>
              <a:latin typeface="+mn-ea"/>
            </a:endParaRPr>
          </a:p>
          <a:p>
            <a:r>
              <a:rPr lang="en-US" altLang="zh-CN" sz="1200" dirty="0">
                <a:solidFill>
                  <a:schemeClr val="bg1">
                    <a:lumMod val="10000"/>
                  </a:schemeClr>
                </a:solidFill>
                <a:latin typeface="+mn-ea"/>
              </a:rPr>
              <a:t>B. high requirements of survey design, sample collection and data quality</a:t>
            </a:r>
            <a:endParaRPr lang="zh-CN" altLang="en-US" sz="1200" dirty="0">
              <a:solidFill>
                <a:schemeClr val="bg1">
                  <a:lumMod val="10000"/>
                </a:schemeClr>
              </a:solidFill>
              <a:latin typeface="+mn-ea"/>
            </a:endParaRPr>
          </a:p>
        </p:txBody>
      </p:sp>
      <p:sp>
        <p:nvSpPr>
          <p:cNvPr id="29" name="矩形 28"/>
          <p:cNvSpPr/>
          <p:nvPr/>
        </p:nvSpPr>
        <p:spPr>
          <a:xfrm>
            <a:off x="4619703" y="4733850"/>
            <a:ext cx="3185271" cy="11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spcAft>
                <a:spcPts val="600"/>
              </a:spcAft>
            </a:pPr>
            <a:r>
              <a:rPr lang="en-US" altLang="zh-CN" sz="1200" b="1" dirty="0">
                <a:solidFill>
                  <a:schemeClr val="bg1">
                    <a:lumMod val="10000"/>
                  </a:schemeClr>
                </a:solidFill>
                <a:latin typeface="+mn-ea"/>
              </a:rPr>
              <a:t>Pros</a:t>
            </a:r>
            <a:r>
              <a:rPr lang="zh-CN" altLang="en-US" sz="1200" dirty="0">
                <a:solidFill>
                  <a:schemeClr val="bg1">
                    <a:lumMod val="10000"/>
                  </a:schemeClr>
                </a:solidFill>
                <a:latin typeface="+mn-ea"/>
              </a:rPr>
              <a:t>：</a:t>
            </a:r>
            <a:r>
              <a:rPr lang="en-US" altLang="zh-CN" sz="1200" dirty="0">
                <a:solidFill>
                  <a:schemeClr val="bg1">
                    <a:lumMod val="10000"/>
                  </a:schemeClr>
                </a:solidFill>
                <a:latin typeface="+mn-ea"/>
              </a:rPr>
              <a:t>simple to monitor</a:t>
            </a:r>
            <a:endParaRPr lang="en-US" altLang="zh-CN" sz="1200" dirty="0">
              <a:solidFill>
                <a:schemeClr val="bg1">
                  <a:lumMod val="10000"/>
                </a:schemeClr>
              </a:solidFill>
              <a:latin typeface="+mn-ea"/>
            </a:endParaRPr>
          </a:p>
          <a:p>
            <a:r>
              <a:rPr lang="en-US" altLang="zh-CN" sz="1200" b="1" dirty="0">
                <a:solidFill>
                  <a:schemeClr val="bg1">
                    <a:lumMod val="10000"/>
                  </a:schemeClr>
                </a:solidFill>
                <a:latin typeface="+mn-ea"/>
              </a:rPr>
              <a:t>Cons</a:t>
            </a:r>
            <a:r>
              <a:rPr lang="zh-CN" altLang="en-US" sz="1200" dirty="0">
                <a:solidFill>
                  <a:schemeClr val="bg1">
                    <a:lumMod val="10000"/>
                  </a:schemeClr>
                </a:solidFill>
                <a:latin typeface="+mn-ea"/>
              </a:rPr>
              <a:t>：</a:t>
            </a:r>
            <a:r>
              <a:rPr lang="en-US" altLang="zh-CN" sz="1200" dirty="0">
                <a:solidFill>
                  <a:schemeClr val="bg1">
                    <a:lumMod val="10000"/>
                  </a:schemeClr>
                </a:solidFill>
                <a:latin typeface="+mn-ea"/>
              </a:rPr>
              <a:t>The range of users covered and the types of problems exposed are limited, and cannot reflect the real user experience</a:t>
            </a:r>
            <a:endParaRPr lang="zh-CN" altLang="en-US" sz="1200" dirty="0">
              <a:solidFill>
                <a:schemeClr val="bg1">
                  <a:lumMod val="10000"/>
                </a:schemeClr>
              </a:solidFill>
              <a:latin typeface="+mn-ea"/>
            </a:endParaRPr>
          </a:p>
        </p:txBody>
      </p:sp>
      <p:sp>
        <p:nvSpPr>
          <p:cNvPr id="30" name="矩形 29"/>
          <p:cNvSpPr/>
          <p:nvPr/>
        </p:nvSpPr>
        <p:spPr>
          <a:xfrm>
            <a:off x="8568820" y="4733850"/>
            <a:ext cx="2632580" cy="11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spcAft>
                <a:spcPts val="600"/>
              </a:spcAft>
            </a:pPr>
            <a:r>
              <a:rPr lang="en-US" altLang="zh-CN" sz="1200" b="1" dirty="0">
                <a:solidFill>
                  <a:schemeClr val="bg1">
                    <a:lumMod val="10000"/>
                  </a:schemeClr>
                </a:solidFill>
                <a:latin typeface="+mn-ea"/>
              </a:rPr>
              <a:t>Pros</a:t>
            </a:r>
            <a:r>
              <a:rPr lang="zh-CN" altLang="en-US" sz="1200" dirty="0">
                <a:solidFill>
                  <a:schemeClr val="bg1">
                    <a:lumMod val="10000"/>
                  </a:schemeClr>
                </a:solidFill>
                <a:latin typeface="+mn-ea"/>
              </a:rPr>
              <a:t>：</a:t>
            </a:r>
            <a:r>
              <a:rPr lang="en-US" altLang="zh-CN" sz="1200" dirty="0">
                <a:solidFill>
                  <a:schemeClr val="bg1">
                    <a:lumMod val="10000"/>
                  </a:schemeClr>
                </a:solidFill>
                <a:latin typeface="+mn-ea"/>
              </a:rPr>
              <a:t>Objective record of users' actual usage behavior</a:t>
            </a:r>
            <a:endParaRPr lang="en-US" altLang="zh-CN" sz="1200" dirty="0">
              <a:solidFill>
                <a:schemeClr val="bg1">
                  <a:lumMod val="10000"/>
                </a:schemeClr>
              </a:solidFill>
              <a:latin typeface="+mn-ea"/>
            </a:endParaRPr>
          </a:p>
          <a:p>
            <a:r>
              <a:rPr lang="en-US" altLang="zh-CN" sz="1200" b="1" dirty="0">
                <a:solidFill>
                  <a:schemeClr val="bg1">
                    <a:lumMod val="10000"/>
                  </a:schemeClr>
                </a:solidFill>
                <a:latin typeface="+mn-ea"/>
              </a:rPr>
              <a:t>Cons</a:t>
            </a:r>
            <a:r>
              <a:rPr lang="zh-CN" altLang="en-US" sz="1200" dirty="0">
                <a:solidFill>
                  <a:schemeClr val="bg1">
                    <a:lumMod val="10000"/>
                  </a:schemeClr>
                </a:solidFill>
                <a:latin typeface="+mn-ea"/>
              </a:rPr>
              <a:t>：</a:t>
            </a:r>
            <a:r>
              <a:rPr lang="en-US" altLang="zh-CN" sz="1200" dirty="0">
                <a:solidFill>
                  <a:schemeClr val="bg1">
                    <a:lumMod val="10000"/>
                  </a:schemeClr>
                </a:solidFill>
                <a:latin typeface="+mn-ea"/>
              </a:rPr>
              <a:t>A. Data is easily manipulated</a:t>
            </a:r>
            <a:r>
              <a:rPr lang="zh-CN" altLang="en-US" sz="1200" dirty="0">
                <a:solidFill>
                  <a:schemeClr val="bg1">
                    <a:lumMod val="10000"/>
                  </a:schemeClr>
                </a:solidFill>
                <a:latin typeface="+mn-ea"/>
              </a:rPr>
              <a:t>；</a:t>
            </a:r>
            <a:r>
              <a:rPr lang="en-US" altLang="zh-CN" sz="1200" dirty="0">
                <a:solidFill>
                  <a:schemeClr val="bg1">
                    <a:lumMod val="10000"/>
                  </a:schemeClr>
                </a:solidFill>
                <a:latin typeface="+mn-ea"/>
              </a:rPr>
              <a:t>B. Difficult to explain the reasons behind the numbers </a:t>
            </a:r>
            <a:r>
              <a:rPr lang="zh-CN" altLang="en-US" sz="1200" dirty="0">
                <a:solidFill>
                  <a:schemeClr val="bg1">
                    <a:lumMod val="10000"/>
                  </a:schemeClr>
                </a:solidFill>
                <a:latin typeface="+mn-ea"/>
              </a:rPr>
              <a:t>（</a:t>
            </a:r>
            <a:r>
              <a:rPr lang="en-US" altLang="zh-CN" sz="1200" dirty="0">
                <a:solidFill>
                  <a:schemeClr val="bg1">
                    <a:lumMod val="10000"/>
                  </a:schemeClr>
                </a:solidFill>
                <a:latin typeface="+mn-ea"/>
              </a:rPr>
              <a:t>why</a:t>
            </a:r>
            <a:r>
              <a:rPr lang="zh-CN" altLang="en-US" sz="1200" dirty="0">
                <a:solidFill>
                  <a:schemeClr val="bg1">
                    <a:lumMod val="10000"/>
                  </a:schemeClr>
                </a:solidFill>
                <a:latin typeface="+mn-ea"/>
              </a:rPr>
              <a:t>）</a:t>
            </a:r>
            <a:endParaRPr lang="zh-CN" altLang="en-US" sz="1200" dirty="0">
              <a:solidFill>
                <a:schemeClr val="bg1">
                  <a:lumMod val="10000"/>
                </a:schemeClr>
              </a:solidFill>
              <a:latin typeface="+mn-ea"/>
            </a:endParaRPr>
          </a:p>
        </p:txBody>
      </p:sp>
      <p:sp>
        <p:nvSpPr>
          <p:cNvPr id="31" name="文本框 30"/>
          <p:cNvSpPr txBox="1"/>
          <p:nvPr/>
        </p:nvSpPr>
        <p:spPr>
          <a:xfrm>
            <a:off x="696000" y="6097720"/>
            <a:ext cx="10800000" cy="646331"/>
          </a:xfrm>
          <a:prstGeom prst="rect">
            <a:avLst/>
          </a:prstGeom>
          <a:noFill/>
        </p:spPr>
        <p:txBody>
          <a:bodyPr wrap="square" rtlCol="0">
            <a:spAutoFit/>
          </a:bodyPr>
          <a:lstStyle/>
          <a:p>
            <a:pPr algn="ctr"/>
            <a:r>
              <a:rPr lang="en-US" altLang="zh-CN" dirty="0">
                <a:solidFill>
                  <a:schemeClr val="bg1">
                    <a:lumMod val="10000"/>
                  </a:schemeClr>
                </a:solidFill>
              </a:rPr>
              <a:t>In practice, a good user experience indicator system often needs to integrate user </a:t>
            </a:r>
            <a:r>
              <a:rPr lang="en-US" altLang="zh-CN" i="1" dirty="0">
                <a:solidFill>
                  <a:schemeClr val="bg1">
                    <a:lumMod val="10000"/>
                  </a:schemeClr>
                </a:solidFill>
              </a:rPr>
              <a:t>subjective evaluation indicators </a:t>
            </a:r>
            <a:r>
              <a:rPr lang="en-US" altLang="zh-CN" dirty="0">
                <a:solidFill>
                  <a:schemeClr val="bg1">
                    <a:lumMod val="10000"/>
                  </a:schemeClr>
                </a:solidFill>
              </a:rPr>
              <a:t>and </a:t>
            </a:r>
            <a:r>
              <a:rPr lang="en-US" altLang="zh-CN" i="1" dirty="0">
                <a:solidFill>
                  <a:schemeClr val="bg1">
                    <a:lumMod val="10000"/>
                  </a:schemeClr>
                </a:solidFill>
              </a:rPr>
              <a:t>objective operational indicators</a:t>
            </a:r>
            <a:r>
              <a:rPr lang="en-US" altLang="zh-CN" dirty="0">
                <a:solidFill>
                  <a:schemeClr val="bg1">
                    <a:lumMod val="10000"/>
                  </a:schemeClr>
                </a:solidFill>
              </a:rPr>
              <a:t>.</a:t>
            </a:r>
            <a:endParaRPr lang="zh-CN" altLang="en-US" dirty="0">
              <a:solidFill>
                <a:schemeClr val="bg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38363" y="263281"/>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1.3 How to Measure User Experience</a:t>
            </a:r>
            <a:endPar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2"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
        <p:nvSpPr>
          <p:cNvPr id="4" name="文本框 3"/>
          <p:cNvSpPr txBox="1"/>
          <p:nvPr/>
        </p:nvSpPr>
        <p:spPr>
          <a:xfrm>
            <a:off x="638363" y="1098043"/>
            <a:ext cx="11181104" cy="1508105"/>
          </a:xfrm>
          <a:prstGeom prst="rect">
            <a:avLst/>
          </a:prstGeom>
          <a:noFill/>
        </p:spPr>
        <p:txBody>
          <a:bodyPr wrap="square" rtlCol="0">
            <a:spAutoFit/>
          </a:bodyPr>
          <a:lstStyle/>
          <a:p>
            <a:r>
              <a:rPr lang="en-US" altLang="zh-CN" dirty="0">
                <a:solidFill>
                  <a:schemeClr val="bg1">
                    <a:lumMod val="10000"/>
                  </a:schemeClr>
                </a:solidFill>
                <a:sym typeface="+mn-lt"/>
              </a:rPr>
              <a:t>NPS is short for </a:t>
            </a:r>
            <a:r>
              <a:rPr lang="en-US" altLang="zh-CN" i="1" dirty="0">
                <a:solidFill>
                  <a:schemeClr val="bg1">
                    <a:lumMod val="10000"/>
                  </a:schemeClr>
                </a:solidFill>
                <a:sym typeface="+mn-lt"/>
              </a:rPr>
              <a:t>Net Promoter Score</a:t>
            </a:r>
            <a:r>
              <a:rPr lang="en-US" altLang="zh-CN" dirty="0">
                <a:solidFill>
                  <a:schemeClr val="bg1">
                    <a:lumMod val="10000"/>
                  </a:schemeClr>
                </a:solidFill>
                <a:sym typeface="+mn-lt"/>
              </a:rPr>
              <a:t>, </a:t>
            </a:r>
            <a:r>
              <a:rPr lang="en-US" altLang="zh-CN" b="1" dirty="0">
                <a:solidFill>
                  <a:schemeClr val="bg1">
                    <a:lumMod val="10000"/>
                  </a:schemeClr>
                </a:solidFill>
                <a:sym typeface="+mn-lt"/>
              </a:rPr>
              <a:t>“</a:t>
            </a:r>
            <a:r>
              <a:rPr lang="en-US" altLang="zh-CN" b="1" dirty="0">
                <a:solidFill>
                  <a:schemeClr val="bg1">
                    <a:lumMod val="10000"/>
                  </a:schemeClr>
                </a:solidFill>
              </a:rPr>
              <a:t>How likely are you to recommend our product/service to a friend or colleague? 0-Not at all likely</a:t>
            </a:r>
            <a:r>
              <a:rPr lang="zh-CN" altLang="en-US" b="1" dirty="0">
                <a:solidFill>
                  <a:schemeClr val="bg1">
                    <a:lumMod val="10000"/>
                  </a:schemeClr>
                </a:solidFill>
              </a:rPr>
              <a:t>，</a:t>
            </a:r>
            <a:r>
              <a:rPr lang="en-US" altLang="zh-CN" b="1" dirty="0">
                <a:solidFill>
                  <a:schemeClr val="bg1">
                    <a:lumMod val="10000"/>
                  </a:schemeClr>
                </a:solidFill>
              </a:rPr>
              <a:t>10-Extremely likely “</a:t>
            </a:r>
            <a:endParaRPr lang="en-US" altLang="zh-CN" sz="2000" b="1" dirty="0">
              <a:solidFill>
                <a:schemeClr val="bg1">
                  <a:lumMod val="10000"/>
                </a:schemeClr>
              </a:solidFill>
            </a:endParaRPr>
          </a:p>
          <a:p>
            <a:endParaRPr lang="en-US" altLang="zh-CN" sz="2000" dirty="0">
              <a:solidFill>
                <a:schemeClr val="bg1">
                  <a:lumMod val="10000"/>
                </a:schemeClr>
              </a:solidFill>
              <a:sym typeface="+mn-lt"/>
            </a:endParaRPr>
          </a:p>
          <a:p>
            <a:r>
              <a:rPr lang="en-US" altLang="zh-CN" dirty="0">
                <a:solidFill>
                  <a:schemeClr val="bg1">
                    <a:lumMod val="10000"/>
                  </a:schemeClr>
                </a:solidFill>
                <a:sym typeface="+mn-lt"/>
              </a:rPr>
              <a:t>A representative indicator used by many well-known companies to measure user experience and reputation</a:t>
            </a:r>
            <a:endParaRPr lang="zh-CN" altLang="en-US" dirty="0">
              <a:solidFill>
                <a:schemeClr val="bg1">
                  <a:lumMod val="10000"/>
                </a:schemeClr>
              </a:solidFill>
              <a:sym typeface="+mn-lt"/>
            </a:endParaRPr>
          </a:p>
        </p:txBody>
      </p:sp>
      <p:pic>
        <p:nvPicPr>
          <p:cNvPr id="10" name="图片 9"/>
          <p:cNvPicPr>
            <a:picLocks noChangeAspect="1"/>
          </p:cNvPicPr>
          <p:nvPr/>
        </p:nvPicPr>
        <p:blipFill>
          <a:blip r:embed="rId1"/>
          <a:stretch>
            <a:fillRect/>
          </a:stretch>
        </p:blipFill>
        <p:spPr>
          <a:xfrm>
            <a:off x="756771" y="3001988"/>
            <a:ext cx="4066384" cy="2761727"/>
          </a:xfrm>
          <a:prstGeom prst="rect">
            <a:avLst/>
          </a:prstGeom>
        </p:spPr>
      </p:pic>
      <p:graphicFrame>
        <p:nvGraphicFramePr>
          <p:cNvPr id="3" name="表格 4"/>
          <p:cNvGraphicFramePr>
            <a:graphicFrameLocks noGrp="1"/>
          </p:cNvGraphicFramePr>
          <p:nvPr/>
        </p:nvGraphicFramePr>
        <p:xfrm>
          <a:off x="5317869" y="3785265"/>
          <a:ext cx="5954982" cy="365760"/>
        </p:xfrm>
        <a:graphic>
          <a:graphicData uri="http://schemas.openxmlformats.org/drawingml/2006/table">
            <a:tbl>
              <a:tblPr firstRow="1" bandRow="1">
                <a:tableStyleId>{5C22544A-7EE6-4342-B048-85BDC9FD1C3A}</a:tableStyleId>
              </a:tblPr>
              <a:tblGrid>
                <a:gridCol w="541362"/>
                <a:gridCol w="541362"/>
                <a:gridCol w="541362"/>
                <a:gridCol w="541362"/>
                <a:gridCol w="541362"/>
                <a:gridCol w="541362"/>
                <a:gridCol w="541362"/>
                <a:gridCol w="541362"/>
                <a:gridCol w="541362"/>
                <a:gridCol w="541362"/>
                <a:gridCol w="541362"/>
              </a:tblGrid>
              <a:tr h="301595">
                <a:tc>
                  <a:txBody>
                    <a:bodyPr/>
                    <a:lstStyle/>
                    <a:p>
                      <a:pPr algn="ctr"/>
                      <a:r>
                        <a:rPr lang="en-US" altLang="zh-CN" dirty="0">
                          <a:solidFill>
                            <a:schemeClr val="bg1">
                              <a:lumMod val="10000"/>
                            </a:schemeClr>
                          </a:solidFill>
                        </a:rPr>
                        <a:t>0</a:t>
                      </a:r>
                      <a:endParaRPr lang="zh-CN" altLang="en-US" dirty="0">
                        <a:solidFill>
                          <a:schemeClr val="bg1">
                            <a:lumMod val="10000"/>
                          </a:schemeClr>
                        </a:solidFill>
                      </a:endParaRPr>
                    </a:p>
                  </a:txBody>
                  <a:tcPr>
                    <a:solidFill>
                      <a:srgbClr val="CACAC8"/>
                    </a:solidFill>
                  </a:tcPr>
                </a:tc>
                <a:tc>
                  <a:txBody>
                    <a:bodyPr/>
                    <a:lstStyle/>
                    <a:p>
                      <a:pPr algn="ctr"/>
                      <a:r>
                        <a:rPr lang="en-US" altLang="zh-CN" dirty="0">
                          <a:solidFill>
                            <a:schemeClr val="bg1">
                              <a:lumMod val="10000"/>
                            </a:schemeClr>
                          </a:solidFill>
                        </a:rPr>
                        <a:t>1</a:t>
                      </a:r>
                      <a:endParaRPr lang="zh-CN" altLang="en-US" dirty="0">
                        <a:solidFill>
                          <a:schemeClr val="bg1">
                            <a:lumMod val="10000"/>
                          </a:schemeClr>
                        </a:solidFill>
                      </a:endParaRPr>
                    </a:p>
                  </a:txBody>
                  <a:tcPr>
                    <a:solidFill>
                      <a:srgbClr val="CACAC8"/>
                    </a:solidFill>
                  </a:tcPr>
                </a:tc>
                <a:tc>
                  <a:txBody>
                    <a:bodyPr/>
                    <a:lstStyle/>
                    <a:p>
                      <a:pPr algn="ctr"/>
                      <a:r>
                        <a:rPr lang="en-US" altLang="zh-CN" dirty="0">
                          <a:solidFill>
                            <a:schemeClr val="bg1">
                              <a:lumMod val="10000"/>
                            </a:schemeClr>
                          </a:solidFill>
                        </a:rPr>
                        <a:t>2</a:t>
                      </a:r>
                      <a:endParaRPr lang="zh-CN" altLang="en-US" dirty="0">
                        <a:solidFill>
                          <a:schemeClr val="bg1">
                            <a:lumMod val="10000"/>
                          </a:schemeClr>
                        </a:solidFill>
                      </a:endParaRPr>
                    </a:p>
                  </a:txBody>
                  <a:tcPr>
                    <a:solidFill>
                      <a:srgbClr val="CACAC8"/>
                    </a:solidFill>
                  </a:tcPr>
                </a:tc>
                <a:tc>
                  <a:txBody>
                    <a:bodyPr/>
                    <a:lstStyle/>
                    <a:p>
                      <a:pPr algn="ctr"/>
                      <a:r>
                        <a:rPr lang="en-US" altLang="zh-CN" dirty="0">
                          <a:solidFill>
                            <a:schemeClr val="bg1">
                              <a:lumMod val="10000"/>
                            </a:schemeClr>
                          </a:solidFill>
                        </a:rPr>
                        <a:t>3</a:t>
                      </a:r>
                      <a:endParaRPr lang="zh-CN" altLang="en-US" dirty="0">
                        <a:solidFill>
                          <a:schemeClr val="bg1">
                            <a:lumMod val="10000"/>
                          </a:schemeClr>
                        </a:solidFill>
                      </a:endParaRPr>
                    </a:p>
                  </a:txBody>
                  <a:tcPr>
                    <a:solidFill>
                      <a:srgbClr val="CACAC8"/>
                    </a:solidFill>
                  </a:tcPr>
                </a:tc>
                <a:tc>
                  <a:txBody>
                    <a:bodyPr/>
                    <a:lstStyle/>
                    <a:p>
                      <a:pPr algn="ctr"/>
                      <a:r>
                        <a:rPr lang="en-US" altLang="zh-CN" dirty="0">
                          <a:solidFill>
                            <a:schemeClr val="bg1">
                              <a:lumMod val="10000"/>
                            </a:schemeClr>
                          </a:solidFill>
                        </a:rPr>
                        <a:t>4</a:t>
                      </a:r>
                      <a:endParaRPr lang="zh-CN" altLang="en-US" dirty="0">
                        <a:solidFill>
                          <a:schemeClr val="bg1">
                            <a:lumMod val="10000"/>
                          </a:schemeClr>
                        </a:solidFill>
                      </a:endParaRPr>
                    </a:p>
                  </a:txBody>
                  <a:tcPr>
                    <a:solidFill>
                      <a:srgbClr val="CACAC8"/>
                    </a:solidFill>
                  </a:tcPr>
                </a:tc>
                <a:tc>
                  <a:txBody>
                    <a:bodyPr/>
                    <a:lstStyle/>
                    <a:p>
                      <a:pPr algn="ctr"/>
                      <a:r>
                        <a:rPr lang="en-US" altLang="zh-CN" dirty="0">
                          <a:solidFill>
                            <a:schemeClr val="bg1">
                              <a:lumMod val="10000"/>
                            </a:schemeClr>
                          </a:solidFill>
                        </a:rPr>
                        <a:t>5</a:t>
                      </a:r>
                      <a:endParaRPr lang="zh-CN" altLang="en-US" dirty="0">
                        <a:solidFill>
                          <a:schemeClr val="bg1">
                            <a:lumMod val="10000"/>
                          </a:schemeClr>
                        </a:solidFill>
                      </a:endParaRPr>
                    </a:p>
                  </a:txBody>
                  <a:tcPr>
                    <a:solidFill>
                      <a:srgbClr val="CACAC8"/>
                    </a:solidFill>
                  </a:tcPr>
                </a:tc>
                <a:tc>
                  <a:txBody>
                    <a:bodyPr/>
                    <a:lstStyle/>
                    <a:p>
                      <a:pPr algn="ctr"/>
                      <a:r>
                        <a:rPr lang="en-US" altLang="zh-CN" dirty="0">
                          <a:solidFill>
                            <a:schemeClr val="bg1">
                              <a:lumMod val="10000"/>
                            </a:schemeClr>
                          </a:solidFill>
                        </a:rPr>
                        <a:t>6</a:t>
                      </a:r>
                      <a:endParaRPr lang="zh-CN" altLang="en-US" dirty="0">
                        <a:solidFill>
                          <a:schemeClr val="bg1">
                            <a:lumMod val="10000"/>
                          </a:schemeClr>
                        </a:solidFill>
                      </a:endParaRPr>
                    </a:p>
                  </a:txBody>
                  <a:tcPr>
                    <a:solidFill>
                      <a:srgbClr val="CACAC8"/>
                    </a:solidFill>
                  </a:tcPr>
                </a:tc>
                <a:tc>
                  <a:txBody>
                    <a:bodyPr/>
                    <a:lstStyle/>
                    <a:p>
                      <a:pPr algn="ctr"/>
                      <a:r>
                        <a:rPr lang="en-US" altLang="zh-CN" dirty="0">
                          <a:solidFill>
                            <a:schemeClr val="bg1">
                              <a:lumMod val="10000"/>
                            </a:schemeClr>
                          </a:solidFill>
                        </a:rPr>
                        <a:t>7</a:t>
                      </a:r>
                      <a:endParaRPr lang="zh-CN" altLang="en-US" dirty="0">
                        <a:solidFill>
                          <a:schemeClr val="bg1">
                            <a:lumMod val="10000"/>
                          </a:schemeClr>
                        </a:solidFill>
                      </a:endParaRPr>
                    </a:p>
                  </a:txBody>
                  <a:tcPr>
                    <a:solidFill>
                      <a:srgbClr val="CACAC8"/>
                    </a:solidFill>
                  </a:tcPr>
                </a:tc>
                <a:tc>
                  <a:txBody>
                    <a:bodyPr/>
                    <a:lstStyle/>
                    <a:p>
                      <a:pPr algn="ctr"/>
                      <a:r>
                        <a:rPr lang="en-US" altLang="zh-CN" dirty="0">
                          <a:solidFill>
                            <a:schemeClr val="bg1">
                              <a:lumMod val="10000"/>
                            </a:schemeClr>
                          </a:solidFill>
                        </a:rPr>
                        <a:t>8</a:t>
                      </a:r>
                      <a:endParaRPr lang="zh-CN" altLang="en-US" dirty="0">
                        <a:solidFill>
                          <a:schemeClr val="bg1">
                            <a:lumMod val="10000"/>
                          </a:schemeClr>
                        </a:solidFill>
                      </a:endParaRPr>
                    </a:p>
                  </a:txBody>
                  <a:tcPr>
                    <a:solidFill>
                      <a:srgbClr val="CACAC8"/>
                    </a:solidFill>
                  </a:tcPr>
                </a:tc>
                <a:tc>
                  <a:txBody>
                    <a:bodyPr/>
                    <a:lstStyle/>
                    <a:p>
                      <a:pPr algn="ctr"/>
                      <a:r>
                        <a:rPr lang="en-US" altLang="zh-CN" dirty="0">
                          <a:solidFill>
                            <a:schemeClr val="bg1">
                              <a:lumMod val="10000"/>
                            </a:schemeClr>
                          </a:solidFill>
                        </a:rPr>
                        <a:t>9</a:t>
                      </a:r>
                      <a:endParaRPr lang="zh-CN" altLang="en-US" dirty="0">
                        <a:solidFill>
                          <a:schemeClr val="bg1">
                            <a:lumMod val="10000"/>
                          </a:schemeClr>
                        </a:solidFill>
                      </a:endParaRPr>
                    </a:p>
                  </a:txBody>
                  <a:tcPr>
                    <a:solidFill>
                      <a:srgbClr val="CACAC8"/>
                    </a:solidFill>
                  </a:tcPr>
                </a:tc>
                <a:tc>
                  <a:txBody>
                    <a:bodyPr/>
                    <a:lstStyle/>
                    <a:p>
                      <a:pPr algn="ctr"/>
                      <a:r>
                        <a:rPr lang="en-US" altLang="zh-CN" dirty="0">
                          <a:solidFill>
                            <a:schemeClr val="bg1">
                              <a:lumMod val="10000"/>
                            </a:schemeClr>
                          </a:solidFill>
                        </a:rPr>
                        <a:t>10</a:t>
                      </a:r>
                      <a:endParaRPr lang="zh-CN" altLang="en-US" dirty="0">
                        <a:solidFill>
                          <a:schemeClr val="bg1">
                            <a:lumMod val="10000"/>
                          </a:schemeClr>
                        </a:solidFill>
                      </a:endParaRPr>
                    </a:p>
                  </a:txBody>
                  <a:tcPr>
                    <a:solidFill>
                      <a:srgbClr val="CACAC8"/>
                    </a:solidFill>
                  </a:tcPr>
                </a:tc>
              </a:tr>
            </a:tbl>
          </a:graphicData>
        </a:graphic>
      </p:graphicFrame>
      <p:sp>
        <p:nvSpPr>
          <p:cNvPr id="6" name="右大括号 5"/>
          <p:cNvSpPr/>
          <p:nvPr/>
        </p:nvSpPr>
        <p:spPr>
          <a:xfrm rot="5400000">
            <a:off x="7077005" y="2456236"/>
            <a:ext cx="226575" cy="36432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右大括号 10"/>
          <p:cNvSpPr/>
          <p:nvPr/>
        </p:nvSpPr>
        <p:spPr>
          <a:xfrm rot="5400000">
            <a:off x="9528644" y="3728288"/>
            <a:ext cx="226576" cy="10767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右大括号 11"/>
          <p:cNvSpPr/>
          <p:nvPr/>
        </p:nvSpPr>
        <p:spPr>
          <a:xfrm rot="5400000">
            <a:off x="10621177" y="3739474"/>
            <a:ext cx="226576" cy="1076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5163581" y="2960367"/>
            <a:ext cx="6493134" cy="584775"/>
          </a:xfrm>
          <a:prstGeom prst="rect">
            <a:avLst/>
          </a:prstGeom>
          <a:noFill/>
        </p:spPr>
        <p:txBody>
          <a:bodyPr wrap="square">
            <a:spAutoFit/>
          </a:bodyPr>
          <a:lstStyle/>
          <a:p>
            <a:r>
              <a:rPr lang="en-US" altLang="zh-CN" sz="1600" dirty="0">
                <a:solidFill>
                  <a:schemeClr val="bg1">
                    <a:lumMod val="10000"/>
                  </a:schemeClr>
                </a:solidFill>
              </a:rPr>
              <a:t>How likely are you to recommend our product/service to a friend or colleague? 0-Not at all likely</a:t>
            </a:r>
            <a:r>
              <a:rPr lang="zh-CN" altLang="en-US" sz="1600" dirty="0">
                <a:solidFill>
                  <a:schemeClr val="bg1">
                    <a:lumMod val="10000"/>
                  </a:schemeClr>
                </a:solidFill>
              </a:rPr>
              <a:t>，</a:t>
            </a:r>
            <a:r>
              <a:rPr lang="en-US" altLang="zh-CN" sz="1600" dirty="0">
                <a:solidFill>
                  <a:schemeClr val="bg1">
                    <a:lumMod val="10000"/>
                  </a:schemeClr>
                </a:solidFill>
              </a:rPr>
              <a:t>10-Extremely likely </a:t>
            </a:r>
            <a:endParaRPr lang="en-US" altLang="zh-CN" sz="1600" dirty="0">
              <a:solidFill>
                <a:schemeClr val="bg1">
                  <a:lumMod val="10000"/>
                </a:schemeClr>
              </a:solidFill>
            </a:endParaRPr>
          </a:p>
        </p:txBody>
      </p:sp>
      <p:sp>
        <p:nvSpPr>
          <p:cNvPr id="16" name="文本框 15"/>
          <p:cNvSpPr txBox="1"/>
          <p:nvPr/>
        </p:nvSpPr>
        <p:spPr>
          <a:xfrm>
            <a:off x="6502565" y="4494936"/>
            <a:ext cx="1732563" cy="365760"/>
          </a:xfrm>
          <a:prstGeom prst="rect">
            <a:avLst/>
          </a:prstGeom>
          <a:noFill/>
        </p:spPr>
        <p:txBody>
          <a:bodyPr wrap="square">
            <a:spAutoFit/>
          </a:bodyPr>
          <a:lstStyle/>
          <a:p>
            <a:r>
              <a:rPr lang="en-US" altLang="zh-CN" dirty="0">
                <a:solidFill>
                  <a:schemeClr val="bg1">
                    <a:lumMod val="10000"/>
                  </a:schemeClr>
                </a:solidFill>
              </a:rPr>
              <a:t>Detractors</a:t>
            </a:r>
            <a:endParaRPr lang="en-US" altLang="zh-CN" dirty="0">
              <a:solidFill>
                <a:schemeClr val="bg1">
                  <a:lumMod val="10000"/>
                </a:schemeClr>
              </a:solidFill>
            </a:endParaRPr>
          </a:p>
        </p:txBody>
      </p:sp>
      <p:sp>
        <p:nvSpPr>
          <p:cNvPr id="18" name="文本框 17"/>
          <p:cNvSpPr txBox="1"/>
          <p:nvPr/>
        </p:nvSpPr>
        <p:spPr>
          <a:xfrm>
            <a:off x="8961120" y="4510749"/>
            <a:ext cx="1615440" cy="367546"/>
          </a:xfrm>
          <a:prstGeom prst="rect">
            <a:avLst/>
          </a:prstGeom>
          <a:noFill/>
        </p:spPr>
        <p:txBody>
          <a:bodyPr wrap="square">
            <a:spAutoFit/>
          </a:bodyPr>
          <a:lstStyle/>
          <a:p>
            <a:r>
              <a:rPr lang="en-US" altLang="zh-CN" dirty="0">
                <a:solidFill>
                  <a:schemeClr val="bg1">
                    <a:lumMod val="10000"/>
                  </a:schemeClr>
                </a:solidFill>
              </a:rPr>
              <a:t>Passives</a:t>
            </a:r>
            <a:endParaRPr lang="en-US" altLang="zh-CN" dirty="0">
              <a:solidFill>
                <a:schemeClr val="bg1">
                  <a:lumMod val="10000"/>
                </a:schemeClr>
              </a:solidFill>
            </a:endParaRPr>
          </a:p>
        </p:txBody>
      </p:sp>
      <p:sp>
        <p:nvSpPr>
          <p:cNvPr id="20" name="文本框 19"/>
          <p:cNvSpPr txBox="1"/>
          <p:nvPr/>
        </p:nvSpPr>
        <p:spPr>
          <a:xfrm>
            <a:off x="10163936" y="4502958"/>
            <a:ext cx="1775155" cy="367546"/>
          </a:xfrm>
          <a:prstGeom prst="rect">
            <a:avLst/>
          </a:prstGeom>
          <a:noFill/>
        </p:spPr>
        <p:txBody>
          <a:bodyPr wrap="square">
            <a:spAutoFit/>
          </a:bodyPr>
          <a:lstStyle/>
          <a:p>
            <a:r>
              <a:rPr lang="en-US" altLang="zh-CN" dirty="0">
                <a:solidFill>
                  <a:schemeClr val="bg1">
                    <a:lumMod val="10000"/>
                  </a:schemeClr>
                </a:solidFill>
              </a:rPr>
              <a:t>Promoters</a:t>
            </a:r>
            <a:endParaRPr lang="en-US" altLang="zh-CN" dirty="0">
              <a:solidFill>
                <a:schemeClr val="bg1">
                  <a:lumMod val="10000"/>
                </a:schemeClr>
              </a:solidFill>
            </a:endParaRPr>
          </a:p>
        </p:txBody>
      </p:sp>
      <p:sp>
        <p:nvSpPr>
          <p:cNvPr id="22" name="文本框 21"/>
          <p:cNvSpPr txBox="1"/>
          <p:nvPr/>
        </p:nvSpPr>
        <p:spPr>
          <a:xfrm>
            <a:off x="6992753" y="5256536"/>
            <a:ext cx="468906" cy="400110"/>
          </a:xfrm>
          <a:prstGeom prst="rect">
            <a:avLst/>
          </a:prstGeom>
          <a:noFill/>
        </p:spPr>
        <p:txBody>
          <a:bodyPr wrap="square" rtlCol="0">
            <a:spAutoFit/>
          </a:bodyPr>
          <a:lstStyle/>
          <a:p>
            <a:r>
              <a:rPr lang="zh-CN" altLang="en-US" sz="2000" b="1" dirty="0">
                <a:solidFill>
                  <a:srgbClr val="000000"/>
                </a:solidFill>
                <a:latin typeface="等线" panose="02010600030101010101" charset="-122"/>
                <a:ea typeface="等线" panose="02010600030101010101" charset="-122"/>
              </a:rPr>
              <a:t>＝</a:t>
            </a:r>
            <a:endParaRPr lang="zh-CN" altLang="en-US" sz="2000" b="1" dirty="0">
              <a:solidFill>
                <a:srgbClr val="000000"/>
              </a:solidFill>
              <a:latin typeface="等线" panose="02010600030101010101" charset="-122"/>
              <a:ea typeface="等线" panose="02010600030101010101" charset="-122"/>
            </a:endParaRPr>
          </a:p>
        </p:txBody>
      </p:sp>
      <p:sp>
        <p:nvSpPr>
          <p:cNvPr id="23" name="矩形: 圆角 22"/>
          <p:cNvSpPr/>
          <p:nvPr/>
        </p:nvSpPr>
        <p:spPr>
          <a:xfrm>
            <a:off x="7426147" y="5189978"/>
            <a:ext cx="1430160" cy="502437"/>
          </a:xfrm>
          <a:prstGeom prst="roundRect">
            <a:avLst/>
          </a:prstGeom>
          <a:solidFill>
            <a:srgbClr val="04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rPr>
              <a:t>Promoters%</a:t>
            </a:r>
            <a:endParaRPr kumimoji="0" lang="zh-CN" altLang="en-US" sz="1400" b="0"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endParaRPr>
          </a:p>
        </p:txBody>
      </p:sp>
      <p:sp>
        <p:nvSpPr>
          <p:cNvPr id="24" name="矩形: 圆角 23"/>
          <p:cNvSpPr/>
          <p:nvPr/>
        </p:nvSpPr>
        <p:spPr>
          <a:xfrm>
            <a:off x="6138051" y="5186158"/>
            <a:ext cx="854705" cy="502437"/>
          </a:xfrm>
          <a:prstGeom prst="roundRect">
            <a:avLst/>
          </a:prstGeom>
          <a:solidFill>
            <a:srgbClr val="04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rPr>
              <a:t>NPS</a:t>
            </a:r>
            <a:endParaRPr kumimoji="0" lang="zh-CN" altLang="en-US" sz="1400" b="0"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endParaRPr>
          </a:p>
        </p:txBody>
      </p:sp>
      <p:sp>
        <p:nvSpPr>
          <p:cNvPr id="25" name="文本框 24"/>
          <p:cNvSpPr txBox="1"/>
          <p:nvPr/>
        </p:nvSpPr>
        <p:spPr>
          <a:xfrm>
            <a:off x="8840618" y="5241736"/>
            <a:ext cx="468906" cy="400110"/>
          </a:xfrm>
          <a:prstGeom prst="rect">
            <a:avLst/>
          </a:prstGeom>
          <a:noFill/>
        </p:spPr>
        <p:txBody>
          <a:bodyPr wrap="square" rtlCol="0">
            <a:spAutoFit/>
          </a:bodyPr>
          <a:lstStyle/>
          <a:p>
            <a:r>
              <a:rPr lang="zh-CN" altLang="en-US" sz="2000" b="1" dirty="0">
                <a:solidFill>
                  <a:srgbClr val="000000"/>
                </a:solidFill>
                <a:latin typeface="等线" panose="02010600030101010101" charset="-122"/>
                <a:ea typeface="等线" panose="02010600030101010101" charset="-122"/>
              </a:rPr>
              <a:t>﹣</a:t>
            </a:r>
            <a:endParaRPr lang="zh-CN" altLang="en-US" sz="2000" b="1" dirty="0">
              <a:solidFill>
                <a:srgbClr val="000000"/>
              </a:solidFill>
              <a:latin typeface="等线" panose="02010600030101010101" charset="-122"/>
              <a:ea typeface="等线" panose="02010600030101010101" charset="-122"/>
            </a:endParaRPr>
          </a:p>
        </p:txBody>
      </p:sp>
      <p:sp>
        <p:nvSpPr>
          <p:cNvPr id="26" name="矩形: 圆角 25"/>
          <p:cNvSpPr/>
          <p:nvPr/>
        </p:nvSpPr>
        <p:spPr>
          <a:xfrm>
            <a:off x="9285407" y="5168386"/>
            <a:ext cx="1532043" cy="502437"/>
          </a:xfrm>
          <a:prstGeom prst="roundRect">
            <a:avLst/>
          </a:prstGeom>
          <a:solidFill>
            <a:srgbClr val="046A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rPr>
              <a:t>Detractors%</a:t>
            </a:r>
            <a:endParaRPr kumimoji="0" lang="zh-CN" altLang="en-US" sz="1400" b="0" i="0" u="none" strike="noStrike" kern="0" cap="none" spc="0" normalizeH="0" baseline="0" noProof="0" dirty="0">
              <a:ln>
                <a:noFill/>
              </a:ln>
              <a:solidFill>
                <a:srgbClr val="FAFAFA"/>
              </a:solidFill>
              <a:effectLst/>
              <a:uLnTx/>
              <a:uFillTx/>
              <a:latin typeface="OPPOSans B" panose="00020600040101010101" charset="-122"/>
              <a:ea typeface="OPPOSans B" panose="00020600040101010101"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31371" y="260490"/>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1.4 Why NPS</a:t>
            </a:r>
            <a:endPar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16"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
        <p:nvSpPr>
          <p:cNvPr id="17" name="文本框 16"/>
          <p:cNvSpPr txBox="1"/>
          <p:nvPr/>
        </p:nvSpPr>
        <p:spPr>
          <a:xfrm>
            <a:off x="6687217" y="1038252"/>
            <a:ext cx="3695835" cy="561262"/>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ctr">
            <a:noAutofit/>
          </a:bodyPr>
          <a:lstStyle/>
          <a:p>
            <a:pPr marL="0" marR="0" lvl="0" indent="0" algn="ctr" defTabSz="412750" eaLnBrk="1" fontAlgn="auto" latinLnBrk="0" hangingPunct="0">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prstClr val="black"/>
                </a:solidFill>
                <a:effectLst/>
                <a:uLnTx/>
                <a:uFillTx/>
                <a:sym typeface="Helvetica Neue"/>
              </a:rPr>
              <a:t>NPS </a:t>
            </a:r>
            <a:r>
              <a:rPr kumimoji="0" lang="zh-CN" altLang="en-US" sz="1800" b="0" i="0" u="none" strike="noStrike" kern="0" cap="none" spc="0" normalizeH="0" baseline="0" noProof="0" dirty="0">
                <a:ln>
                  <a:noFill/>
                </a:ln>
                <a:solidFill>
                  <a:prstClr val="black"/>
                </a:solidFill>
                <a:effectLst/>
                <a:uLnTx/>
                <a:uFillTx/>
                <a:sym typeface="Helvetica Neue"/>
              </a:rPr>
              <a:t>净推荐值</a:t>
            </a:r>
            <a:endParaRPr kumimoji="0" lang="zh-CN" altLang="en-US" sz="1800" b="0" i="0" u="none" strike="noStrike" kern="0" cap="none" spc="0" normalizeH="0" baseline="0" noProof="0" dirty="0">
              <a:ln>
                <a:noFill/>
              </a:ln>
              <a:solidFill>
                <a:prstClr val="black"/>
              </a:solidFill>
              <a:effectLst/>
              <a:uLnTx/>
              <a:uFillTx/>
              <a:sym typeface="Helvetica Neue"/>
            </a:endParaRPr>
          </a:p>
        </p:txBody>
      </p:sp>
      <p:sp>
        <p:nvSpPr>
          <p:cNvPr id="18" name="文本框 17"/>
          <p:cNvSpPr txBox="1"/>
          <p:nvPr/>
        </p:nvSpPr>
        <p:spPr>
          <a:xfrm>
            <a:off x="1401078" y="1038252"/>
            <a:ext cx="3678889" cy="561262"/>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prstClr val="black"/>
                </a:solidFill>
                <a:effectLst/>
                <a:uLnTx/>
                <a:uFillTx/>
              </a:rPr>
              <a:t>CSI/CSAT </a:t>
            </a:r>
            <a:r>
              <a:rPr kumimoji="0" lang="zh-CN" altLang="en-US" sz="1800" b="0" i="0" u="none" strike="noStrike" kern="0" cap="none" spc="0" normalizeH="0" baseline="0" noProof="0" dirty="0">
                <a:ln>
                  <a:noFill/>
                </a:ln>
                <a:solidFill>
                  <a:prstClr val="black"/>
                </a:solidFill>
                <a:effectLst/>
                <a:uLnTx/>
                <a:uFillTx/>
              </a:rPr>
              <a:t>用户满意度</a:t>
            </a:r>
            <a:endParaRPr kumimoji="0" lang="zh-CN" altLang="en-US" sz="1800" b="0" i="0" u="none" strike="noStrike" kern="0" cap="none" spc="0" normalizeH="0" baseline="0" noProof="0" dirty="0">
              <a:ln>
                <a:noFill/>
              </a:ln>
              <a:solidFill>
                <a:prstClr val="black"/>
              </a:solidFill>
              <a:effectLst/>
              <a:uLnTx/>
              <a:uFillTx/>
            </a:endParaRPr>
          </a:p>
        </p:txBody>
      </p:sp>
      <p:sp>
        <p:nvSpPr>
          <p:cNvPr id="19" name="文本框 18"/>
          <p:cNvSpPr txBox="1"/>
          <p:nvPr/>
        </p:nvSpPr>
        <p:spPr>
          <a:xfrm>
            <a:off x="6625943" y="1846180"/>
            <a:ext cx="3979212" cy="3775604"/>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t">
            <a:noAutofit/>
          </a:bodyPr>
          <a:lstStyle/>
          <a:p>
            <a:pPr marL="0" marR="0" lvl="0" indent="0" defTabSz="412750" eaLnBrk="1" fontAlgn="auto" latinLnBrk="0" hangingPunct="0">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solidFill>
                <a:effectLst/>
                <a:uLnTx/>
                <a:uFillTx/>
                <a:sym typeface="Helvetica Neue"/>
              </a:rPr>
              <a:t>优点</a:t>
            </a:r>
            <a:r>
              <a:rPr kumimoji="0" lang="zh-CN" altLang="en-US" sz="1200" b="0" i="0" u="none" strike="noStrike" kern="0" cap="none" spc="0" normalizeH="0" baseline="0" noProof="0" dirty="0">
                <a:ln>
                  <a:noFill/>
                </a:ln>
                <a:solidFill>
                  <a:prstClr val="black"/>
                </a:solidFill>
                <a:effectLst/>
                <a:uLnTx/>
                <a:uFillTx/>
                <a:sym typeface="Helvetica Neue"/>
              </a:rPr>
              <a:t>：</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zh-CN" altLang="en-US" sz="1200" b="0" i="0" u="none" strike="noStrike" kern="0" cap="none" spc="0" normalizeH="0" baseline="0" noProof="0" dirty="0">
                <a:ln>
                  <a:noFill/>
                </a:ln>
                <a:solidFill>
                  <a:prstClr val="black"/>
                </a:solidFill>
                <a:effectLst/>
                <a:uLnTx/>
                <a:uFillTx/>
                <a:sym typeface="Helvetica Neue"/>
              </a:rPr>
              <a:t>简答、易答，便于企业快速识别不同类型的用户；</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zh-CN" altLang="en-US" sz="1200" b="0" i="0" u="none" strike="noStrike" kern="0" cap="none" spc="0" normalizeH="0" baseline="0" noProof="0" dirty="0">
                <a:ln>
                  <a:noFill/>
                </a:ln>
                <a:solidFill>
                  <a:prstClr val="black"/>
                </a:solidFill>
                <a:effectLst/>
                <a:uLnTx/>
                <a:uFillTx/>
                <a:sym typeface="Helvetica Neue"/>
              </a:rPr>
              <a:t>相比满意度仅是对过去发生的事情进行评价</a:t>
            </a:r>
            <a:r>
              <a:rPr kumimoji="0" lang="en-US" altLang="zh-CN" sz="1200" b="0" i="0" u="none" strike="noStrike" kern="0" cap="none" spc="0" normalizeH="0" baseline="0" noProof="0" dirty="0">
                <a:ln>
                  <a:noFill/>
                </a:ln>
                <a:solidFill>
                  <a:prstClr val="black"/>
                </a:solidFill>
                <a:effectLst/>
                <a:uLnTx/>
                <a:uFillTx/>
                <a:sym typeface="Helvetica Neue"/>
              </a:rPr>
              <a:t>NPS</a:t>
            </a:r>
            <a:r>
              <a:rPr kumimoji="0" lang="zh-CN" altLang="en-US" sz="1200" b="0" i="0" u="none" strike="noStrike" kern="0" cap="none" spc="0" normalizeH="0" baseline="0" noProof="0" dirty="0">
                <a:ln>
                  <a:noFill/>
                </a:ln>
                <a:solidFill>
                  <a:prstClr val="black"/>
                </a:solidFill>
                <a:effectLst/>
                <a:uLnTx/>
                <a:uFillTx/>
                <a:sym typeface="Helvetica Neue"/>
              </a:rPr>
              <a:t>更为直接的指向用户未来的行为；</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zh-CN" altLang="en-US" sz="1200" b="0" i="0" u="none" strike="noStrike" kern="0" cap="none" spc="0" normalizeH="0" baseline="0" noProof="0" dirty="0">
                <a:ln>
                  <a:noFill/>
                </a:ln>
                <a:solidFill>
                  <a:prstClr val="black"/>
                </a:solidFill>
                <a:effectLst/>
                <a:uLnTx/>
                <a:uFillTx/>
                <a:sym typeface="Helvetica Neue"/>
              </a:rPr>
              <a:t>向他人推荐需要自己的信用背书，更具挑战性。</a:t>
            </a:r>
            <a:endParaRPr kumimoji="0" lang="zh-CN" altLang="en-US" sz="1200" b="0" i="0" u="none" strike="noStrike" kern="0" cap="none" spc="0" normalizeH="0" baseline="0" noProof="0" dirty="0">
              <a:ln>
                <a:noFill/>
              </a:ln>
              <a:solidFill>
                <a:prstClr val="black"/>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solidFill>
                <a:effectLst/>
                <a:uLnTx/>
                <a:uFillTx/>
                <a:sym typeface="Helvetica Neue"/>
              </a:rPr>
              <a:t>缺点</a:t>
            </a:r>
            <a:r>
              <a:rPr kumimoji="0" lang="zh-CN" altLang="en-US" sz="1200" b="0" i="0" u="none" strike="noStrike" kern="0" cap="none" spc="0" normalizeH="0" baseline="0" noProof="0" dirty="0">
                <a:ln>
                  <a:noFill/>
                </a:ln>
                <a:solidFill>
                  <a:prstClr val="black"/>
                </a:solidFill>
                <a:effectLst/>
                <a:uLnTx/>
                <a:uFillTx/>
                <a:sym typeface="Helvetica Neue"/>
              </a:rPr>
              <a:t>：有的场景</a:t>
            </a:r>
            <a:r>
              <a:rPr kumimoji="0" lang="en-US" altLang="zh-CN" sz="1200" b="0" i="0" u="none" strike="noStrike" kern="0" cap="none" spc="0" normalizeH="0" baseline="0" noProof="0" dirty="0">
                <a:ln>
                  <a:noFill/>
                </a:ln>
                <a:solidFill>
                  <a:prstClr val="black"/>
                </a:solidFill>
                <a:effectLst/>
                <a:uLnTx/>
                <a:uFillTx/>
                <a:sym typeface="Helvetica Neue"/>
              </a:rPr>
              <a:t>/</a:t>
            </a:r>
            <a:r>
              <a:rPr kumimoji="0" lang="zh-CN" altLang="en-US" sz="1200" b="0" i="0" u="none" strike="noStrike" kern="0" cap="none" spc="0" normalizeH="0" baseline="0" noProof="0" dirty="0">
                <a:ln>
                  <a:noFill/>
                </a:ln>
                <a:solidFill>
                  <a:prstClr val="black"/>
                </a:solidFill>
                <a:effectLst/>
                <a:uLnTx/>
                <a:uFillTx/>
                <a:sym typeface="Helvetica Neue"/>
              </a:rPr>
              <a:t>产品并不适合“推荐”给别人。</a:t>
            </a:r>
            <a:endParaRPr kumimoji="0" lang="en-US" altLang="zh-CN" sz="1200" b="0" i="0" u="none" strike="noStrike" kern="0" cap="none" spc="0" normalizeH="0" baseline="0" noProof="0" dirty="0">
              <a:ln>
                <a:noFill/>
              </a:ln>
              <a:solidFill>
                <a:prstClr val="black"/>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defRPr/>
            </a:pPr>
            <a:r>
              <a:rPr kumimoji="0" lang="en-US" altLang="zh-CN" sz="1200" b="1" i="0" u="none" strike="noStrike" kern="0" cap="none" spc="0" normalizeH="0" baseline="0" noProof="0" dirty="0">
                <a:ln>
                  <a:noFill/>
                </a:ln>
                <a:solidFill>
                  <a:prstClr val="black"/>
                </a:solidFill>
                <a:effectLst/>
                <a:uLnTx/>
                <a:uFillTx/>
                <a:sym typeface="Helvetica Neue"/>
              </a:rPr>
              <a:t>Pros</a:t>
            </a:r>
            <a:r>
              <a:rPr kumimoji="0" lang="zh-CN" altLang="en-US" sz="1200" b="0" i="0" u="none" strike="noStrike" kern="0" cap="none" spc="0" normalizeH="0" baseline="0" noProof="0" dirty="0">
                <a:ln>
                  <a:noFill/>
                </a:ln>
                <a:solidFill>
                  <a:prstClr val="black"/>
                </a:solidFill>
                <a:effectLst/>
                <a:uLnTx/>
                <a:uFillTx/>
                <a:sym typeface="Helvetica Neue"/>
              </a:rPr>
              <a:t>：</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en-US" altLang="zh-CN" sz="1200" b="0" i="0" u="none" strike="noStrike" kern="0" cap="none" spc="0" normalizeH="0" baseline="0" noProof="0" dirty="0">
                <a:ln>
                  <a:noFill/>
                </a:ln>
                <a:solidFill>
                  <a:prstClr val="black"/>
                </a:solidFill>
                <a:effectLst/>
                <a:uLnTx/>
                <a:uFillTx/>
                <a:sym typeface="Helvetica Neue"/>
              </a:rPr>
              <a:t>Simple to answer, convenient to quickly identify different types of users </a:t>
            </a:r>
            <a:r>
              <a:rPr kumimoji="0" lang="zh-CN" altLang="en-US" sz="1200" b="0" i="0" u="none" strike="noStrike" kern="0" cap="none" spc="0" normalizeH="0" baseline="0" noProof="0" dirty="0">
                <a:ln>
                  <a:noFill/>
                </a:ln>
                <a:solidFill>
                  <a:prstClr val="black"/>
                </a:solidFill>
                <a:effectLst/>
                <a:uLnTx/>
                <a:uFillTx/>
                <a:sym typeface="Helvetica Neue"/>
              </a:rPr>
              <a:t>；</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en-US" altLang="zh-CN" sz="1200" b="0" i="0" u="none" strike="noStrike" kern="0" cap="none" spc="0" normalizeH="0" baseline="0" noProof="0" dirty="0">
                <a:ln>
                  <a:noFill/>
                </a:ln>
                <a:solidFill>
                  <a:prstClr val="black"/>
                </a:solidFill>
                <a:effectLst/>
                <a:uLnTx/>
                <a:uFillTx/>
                <a:sym typeface="Helvetica Neue"/>
              </a:rPr>
              <a:t>NPS more directly reflects the future behavior of users </a:t>
            </a:r>
            <a:r>
              <a:rPr kumimoji="0" lang="zh-CN" altLang="en-US" sz="1200" b="0" i="0" u="none" strike="noStrike" kern="0" cap="none" spc="0" normalizeH="0" baseline="0" noProof="0" dirty="0">
                <a:ln>
                  <a:noFill/>
                </a:ln>
                <a:solidFill>
                  <a:prstClr val="black"/>
                </a:solidFill>
                <a:effectLst/>
                <a:uLnTx/>
                <a:uFillTx/>
                <a:sym typeface="Helvetica Neue"/>
              </a:rPr>
              <a:t>；</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en-US" altLang="zh-CN" sz="1200" b="0" i="0" u="none" strike="noStrike" kern="0" cap="none" spc="0" normalizeH="0" baseline="0" noProof="0" dirty="0">
                <a:ln>
                  <a:noFill/>
                </a:ln>
                <a:solidFill>
                  <a:prstClr val="black"/>
                </a:solidFill>
                <a:effectLst/>
                <a:uLnTx/>
                <a:uFillTx/>
                <a:sym typeface="Helvetica Neue"/>
              </a:rPr>
              <a:t>R</a:t>
            </a:r>
            <a:r>
              <a:rPr kumimoji="0" lang="en-US" altLang="zh-CN" sz="1200" b="0" i="0" u="none" strike="noStrike" kern="0" cap="none" spc="0" normalizeH="0" baseline="0" noProof="0" dirty="0" err="1">
                <a:ln>
                  <a:noFill/>
                </a:ln>
                <a:solidFill>
                  <a:prstClr val="black"/>
                </a:solidFill>
                <a:effectLst/>
                <a:uLnTx/>
                <a:uFillTx/>
                <a:sym typeface="Helvetica Neue"/>
              </a:rPr>
              <a:t>equiring</a:t>
            </a:r>
            <a:r>
              <a:rPr kumimoji="0" lang="en-US" altLang="zh-CN" sz="1200" b="0" i="0" u="none" strike="noStrike" kern="0" cap="none" spc="0" normalizeH="0" baseline="0" noProof="0" dirty="0">
                <a:ln>
                  <a:noFill/>
                </a:ln>
                <a:solidFill>
                  <a:prstClr val="black"/>
                </a:solidFill>
                <a:effectLst/>
                <a:uLnTx/>
                <a:uFillTx/>
                <a:sym typeface="Helvetica Neue"/>
              </a:rPr>
              <a:t> the endorsement of the user’s own credit, which is more challenging </a:t>
            </a:r>
            <a:r>
              <a:rPr kumimoji="0" lang="zh-CN" altLang="en-US" sz="1200" b="0" i="0" u="none" strike="noStrike" kern="0" cap="none" spc="0" normalizeH="0" baseline="0" noProof="0" dirty="0">
                <a:ln>
                  <a:noFill/>
                </a:ln>
                <a:solidFill>
                  <a:prstClr val="black"/>
                </a:solidFill>
                <a:effectLst/>
                <a:uLnTx/>
                <a:uFillTx/>
                <a:sym typeface="Helvetica Neue"/>
              </a:rPr>
              <a:t>。</a:t>
            </a:r>
            <a:endParaRPr kumimoji="0" lang="zh-CN" altLang="en-US" sz="1200" b="0" i="0" u="none" strike="noStrike" kern="0" cap="none" spc="0" normalizeH="0" baseline="0" noProof="0" dirty="0">
              <a:ln>
                <a:noFill/>
              </a:ln>
              <a:solidFill>
                <a:prstClr val="black"/>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defRPr/>
            </a:pPr>
            <a:r>
              <a:rPr kumimoji="0" lang="en-US" altLang="zh-CN" sz="1200" b="1" i="0" u="none" strike="noStrike" kern="0" cap="none" spc="0" normalizeH="0" baseline="0" noProof="0" dirty="0">
                <a:ln>
                  <a:noFill/>
                </a:ln>
                <a:solidFill>
                  <a:prstClr val="black"/>
                </a:solidFill>
                <a:effectLst/>
                <a:uLnTx/>
                <a:uFillTx/>
                <a:sym typeface="Helvetica Neue"/>
              </a:rPr>
              <a:t>Cons</a:t>
            </a:r>
            <a:r>
              <a:rPr kumimoji="0" lang="zh-CN" altLang="en-US" sz="1200" b="0" i="0" u="none" strike="noStrike" kern="0" cap="none" spc="0" normalizeH="0" baseline="0" noProof="0" dirty="0">
                <a:ln>
                  <a:noFill/>
                </a:ln>
                <a:solidFill>
                  <a:prstClr val="black"/>
                </a:solidFill>
                <a:effectLst/>
                <a:uLnTx/>
                <a:uFillTx/>
                <a:sym typeface="Helvetica Neue"/>
              </a:rPr>
              <a:t>：</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en-US" altLang="zh-CN" sz="1200" b="0" i="0" u="none" strike="noStrike" kern="0" cap="none" spc="0" normalizeH="0" baseline="0" noProof="0" dirty="0">
                <a:ln>
                  <a:noFill/>
                </a:ln>
                <a:solidFill>
                  <a:prstClr val="black"/>
                </a:solidFill>
                <a:effectLst/>
                <a:uLnTx/>
                <a:uFillTx/>
                <a:sym typeface="Helvetica Neue"/>
              </a:rPr>
              <a:t>Some not suitable for recommendation</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endParaRPr kumimoji="0" lang="zh-CN" altLang="en-US" sz="1200" b="0" i="0" u="none" strike="noStrike" kern="0" cap="none" spc="0" normalizeH="0" baseline="0" noProof="0" dirty="0">
              <a:ln>
                <a:noFill/>
              </a:ln>
              <a:solidFill>
                <a:srgbClr val="FFFFFF"/>
              </a:solidFill>
              <a:effectLst/>
              <a:uLnTx/>
              <a:uFillTx/>
              <a:sym typeface="Helvetica Neue"/>
            </a:endParaRPr>
          </a:p>
        </p:txBody>
      </p:sp>
      <p:sp>
        <p:nvSpPr>
          <p:cNvPr id="20" name="文本框 19"/>
          <p:cNvSpPr txBox="1"/>
          <p:nvPr/>
        </p:nvSpPr>
        <p:spPr>
          <a:xfrm>
            <a:off x="1335905" y="1873985"/>
            <a:ext cx="4159921" cy="4161677"/>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t">
            <a:noAutofit/>
          </a:bodyPr>
          <a:lstStyle/>
          <a:p>
            <a:pPr marL="0" marR="0" lvl="0" indent="0" defTabSz="412750" eaLnBrk="1" fontAlgn="auto" latinLnBrk="0" hangingPunct="0">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solidFill>
                <a:effectLst/>
                <a:uLnTx/>
                <a:uFillTx/>
                <a:sym typeface="Helvetica Neue"/>
              </a:rPr>
              <a:t>优点</a:t>
            </a:r>
            <a:r>
              <a:rPr kumimoji="0" lang="zh-CN" altLang="en-US" sz="1200" b="0" i="0" u="none" strike="noStrike" kern="0" cap="none" spc="0" normalizeH="0" baseline="0" noProof="0" dirty="0">
                <a:ln>
                  <a:noFill/>
                </a:ln>
                <a:solidFill>
                  <a:prstClr val="black"/>
                </a:solidFill>
                <a:effectLst/>
                <a:uLnTx/>
                <a:uFillTx/>
                <a:sym typeface="Helvetica Neue"/>
              </a:rPr>
              <a:t>：满意度的提问方式，适用场景广泛</a:t>
            </a:r>
            <a:endParaRPr kumimoji="0" lang="zh-CN" altLang="en-US" sz="1200" b="0" i="0" u="none" strike="noStrike" kern="0" cap="none" spc="0" normalizeH="0" baseline="0" noProof="0" dirty="0">
              <a:ln>
                <a:noFill/>
              </a:ln>
              <a:solidFill>
                <a:prstClr val="black"/>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solidFill>
                <a:effectLst/>
                <a:uLnTx/>
                <a:uFillTx/>
                <a:sym typeface="Helvetica Neue"/>
              </a:rPr>
              <a:t>缺点</a:t>
            </a:r>
            <a:r>
              <a:rPr kumimoji="0" lang="zh-CN" altLang="en-US" sz="1200" b="0" i="0" u="none" strike="noStrike" kern="0" cap="none" spc="0" normalizeH="0" baseline="0" noProof="0" dirty="0">
                <a:ln>
                  <a:noFill/>
                </a:ln>
                <a:solidFill>
                  <a:prstClr val="black"/>
                </a:solidFill>
                <a:effectLst/>
                <a:uLnTx/>
                <a:uFillTx/>
                <a:sym typeface="Helvetica Neue"/>
              </a:rPr>
              <a:t>：</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zh-CN" altLang="en-US" sz="1200" b="0" i="0" u="none" strike="noStrike" kern="0" cap="none" spc="0" normalizeH="0" baseline="0" noProof="0" dirty="0">
                <a:ln>
                  <a:noFill/>
                </a:ln>
                <a:solidFill>
                  <a:prstClr val="black"/>
                </a:solidFill>
                <a:effectLst/>
                <a:uLnTx/>
                <a:uFillTx/>
                <a:sym typeface="Helvetica Neue"/>
              </a:rPr>
              <a:t>用户满意与用户的真实行为之间关联性较弱。即使用户有高满意度也有可能不会继续购买产品或续签服务。</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zh-CN" altLang="en-US" sz="1200" b="0" i="0" u="none" strike="noStrike" kern="0" cap="none" spc="0" normalizeH="0" baseline="0" noProof="0" dirty="0">
                <a:ln>
                  <a:noFill/>
                </a:ln>
                <a:solidFill>
                  <a:prstClr val="black"/>
                </a:solidFill>
                <a:effectLst/>
                <a:uLnTx/>
                <a:uFillTx/>
                <a:sym typeface="Helvetica Neue"/>
              </a:rPr>
              <a:t>满意度的计算方式相比</a:t>
            </a:r>
            <a:r>
              <a:rPr kumimoji="0" lang="en-US" altLang="zh-CN" sz="1200" b="0" i="0" u="none" strike="noStrike" kern="0" cap="none" spc="0" normalizeH="0" baseline="0" noProof="0" dirty="0">
                <a:ln>
                  <a:noFill/>
                </a:ln>
                <a:solidFill>
                  <a:prstClr val="black"/>
                </a:solidFill>
                <a:effectLst/>
                <a:uLnTx/>
                <a:uFillTx/>
                <a:sym typeface="Helvetica Neue"/>
              </a:rPr>
              <a:t>NPS</a:t>
            </a:r>
            <a:r>
              <a:rPr kumimoji="0" lang="zh-CN" altLang="en-US" sz="1200" b="0" i="0" u="none" strike="noStrike" kern="0" cap="none" spc="0" normalizeH="0" baseline="0" noProof="0" dirty="0">
                <a:ln>
                  <a:noFill/>
                </a:ln>
                <a:solidFill>
                  <a:prstClr val="black"/>
                </a:solidFill>
                <a:effectLst/>
                <a:uLnTx/>
                <a:uFillTx/>
                <a:sym typeface="Helvetica Neue"/>
              </a:rPr>
              <a:t>，不容易放大差距，可能会导致企业忽视一些问题</a:t>
            </a:r>
            <a:endParaRPr kumimoji="0" lang="en-US" altLang="zh-CN" sz="1200" b="0" i="0" u="none" strike="noStrike" kern="0" cap="none" spc="0" normalizeH="0" baseline="0" noProof="0" dirty="0">
              <a:ln>
                <a:noFill/>
              </a:ln>
              <a:solidFill>
                <a:prstClr val="black"/>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defRPr/>
            </a:pPr>
            <a:r>
              <a:rPr kumimoji="0" lang="en-US" altLang="zh-CN" sz="1200" b="1" i="0" u="none" strike="noStrike" kern="0" cap="none" spc="0" normalizeH="0" baseline="0" noProof="0" dirty="0">
                <a:ln>
                  <a:noFill/>
                </a:ln>
                <a:solidFill>
                  <a:prstClr val="black"/>
                </a:solidFill>
                <a:effectLst/>
                <a:uLnTx/>
                <a:uFillTx/>
                <a:sym typeface="Helvetica Neue"/>
              </a:rPr>
              <a:t>Pros</a:t>
            </a:r>
            <a:r>
              <a:rPr kumimoji="0" lang="zh-CN" altLang="en-US" sz="1200" b="0" i="0" u="none" strike="noStrike" kern="0" cap="none" spc="0" normalizeH="0" baseline="0" noProof="0" dirty="0">
                <a:ln>
                  <a:noFill/>
                </a:ln>
                <a:solidFill>
                  <a:prstClr val="black"/>
                </a:solidFill>
                <a:effectLst/>
                <a:uLnTx/>
                <a:uFillTx/>
                <a:sym typeface="Helvetica Neue"/>
              </a:rPr>
              <a:t>：</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en-US" altLang="zh-CN" sz="1200" b="0" i="0" u="none" strike="noStrike" kern="0" cap="none" spc="0" normalizeH="0" baseline="0" noProof="0" dirty="0">
                <a:ln>
                  <a:noFill/>
                </a:ln>
                <a:solidFill>
                  <a:prstClr val="black"/>
                </a:solidFill>
                <a:effectLst/>
                <a:uLnTx/>
                <a:uFillTx/>
                <a:sym typeface="Helvetica Neue"/>
              </a:rPr>
              <a:t>Applicable</a:t>
            </a:r>
            <a:r>
              <a:rPr kumimoji="0" lang="zh-CN" altLang="en-US" sz="1200" b="0" i="0" u="none" strike="noStrike" kern="0" cap="none" spc="0" normalizeH="0" baseline="0" noProof="0" dirty="0">
                <a:ln>
                  <a:noFill/>
                </a:ln>
                <a:solidFill>
                  <a:prstClr val="black"/>
                </a:solidFill>
                <a:effectLst/>
                <a:uLnTx/>
                <a:uFillTx/>
                <a:sym typeface="Helvetica Neue"/>
              </a:rPr>
              <a:t> </a:t>
            </a:r>
            <a:r>
              <a:rPr kumimoji="0" lang="en-US" altLang="zh-CN" sz="1200" b="0" i="0" u="none" strike="noStrike" kern="0" cap="none" spc="0" normalizeH="0" baseline="0" noProof="0" dirty="0">
                <a:ln>
                  <a:noFill/>
                </a:ln>
                <a:solidFill>
                  <a:prstClr val="black"/>
                </a:solidFill>
                <a:effectLst/>
                <a:uLnTx/>
                <a:uFillTx/>
                <a:sym typeface="Helvetica Neue"/>
              </a:rPr>
              <a:t>to</a:t>
            </a:r>
            <a:r>
              <a:rPr kumimoji="0" lang="zh-CN" altLang="en-US" sz="1200" b="0" i="0" u="none" strike="noStrike" kern="0" cap="none" spc="0" normalizeH="0" baseline="0" noProof="0" dirty="0">
                <a:ln>
                  <a:noFill/>
                </a:ln>
                <a:solidFill>
                  <a:prstClr val="black"/>
                </a:solidFill>
                <a:effectLst/>
                <a:uLnTx/>
                <a:uFillTx/>
                <a:sym typeface="Helvetica Neue"/>
              </a:rPr>
              <a:t> </a:t>
            </a:r>
            <a:r>
              <a:rPr kumimoji="0" lang="en-US" altLang="zh-CN" sz="1200" b="0" i="0" u="none" strike="noStrike" kern="0" cap="none" spc="0" normalizeH="0" baseline="0" noProof="0" dirty="0">
                <a:ln>
                  <a:noFill/>
                </a:ln>
                <a:solidFill>
                  <a:prstClr val="black"/>
                </a:solidFill>
                <a:effectLst/>
                <a:uLnTx/>
                <a:uFillTx/>
                <a:sym typeface="Helvetica Neue"/>
              </a:rPr>
              <a:t>many</a:t>
            </a:r>
            <a:r>
              <a:rPr kumimoji="0" lang="zh-CN" altLang="en-US" sz="1200" b="0" i="0" u="none" strike="noStrike" kern="0" cap="none" spc="0" normalizeH="0" baseline="0" noProof="0" dirty="0">
                <a:ln>
                  <a:noFill/>
                </a:ln>
                <a:solidFill>
                  <a:prstClr val="black"/>
                </a:solidFill>
                <a:effectLst/>
                <a:uLnTx/>
                <a:uFillTx/>
                <a:sym typeface="Helvetica Neue"/>
              </a:rPr>
              <a:t> </a:t>
            </a:r>
            <a:r>
              <a:rPr kumimoji="0" lang="en-US" altLang="zh-CN" sz="1200" b="0" i="0" u="none" strike="noStrike" kern="0" cap="none" spc="0" normalizeH="0" baseline="0" noProof="0" dirty="0">
                <a:ln>
                  <a:noFill/>
                </a:ln>
                <a:solidFill>
                  <a:prstClr val="black"/>
                </a:solidFill>
                <a:effectLst/>
                <a:uLnTx/>
                <a:uFillTx/>
                <a:sym typeface="Helvetica Neue"/>
              </a:rPr>
              <a:t>business </a:t>
            </a:r>
            <a:endParaRPr kumimoji="0" lang="zh-CN" altLang="en-US" sz="1200" b="0" i="0" u="none" strike="noStrike" kern="0" cap="none" spc="0" normalizeH="0" baseline="0" noProof="0" dirty="0">
              <a:ln>
                <a:noFill/>
              </a:ln>
              <a:solidFill>
                <a:prstClr val="black"/>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defRPr/>
            </a:pPr>
            <a:r>
              <a:rPr kumimoji="0" lang="en-US" altLang="zh-CN" sz="1200" b="1" i="0" u="none" strike="noStrike" kern="0" cap="none" spc="0" normalizeH="0" baseline="0" noProof="0" dirty="0">
                <a:ln>
                  <a:noFill/>
                </a:ln>
                <a:solidFill>
                  <a:prstClr val="black"/>
                </a:solidFill>
                <a:effectLst/>
                <a:uLnTx/>
                <a:uFillTx/>
                <a:sym typeface="Helvetica Neue"/>
              </a:rPr>
              <a:t>Cons</a:t>
            </a:r>
            <a:r>
              <a:rPr kumimoji="0" lang="en-US" altLang="zh-CN" sz="1200" b="0" i="0" u="none" strike="noStrike" kern="0" cap="none" spc="0" normalizeH="0" baseline="0" noProof="0" dirty="0">
                <a:ln>
                  <a:noFill/>
                </a:ln>
                <a:solidFill>
                  <a:prstClr val="black"/>
                </a:solidFill>
                <a:effectLst/>
                <a:uLnTx/>
                <a:uFillTx/>
                <a:sym typeface="Helvetica Neue"/>
              </a:rPr>
              <a:t>:</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en-US" altLang="zh-CN" sz="1200" b="0" i="0" u="none" strike="noStrike" kern="0" cap="none" spc="0" normalizeH="0" baseline="0" noProof="0" dirty="0">
                <a:ln>
                  <a:noFill/>
                </a:ln>
                <a:solidFill>
                  <a:prstClr val="black"/>
                </a:solidFill>
                <a:effectLst/>
                <a:uLnTx/>
                <a:uFillTx/>
                <a:sym typeface="Helvetica Neue"/>
              </a:rPr>
              <a:t>Users who are highly satisfied may not continue to purchase products</a:t>
            </a:r>
            <a:endParaRPr kumimoji="0" lang="zh-CN" altLang="en-US" sz="12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r>
              <a:rPr kumimoji="0" lang="en-US" altLang="zh-CN" sz="1200" b="0" i="0" u="none" strike="noStrike" kern="0" cap="none" spc="0" normalizeH="0" baseline="0" noProof="0" dirty="0">
                <a:ln>
                  <a:noFill/>
                </a:ln>
                <a:solidFill>
                  <a:prstClr val="black"/>
                </a:solidFill>
                <a:effectLst/>
                <a:uLnTx/>
                <a:uFillTx/>
                <a:sym typeface="Helvetica Neue"/>
              </a:rPr>
              <a:t>Cannot identify different types of users, and some problems are easily ignored</a:t>
            </a:r>
            <a:r>
              <a:rPr kumimoji="0" lang="en-US" altLang="zh-CN" sz="1500" b="0" i="0" u="none" strike="noStrike" kern="0" cap="none" spc="0" normalizeH="0" baseline="0" noProof="0" dirty="0">
                <a:ln>
                  <a:noFill/>
                </a:ln>
                <a:solidFill>
                  <a:prstClr val="black"/>
                </a:solidFill>
                <a:effectLst/>
                <a:uLnTx/>
                <a:uFillTx/>
                <a:sym typeface="Helvetica Neue"/>
              </a:rPr>
              <a:t>.</a:t>
            </a:r>
            <a:endParaRPr kumimoji="0" lang="zh-CN" altLang="en-US" sz="1500" b="0" i="0" u="none" strike="noStrike" kern="0" cap="none" spc="0" normalizeH="0" baseline="0" noProof="0" dirty="0">
              <a:ln>
                <a:noFill/>
              </a:ln>
              <a:solidFill>
                <a:prstClr val="black"/>
              </a:solidFill>
              <a:effectLst/>
              <a:uLnTx/>
              <a:uFillTx/>
              <a:sym typeface="Helvetica Neue"/>
            </a:endParaRPr>
          </a:p>
          <a:p>
            <a:pPr marL="171450" marR="0" lvl="0" indent="-171450" defTabSz="412750" eaLnBrk="1" fontAlgn="auto" latinLnBrk="0" hangingPunct="0">
              <a:lnSpc>
                <a:spcPct val="150000"/>
              </a:lnSpc>
              <a:spcBef>
                <a:spcPts val="0"/>
              </a:spcBef>
              <a:spcAft>
                <a:spcPts val="0"/>
              </a:spcAft>
              <a:buClrTx/>
              <a:buSzTx/>
              <a:buFont typeface="Wingdings" panose="05000000000000000000" pitchFamily="2" charset="2"/>
              <a:buChar char="p"/>
              <a:defRPr/>
            </a:pPr>
            <a:endParaRPr kumimoji="0" lang="en-US" altLang="zh-CN" sz="1200" b="0" i="0" u="none" strike="noStrike" kern="0" cap="none" spc="0" normalizeH="0" baseline="0" noProof="0" dirty="0">
              <a:ln>
                <a:noFill/>
              </a:ln>
              <a:solidFill>
                <a:srgbClr val="FFFFFF"/>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defRPr/>
            </a:pPr>
            <a:endParaRPr kumimoji="0" lang="en-US" altLang="zh-CN" sz="1500" b="0" i="0" u="none" strike="noStrike" kern="0" cap="none" spc="0" normalizeH="0" baseline="0" noProof="0" dirty="0">
              <a:ln>
                <a:noFill/>
              </a:ln>
              <a:solidFill>
                <a:srgbClr val="FFFFFF"/>
              </a:solidFill>
              <a:effectLst/>
              <a:uLnTx/>
              <a:uFillTx/>
              <a:sym typeface="Helvetica Neue"/>
            </a:endParaRPr>
          </a:p>
          <a:p>
            <a:pPr marL="0" marR="0" lvl="0" indent="0" defTabSz="412750" eaLnBrk="1" fontAlgn="auto" latinLnBrk="0" hangingPunct="0">
              <a:lnSpc>
                <a:spcPct val="15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srgbClr val="FFFFFF"/>
              </a:solidFill>
              <a:effectLst/>
              <a:uLnTx/>
              <a:uFillTx/>
              <a:sym typeface="Helvetica Neue"/>
            </a:endParaRPr>
          </a:p>
        </p:txBody>
      </p:sp>
      <p:sp>
        <p:nvSpPr>
          <p:cNvPr id="21" name="矩形: 圆角 20"/>
          <p:cNvSpPr/>
          <p:nvPr/>
        </p:nvSpPr>
        <p:spPr>
          <a:xfrm>
            <a:off x="6341106" y="1692412"/>
            <a:ext cx="4388058" cy="4343250"/>
          </a:xfrm>
          <a:prstGeom prst="roundRect">
            <a:avLst/>
          </a:prstGeom>
          <a:noFill/>
          <a:ln w="12700" cap="flat" cmpd="sng" algn="ctr">
            <a:solidFill>
              <a:srgbClr val="4472C4">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矩形: 圆角 21"/>
          <p:cNvSpPr/>
          <p:nvPr/>
        </p:nvSpPr>
        <p:spPr>
          <a:xfrm>
            <a:off x="1107767" y="1692412"/>
            <a:ext cx="4388059" cy="4343250"/>
          </a:xfrm>
          <a:prstGeom prst="roundRect">
            <a:avLst/>
          </a:prstGeom>
          <a:noFill/>
          <a:ln w="12700" cap="flat" cmpd="sng" algn="ctr">
            <a:solidFill>
              <a:srgbClr val="4472C4">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solidFill>
                  <a:prstClr val="black"/>
                </a:solidFill>
                <a:prstDash val="dash"/>
              </a:ln>
              <a:noFill/>
              <a:effectLst/>
              <a:uLnTx/>
              <a:uFillTx/>
              <a:latin typeface="等线" panose="02010600030101010101" charset="-122"/>
              <a:ea typeface="等线" panose="02010600030101010101" charset="-122"/>
              <a:cs typeface="+mn-cs"/>
            </a:endParaRPr>
          </a:p>
        </p:txBody>
      </p:sp>
      <p:sp>
        <p:nvSpPr>
          <p:cNvPr id="23" name="矩形 22"/>
          <p:cNvSpPr/>
          <p:nvPr/>
        </p:nvSpPr>
        <p:spPr>
          <a:xfrm>
            <a:off x="631371" y="1038252"/>
            <a:ext cx="10624457" cy="5090405"/>
          </a:xfrm>
          <a:prstGeom prst="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矩形: 剪去对角 23"/>
          <p:cNvSpPr/>
          <p:nvPr/>
        </p:nvSpPr>
        <p:spPr>
          <a:xfrm>
            <a:off x="2129883" y="3020700"/>
            <a:ext cx="8599281" cy="1286608"/>
          </a:xfrm>
          <a:prstGeom prst="snip2DiagRect">
            <a:avLst>
              <a:gd name="adj1" fmla="val 0"/>
              <a:gd name="adj2" fmla="val 16667"/>
            </a:avLst>
          </a:prstGeom>
          <a:solidFill>
            <a:srgbClr val="046A38"/>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rPr>
              <a:t>In practice, it is difficult to directly improve NPS. So strategic NPS combined with customer satisfaction in various business(contact points) is often used to improve the overall NPS.</a:t>
            </a:r>
            <a:endParaRPr kumimoji="0" lang="en-US" altLang="zh-CN" sz="16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bwMode="auto">
          <a:xfrm>
            <a:off x="2574776" y="1553880"/>
            <a:ext cx="9360000" cy="1661115"/>
          </a:xfrm>
          <a:prstGeom prst="rect">
            <a:avLst/>
          </a:prstGeom>
          <a:solidFill>
            <a:sysClr val="window" lastClr="FFFFFF">
              <a:lumMod val="95000"/>
            </a:sysClr>
          </a:solidFill>
          <a:ln>
            <a:noFill/>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777240">
              <a:defRPr/>
            </a:pPr>
            <a:endParaRPr lang="zh-CN" altLang="en-US" sz="2665" kern="0" dirty="0">
              <a:solidFill>
                <a:prstClr val="white"/>
              </a:solidFill>
              <a:latin typeface="+mn-ea"/>
            </a:endParaRPr>
          </a:p>
        </p:txBody>
      </p:sp>
      <p:sp>
        <p:nvSpPr>
          <p:cNvPr id="106" name="文本框 105"/>
          <p:cNvSpPr txBox="1"/>
          <p:nvPr/>
        </p:nvSpPr>
        <p:spPr>
          <a:xfrm>
            <a:off x="2552049" y="1645386"/>
            <a:ext cx="3538174" cy="1600438"/>
          </a:xfrm>
          <a:prstGeom prst="rect">
            <a:avLst/>
          </a:prstGeom>
          <a:noFill/>
        </p:spPr>
        <p:txBody>
          <a:bodyPr wrap="square" rtlCol="0" anchor="t" anchorCtr="0">
            <a:spAutoFit/>
          </a:bodyPr>
          <a:lstStyle/>
          <a:p>
            <a:pPr marL="240030" indent="-191770" defTabSz="777240">
              <a:buFont typeface="Arial" panose="020B0604020202020204" pitchFamily="34" charset="0"/>
              <a:buChar char="•"/>
            </a:pPr>
            <a:r>
              <a:rPr lang="zh-CN" altLang="en-US" sz="1200" dirty="0">
                <a:solidFill>
                  <a:prstClr val="black"/>
                </a:solidFill>
                <a:latin typeface="+mn-ea"/>
                <a:cs typeface="Arial" panose="020B0604020202020204" pitchFamily="34" charset="0"/>
              </a:rPr>
              <a:t>您有多大可能性把我们</a:t>
            </a:r>
            <a:r>
              <a:rPr lang="en-US" altLang="zh-CN" sz="1400" b="1" dirty="0">
                <a:solidFill>
                  <a:prstClr val="black"/>
                </a:solidFill>
                <a:latin typeface="+mn-ea"/>
                <a:cs typeface="Arial" panose="020B0604020202020204" pitchFamily="34" charset="0"/>
              </a:rPr>
              <a:t>OPPO</a:t>
            </a:r>
            <a:r>
              <a:rPr lang="zh-CN" altLang="en-US" sz="1400" b="1" dirty="0">
                <a:solidFill>
                  <a:prstClr val="black"/>
                </a:solidFill>
                <a:latin typeface="+mn-ea"/>
                <a:cs typeface="Arial" panose="020B0604020202020204" pitchFamily="34" charset="0"/>
              </a:rPr>
              <a:t>产品</a:t>
            </a:r>
            <a:r>
              <a:rPr lang="en-US" altLang="zh-CN" sz="1400" b="1" dirty="0">
                <a:solidFill>
                  <a:prstClr val="black"/>
                </a:solidFill>
                <a:latin typeface="+mn-ea"/>
                <a:cs typeface="Arial" panose="020B0604020202020204" pitchFamily="34" charset="0"/>
              </a:rPr>
              <a:t>/</a:t>
            </a:r>
            <a:r>
              <a:rPr lang="zh-CN" altLang="en-US" sz="1400" b="1" dirty="0">
                <a:solidFill>
                  <a:prstClr val="black"/>
                </a:solidFill>
                <a:latin typeface="+mn-ea"/>
                <a:cs typeface="Arial" panose="020B0604020202020204" pitchFamily="34" charset="0"/>
              </a:rPr>
              <a:t>品牌</a:t>
            </a:r>
            <a:r>
              <a:rPr lang="zh-CN" altLang="en-US" sz="1200" dirty="0">
                <a:solidFill>
                  <a:prstClr val="black"/>
                </a:solidFill>
                <a:latin typeface="+mn-ea"/>
                <a:cs typeface="Arial" panose="020B0604020202020204" pitchFamily="34" charset="0"/>
              </a:rPr>
              <a:t>推荐给您的朋友或同事？</a:t>
            </a:r>
            <a:r>
              <a:rPr lang="en-US" altLang="zh-CN" sz="1200" dirty="0">
                <a:solidFill>
                  <a:prstClr val="black"/>
                </a:solidFill>
                <a:latin typeface="+mn-ea"/>
                <a:cs typeface="Arial" panose="020B0604020202020204" pitchFamily="34" charset="0"/>
              </a:rPr>
              <a:t> 0</a:t>
            </a:r>
            <a:r>
              <a:rPr lang="zh-CN" altLang="en-US" sz="1200" dirty="0">
                <a:solidFill>
                  <a:prstClr val="black"/>
                </a:solidFill>
                <a:latin typeface="+mn-ea"/>
                <a:cs typeface="Arial" panose="020B0604020202020204" pitchFamily="34" charset="0"/>
              </a:rPr>
              <a:t>分表示非常不可能，</a:t>
            </a:r>
            <a:r>
              <a:rPr lang="en-US" altLang="zh-CN" sz="1200" dirty="0">
                <a:solidFill>
                  <a:prstClr val="black"/>
                </a:solidFill>
                <a:latin typeface="+mn-ea"/>
                <a:cs typeface="Arial" panose="020B0604020202020204" pitchFamily="34" charset="0"/>
              </a:rPr>
              <a:t>10</a:t>
            </a:r>
            <a:r>
              <a:rPr lang="zh-CN" altLang="en-US" sz="1200" dirty="0">
                <a:solidFill>
                  <a:prstClr val="black"/>
                </a:solidFill>
                <a:latin typeface="+mn-ea"/>
                <a:cs typeface="Arial" panose="020B0604020202020204" pitchFamily="34" charset="0"/>
              </a:rPr>
              <a:t>分表示非常可能。</a:t>
            </a:r>
            <a:endParaRPr lang="en-US" altLang="zh-CN" sz="1200" dirty="0">
              <a:solidFill>
                <a:prstClr val="black"/>
              </a:solidFill>
              <a:latin typeface="+mn-ea"/>
              <a:cs typeface="Arial" panose="020B0604020202020204" pitchFamily="34" charset="0"/>
            </a:endParaRPr>
          </a:p>
          <a:p>
            <a:pPr marL="240030" indent="-191770" defTabSz="777240">
              <a:buFont typeface="Arial" panose="020B0604020202020204" pitchFamily="34" charset="0"/>
              <a:buChar char="•"/>
            </a:pPr>
            <a:endParaRPr lang="en-US" altLang="zh-CN" sz="1200" dirty="0">
              <a:solidFill>
                <a:prstClr val="black"/>
              </a:solidFill>
              <a:latin typeface="+mn-ea"/>
              <a:cs typeface="Arial" panose="020B0604020202020204" pitchFamily="34" charset="0"/>
            </a:endParaRPr>
          </a:p>
          <a:p>
            <a:pPr marL="240030" indent="-191770" defTabSz="777240">
              <a:buFont typeface="Arial" panose="020B0604020202020204" pitchFamily="34" charset="0"/>
              <a:buChar char="•"/>
            </a:pPr>
            <a:r>
              <a:rPr lang="en-US" altLang="zh-CN" sz="1200" dirty="0">
                <a:solidFill>
                  <a:prstClr val="black"/>
                </a:solidFill>
                <a:latin typeface="+mn-ea"/>
                <a:cs typeface="Arial" panose="020B0604020202020204" pitchFamily="34" charset="0"/>
              </a:rPr>
              <a:t>How likely are you to recommend our </a:t>
            </a:r>
            <a:r>
              <a:rPr lang="en-US" altLang="zh-CN" sz="1200" b="1" dirty="0">
                <a:solidFill>
                  <a:prstClr val="black"/>
                </a:solidFill>
                <a:latin typeface="+mn-ea"/>
                <a:cs typeface="Arial" panose="020B0604020202020204" pitchFamily="34" charset="0"/>
              </a:rPr>
              <a:t>product/brand </a:t>
            </a:r>
            <a:r>
              <a:rPr lang="en-US" altLang="zh-CN" sz="1200" dirty="0">
                <a:solidFill>
                  <a:prstClr val="black"/>
                </a:solidFill>
                <a:latin typeface="+mn-ea"/>
                <a:cs typeface="Arial" panose="020B0604020202020204" pitchFamily="34" charset="0"/>
              </a:rPr>
              <a:t>to a friend or colleague? </a:t>
            </a:r>
            <a:endParaRPr lang="en-US" altLang="zh-CN" sz="1200" dirty="0">
              <a:solidFill>
                <a:prstClr val="black"/>
              </a:solidFill>
              <a:latin typeface="+mn-ea"/>
              <a:cs typeface="Arial" panose="020B0604020202020204" pitchFamily="34" charset="0"/>
            </a:endParaRPr>
          </a:p>
          <a:p>
            <a:pPr marL="240030" indent="-191770" defTabSz="777240">
              <a:buFont typeface="Arial" panose="020B0604020202020204" pitchFamily="34" charset="0"/>
              <a:buChar char="•"/>
            </a:pPr>
            <a:r>
              <a:rPr lang="en-US" altLang="zh-CN" sz="1200" dirty="0">
                <a:solidFill>
                  <a:prstClr val="black"/>
                </a:solidFill>
                <a:latin typeface="+mn-ea"/>
                <a:cs typeface="Arial" panose="020B0604020202020204" pitchFamily="34" charset="0"/>
              </a:rPr>
              <a:t>0-Not at all likely</a:t>
            </a:r>
            <a:r>
              <a:rPr lang="zh-CN" altLang="en-US" sz="1200" dirty="0">
                <a:solidFill>
                  <a:prstClr val="black"/>
                </a:solidFill>
                <a:latin typeface="+mn-ea"/>
                <a:cs typeface="Arial" panose="020B0604020202020204" pitchFamily="34" charset="0"/>
              </a:rPr>
              <a:t>，</a:t>
            </a:r>
            <a:r>
              <a:rPr lang="en-US" altLang="zh-CN" sz="1200" dirty="0">
                <a:solidFill>
                  <a:prstClr val="black"/>
                </a:solidFill>
                <a:latin typeface="+mn-ea"/>
                <a:cs typeface="Arial" panose="020B0604020202020204" pitchFamily="34" charset="0"/>
              </a:rPr>
              <a:t>10-Extremely likely </a:t>
            </a:r>
            <a:endParaRPr lang="en-US" altLang="zh-CN" sz="1200" dirty="0">
              <a:solidFill>
                <a:prstClr val="black"/>
              </a:solidFill>
              <a:latin typeface="+mn-ea"/>
              <a:cs typeface="Arial" panose="020B0604020202020204" pitchFamily="34" charset="0"/>
            </a:endParaRPr>
          </a:p>
          <a:p>
            <a:pPr marL="240030" indent="-191770" defTabSz="777240">
              <a:buFont typeface="Arial" panose="020B0604020202020204" pitchFamily="34" charset="0"/>
              <a:buChar char="•"/>
            </a:pPr>
            <a:endParaRPr lang="zh-CN" altLang="en-US" sz="1200" dirty="0">
              <a:solidFill>
                <a:prstClr val="black"/>
              </a:solidFill>
              <a:latin typeface="+mn-ea"/>
              <a:cs typeface="Arial" panose="020B0604020202020204" pitchFamily="34" charset="0"/>
            </a:endParaRPr>
          </a:p>
        </p:txBody>
      </p:sp>
      <p:sp>
        <p:nvSpPr>
          <p:cNvPr id="107" name="文本框 106"/>
          <p:cNvSpPr txBox="1"/>
          <p:nvPr/>
        </p:nvSpPr>
        <p:spPr>
          <a:xfrm>
            <a:off x="3374554" y="1095785"/>
            <a:ext cx="1285929" cy="369332"/>
          </a:xfrm>
          <a:prstGeom prst="rect">
            <a:avLst/>
          </a:prstGeom>
          <a:noFill/>
        </p:spPr>
        <p:txBody>
          <a:bodyPr wrap="none" rtlCol="0" anchor="t" anchorCtr="0">
            <a:spAutoFit/>
          </a:bodyPr>
          <a:lstStyle/>
          <a:p>
            <a:pPr defTabSz="777240"/>
            <a:r>
              <a:rPr lang="en-US" altLang="zh-CN" b="1" dirty="0">
                <a:solidFill>
                  <a:prstClr val="black"/>
                </a:solidFill>
                <a:latin typeface="+mn-ea"/>
                <a:cs typeface="Arial" panose="020B0604020202020204" pitchFamily="34" charset="0"/>
              </a:rPr>
              <a:t>Question</a:t>
            </a:r>
            <a:endParaRPr lang="zh-CN" altLang="en-US" b="1" dirty="0">
              <a:solidFill>
                <a:prstClr val="black"/>
              </a:solidFill>
              <a:latin typeface="+mn-ea"/>
              <a:cs typeface="Arial" panose="020B0604020202020204" pitchFamily="34" charset="0"/>
            </a:endParaRPr>
          </a:p>
        </p:txBody>
      </p:sp>
      <p:sp>
        <p:nvSpPr>
          <p:cNvPr id="110" name="文本框 109"/>
          <p:cNvSpPr txBox="1"/>
          <p:nvPr/>
        </p:nvSpPr>
        <p:spPr>
          <a:xfrm>
            <a:off x="6632399" y="1065060"/>
            <a:ext cx="1510350" cy="369332"/>
          </a:xfrm>
          <a:prstGeom prst="rect">
            <a:avLst/>
          </a:prstGeom>
          <a:noFill/>
        </p:spPr>
        <p:txBody>
          <a:bodyPr wrap="none" rtlCol="0" anchor="t" anchorCtr="0">
            <a:spAutoFit/>
          </a:bodyPr>
          <a:lstStyle/>
          <a:p>
            <a:pPr defTabSz="777240"/>
            <a:r>
              <a:rPr lang="en-US" altLang="zh-CN" b="1" dirty="0">
                <a:solidFill>
                  <a:prstClr val="black"/>
                </a:solidFill>
                <a:latin typeface="+mn-ea"/>
                <a:cs typeface="Arial" panose="020B0604020202020204" pitchFamily="34" charset="0"/>
              </a:rPr>
              <a:t>Monitoring</a:t>
            </a:r>
            <a:endParaRPr lang="zh-CN" altLang="en-US" b="1" dirty="0">
              <a:solidFill>
                <a:prstClr val="black"/>
              </a:solidFill>
              <a:latin typeface="+mn-ea"/>
              <a:cs typeface="Arial" panose="020B0604020202020204" pitchFamily="34" charset="0"/>
            </a:endParaRPr>
          </a:p>
        </p:txBody>
      </p:sp>
      <p:sp>
        <p:nvSpPr>
          <p:cNvPr id="114" name="文本框 113"/>
          <p:cNvSpPr txBox="1"/>
          <p:nvPr/>
        </p:nvSpPr>
        <p:spPr>
          <a:xfrm>
            <a:off x="6071028" y="2184926"/>
            <a:ext cx="2230739" cy="461665"/>
          </a:xfrm>
          <a:prstGeom prst="rect">
            <a:avLst/>
          </a:prstGeom>
          <a:noFill/>
        </p:spPr>
        <p:txBody>
          <a:bodyPr wrap="none" rtlCol="0" anchor="t" anchorCtr="0">
            <a:spAutoFit/>
          </a:bodyPr>
          <a:lstStyle/>
          <a:p>
            <a:pPr marL="48260" algn="ctr" defTabSz="777240"/>
            <a:r>
              <a:rPr lang="zh-CN" altLang="en-US" sz="1200" dirty="0">
                <a:solidFill>
                  <a:prstClr val="black"/>
                </a:solidFill>
                <a:latin typeface="+mn-ea"/>
                <a:cs typeface="Arial" panose="020B0604020202020204" pitchFamily="34" charset="0"/>
              </a:rPr>
              <a:t>外部第三方调查</a:t>
            </a:r>
            <a:endParaRPr lang="en-US" altLang="zh-CN" sz="1200" dirty="0">
              <a:solidFill>
                <a:prstClr val="black"/>
              </a:solidFill>
              <a:latin typeface="+mn-ea"/>
              <a:cs typeface="Arial" panose="020B0604020202020204" pitchFamily="34" charset="0"/>
            </a:endParaRPr>
          </a:p>
          <a:p>
            <a:pPr marL="48260" algn="ctr" defTabSz="777240"/>
            <a:r>
              <a:rPr lang="en-US" altLang="zh-CN" sz="1200" dirty="0">
                <a:solidFill>
                  <a:prstClr val="black"/>
                </a:solidFill>
                <a:latin typeface="+mn-ea"/>
                <a:cs typeface="Arial" panose="020B0604020202020204" pitchFamily="34" charset="0"/>
              </a:rPr>
              <a:t>Third party investigation</a:t>
            </a:r>
            <a:endParaRPr lang="en-US" altLang="zh-CN" sz="1200" dirty="0">
              <a:solidFill>
                <a:prstClr val="black"/>
              </a:solidFill>
              <a:latin typeface="+mn-ea"/>
              <a:cs typeface="Arial" panose="020B0604020202020204" pitchFamily="34" charset="0"/>
            </a:endParaRPr>
          </a:p>
        </p:txBody>
      </p:sp>
      <p:sp>
        <p:nvSpPr>
          <p:cNvPr id="121" name="矩形 120"/>
          <p:cNvSpPr/>
          <p:nvPr/>
        </p:nvSpPr>
        <p:spPr bwMode="auto">
          <a:xfrm>
            <a:off x="2574776" y="4068352"/>
            <a:ext cx="9360000" cy="1714115"/>
          </a:xfrm>
          <a:prstGeom prst="rect">
            <a:avLst/>
          </a:prstGeom>
          <a:solidFill>
            <a:sysClr val="window" lastClr="FFFFFF">
              <a:lumMod val="95000"/>
            </a:sysClr>
          </a:solidFill>
          <a:ln>
            <a:noFill/>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777240">
              <a:defRPr/>
            </a:pPr>
            <a:endParaRPr lang="zh-CN" altLang="en-US" sz="2400" kern="0" dirty="0">
              <a:solidFill>
                <a:schemeClr val="bg1">
                  <a:lumMod val="10000"/>
                </a:schemeClr>
              </a:solidFill>
              <a:latin typeface="+mn-ea"/>
            </a:endParaRPr>
          </a:p>
        </p:txBody>
      </p:sp>
      <p:sp>
        <p:nvSpPr>
          <p:cNvPr id="122" name="文本框 121"/>
          <p:cNvSpPr txBox="1"/>
          <p:nvPr/>
        </p:nvSpPr>
        <p:spPr>
          <a:xfrm>
            <a:off x="2570749" y="4093487"/>
            <a:ext cx="3348602" cy="1969770"/>
          </a:xfrm>
          <a:prstGeom prst="rect">
            <a:avLst/>
          </a:prstGeom>
          <a:noFill/>
        </p:spPr>
        <p:txBody>
          <a:bodyPr wrap="square" rtlCol="0" anchor="t" anchorCtr="0">
            <a:spAutoFit/>
          </a:bodyPr>
          <a:lstStyle/>
          <a:p>
            <a:pPr marL="240030" indent="-191770" defTabSz="777240">
              <a:buFont typeface="Arial" panose="020B0604020202020204" pitchFamily="34" charset="0"/>
              <a:buChar char="•"/>
            </a:pPr>
            <a:r>
              <a:rPr lang="zh-CN" altLang="en-US" sz="1200" dirty="0">
                <a:solidFill>
                  <a:prstClr val="black"/>
                </a:solidFill>
                <a:latin typeface="+mn-ea"/>
                <a:cs typeface="Arial" panose="020B0604020202020204" pitchFamily="34" charset="0"/>
              </a:rPr>
              <a:t>您对本次</a:t>
            </a:r>
            <a:r>
              <a:rPr lang="zh-CN" altLang="en-US" sz="1400" b="1" dirty="0">
                <a:solidFill>
                  <a:schemeClr val="bg1">
                    <a:lumMod val="10000"/>
                  </a:schemeClr>
                </a:solidFill>
                <a:latin typeface="+mn-ea"/>
                <a:cs typeface="Arial" panose="020B0604020202020204" pitchFamily="34" charset="0"/>
              </a:rPr>
              <a:t>维修过程的满意程度</a:t>
            </a:r>
            <a:r>
              <a:rPr lang="zh-CN" altLang="en-US" sz="1200" dirty="0">
                <a:solidFill>
                  <a:prstClr val="black"/>
                </a:solidFill>
                <a:latin typeface="+mn-ea"/>
                <a:cs typeface="Arial" panose="020B0604020202020204" pitchFamily="34" charset="0"/>
              </a:rPr>
              <a:t>如何？请根据您的满意程度打分。从</a:t>
            </a:r>
            <a:r>
              <a:rPr lang="en-US" altLang="zh-CN" sz="1200" dirty="0">
                <a:solidFill>
                  <a:prstClr val="black"/>
                </a:solidFill>
                <a:latin typeface="+mn-ea"/>
                <a:cs typeface="Arial" panose="020B0604020202020204" pitchFamily="34" charset="0"/>
              </a:rPr>
              <a:t>1-10</a:t>
            </a:r>
            <a:r>
              <a:rPr lang="zh-CN" altLang="en-US" sz="1200" dirty="0">
                <a:solidFill>
                  <a:prstClr val="black"/>
                </a:solidFill>
                <a:latin typeface="+mn-ea"/>
                <a:cs typeface="Arial" panose="020B0604020202020204" pitchFamily="34" charset="0"/>
              </a:rPr>
              <a:t>分，</a:t>
            </a:r>
            <a:r>
              <a:rPr lang="en-US" altLang="zh-CN" sz="1200" dirty="0">
                <a:solidFill>
                  <a:prstClr val="black"/>
                </a:solidFill>
                <a:latin typeface="+mn-ea"/>
                <a:cs typeface="Arial" panose="020B0604020202020204" pitchFamily="34" charset="0"/>
              </a:rPr>
              <a:t>1</a:t>
            </a:r>
            <a:r>
              <a:rPr lang="zh-CN" altLang="en-US" sz="1200" dirty="0">
                <a:solidFill>
                  <a:prstClr val="black"/>
                </a:solidFill>
                <a:latin typeface="+mn-ea"/>
                <a:cs typeface="Arial" panose="020B0604020202020204" pitchFamily="34" charset="0"/>
              </a:rPr>
              <a:t>分表示“非常不满意”，</a:t>
            </a:r>
            <a:r>
              <a:rPr lang="en-US" altLang="zh-CN" sz="1200" dirty="0">
                <a:solidFill>
                  <a:prstClr val="black"/>
                </a:solidFill>
                <a:latin typeface="+mn-ea"/>
                <a:cs typeface="Arial" panose="020B0604020202020204" pitchFamily="34" charset="0"/>
              </a:rPr>
              <a:t>10</a:t>
            </a:r>
            <a:r>
              <a:rPr lang="zh-CN" altLang="en-US" sz="1200" dirty="0">
                <a:solidFill>
                  <a:prstClr val="black"/>
                </a:solidFill>
                <a:latin typeface="+mn-ea"/>
                <a:cs typeface="Arial" panose="020B0604020202020204" pitchFamily="34" charset="0"/>
              </a:rPr>
              <a:t>分表示“非常满意”。</a:t>
            </a:r>
            <a:endParaRPr lang="en-US" altLang="zh-CN" sz="1200" dirty="0">
              <a:solidFill>
                <a:prstClr val="black"/>
              </a:solidFill>
              <a:latin typeface="+mn-ea"/>
              <a:cs typeface="Arial" panose="020B0604020202020204" pitchFamily="34" charset="0"/>
            </a:endParaRPr>
          </a:p>
          <a:p>
            <a:pPr marL="48260" defTabSz="777240"/>
            <a:endParaRPr lang="en-US" altLang="zh-CN" sz="1200" dirty="0">
              <a:solidFill>
                <a:prstClr val="black"/>
              </a:solidFill>
              <a:latin typeface="+mn-ea"/>
              <a:cs typeface="Arial" panose="020B0604020202020204" pitchFamily="34" charset="0"/>
            </a:endParaRPr>
          </a:p>
          <a:p>
            <a:pPr marL="240030" indent="-191770" defTabSz="777240">
              <a:buFont typeface="Arial" panose="020B0604020202020204" pitchFamily="34" charset="0"/>
              <a:buChar char="•"/>
            </a:pPr>
            <a:r>
              <a:rPr kumimoji="0" lang="en-US" altLang="zh-CN" sz="120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How satisfied are you with this </a:t>
            </a:r>
            <a:r>
              <a:rPr kumimoji="0" lang="en-US" altLang="zh-CN" sz="1200" b="1"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after-sales service</a:t>
            </a:r>
            <a:r>
              <a:rPr kumimoji="0" lang="en-US" altLang="zh-CN" sz="1200" i="0" u="none" strike="noStrike" kern="1200" cap="none" spc="0" normalizeH="0" baseline="0" noProof="0" dirty="0">
                <a:ln>
                  <a:noFill/>
                </a:ln>
                <a:solidFill>
                  <a:srgbClr val="F2F2F2">
                    <a:lumMod val="10000"/>
                  </a:srgbClr>
                </a:solidFill>
                <a:effectLst/>
                <a:uLnTx/>
                <a:uFillTx/>
                <a:latin typeface="OPPOSans M" panose="00020600040101010101" charset="-122"/>
                <a:ea typeface="OPPOSans M" panose="00020600040101010101" charset="-122"/>
              </a:rPr>
              <a:t>? Based on your experience, please rate from 1 to 10 points</a:t>
            </a:r>
            <a:r>
              <a:rPr lang="en-US" altLang="zh-CN" sz="1200" dirty="0">
                <a:solidFill>
                  <a:srgbClr val="F2F2F2">
                    <a:lumMod val="10000"/>
                  </a:srgbClr>
                </a:solidFill>
                <a:latin typeface="OPPOSans M" panose="00020600040101010101" charset="-122"/>
                <a:ea typeface="OPPOSans M" panose="00020600040101010101" charset="-122"/>
              </a:rPr>
              <a:t>. 1-Very Dissatified,10-Very Satisfied</a:t>
            </a:r>
            <a:endParaRPr lang="zh-CN" altLang="en-US" sz="1200" dirty="0">
              <a:latin typeface="OPPOSans M" panose="00020600040101010101" charset="-122"/>
              <a:ea typeface="OPPOSans M" panose="00020600040101010101" charset="-122"/>
            </a:endParaRPr>
          </a:p>
          <a:p>
            <a:pPr marL="240030" indent="-191770" defTabSz="777240">
              <a:buFont typeface="Arial" panose="020B0604020202020204" pitchFamily="34" charset="0"/>
              <a:buChar char="•"/>
            </a:pPr>
            <a:endParaRPr lang="zh-CN" altLang="en-US" sz="1200" dirty="0">
              <a:solidFill>
                <a:prstClr val="black"/>
              </a:solidFill>
              <a:latin typeface="+mn-ea"/>
              <a:cs typeface="Arial" panose="020B0604020202020204" pitchFamily="34" charset="0"/>
            </a:endParaRPr>
          </a:p>
        </p:txBody>
      </p:sp>
      <p:sp>
        <p:nvSpPr>
          <p:cNvPr id="124" name="文本框 123"/>
          <p:cNvSpPr txBox="1"/>
          <p:nvPr/>
        </p:nvSpPr>
        <p:spPr>
          <a:xfrm>
            <a:off x="6097247" y="4442871"/>
            <a:ext cx="2315058" cy="830997"/>
          </a:xfrm>
          <a:prstGeom prst="rect">
            <a:avLst/>
          </a:prstGeom>
          <a:noFill/>
        </p:spPr>
        <p:txBody>
          <a:bodyPr wrap="square" rtlCol="0" anchor="t" anchorCtr="0">
            <a:spAutoFit/>
          </a:bodyPr>
          <a:lstStyle/>
          <a:p>
            <a:pPr marL="48260" algn="ctr" defTabSz="777240"/>
            <a:r>
              <a:rPr lang="zh-CN" altLang="en-US" sz="1200" dirty="0">
                <a:solidFill>
                  <a:prstClr val="black"/>
                </a:solidFill>
                <a:latin typeface="+mn-ea"/>
                <a:cs typeface="Arial" panose="020B0604020202020204" pitchFamily="34" charset="0"/>
              </a:rPr>
              <a:t>第三方调查</a:t>
            </a:r>
            <a:endParaRPr lang="en-US" altLang="zh-CN" sz="1200" dirty="0">
              <a:solidFill>
                <a:prstClr val="black"/>
              </a:solidFill>
              <a:latin typeface="+mn-ea"/>
              <a:cs typeface="Arial" panose="020B0604020202020204" pitchFamily="34" charset="0"/>
            </a:endParaRPr>
          </a:p>
          <a:p>
            <a:pPr marL="48260" algn="ctr" defTabSz="777240"/>
            <a:r>
              <a:rPr lang="zh-CN" altLang="en-US" sz="1200" dirty="0">
                <a:solidFill>
                  <a:prstClr val="black"/>
                </a:solidFill>
                <a:latin typeface="+mn-ea"/>
                <a:cs typeface="Arial" panose="020B0604020202020204" pitchFamily="34" charset="0"/>
              </a:rPr>
              <a:t>内部日常监测</a:t>
            </a:r>
            <a:endParaRPr lang="en-US" altLang="zh-CN" sz="1200" dirty="0">
              <a:solidFill>
                <a:prstClr val="black"/>
              </a:solidFill>
              <a:latin typeface="+mn-ea"/>
              <a:cs typeface="Arial" panose="020B0604020202020204" pitchFamily="34" charset="0"/>
            </a:endParaRPr>
          </a:p>
          <a:p>
            <a:pPr marL="48260" algn="ctr" defTabSz="777240"/>
            <a:r>
              <a:rPr lang="en-US" altLang="zh-CN" sz="1200" dirty="0">
                <a:solidFill>
                  <a:prstClr val="black"/>
                </a:solidFill>
                <a:latin typeface="+mn-ea"/>
                <a:cs typeface="Arial" panose="020B0604020202020204" pitchFamily="34" charset="0"/>
              </a:rPr>
              <a:t>Third party investigation</a:t>
            </a:r>
            <a:endParaRPr lang="en-US" altLang="zh-CN" sz="1200" dirty="0">
              <a:solidFill>
                <a:prstClr val="black"/>
              </a:solidFill>
              <a:latin typeface="+mn-ea"/>
              <a:cs typeface="Arial" panose="020B0604020202020204" pitchFamily="34" charset="0"/>
            </a:endParaRPr>
          </a:p>
          <a:p>
            <a:pPr marL="48260" algn="ctr" defTabSz="777240"/>
            <a:r>
              <a:rPr lang="en-US" altLang="zh-CN" sz="1200" dirty="0">
                <a:solidFill>
                  <a:prstClr val="black"/>
                </a:solidFill>
                <a:latin typeface="+mn-ea"/>
                <a:cs typeface="Arial" panose="020B0604020202020204" pitchFamily="34" charset="0"/>
              </a:rPr>
              <a:t>And internal monitoring</a:t>
            </a:r>
            <a:endParaRPr lang="en-US" altLang="zh-CN" sz="1200" dirty="0">
              <a:solidFill>
                <a:prstClr val="black"/>
              </a:solidFill>
              <a:latin typeface="+mn-ea"/>
              <a:cs typeface="Arial" panose="020B0604020202020204" pitchFamily="34" charset="0"/>
            </a:endParaRPr>
          </a:p>
        </p:txBody>
      </p:sp>
      <p:sp>
        <p:nvSpPr>
          <p:cNvPr id="131" name="矩形 130"/>
          <p:cNvSpPr/>
          <p:nvPr/>
        </p:nvSpPr>
        <p:spPr bwMode="auto">
          <a:xfrm>
            <a:off x="335359" y="4150573"/>
            <a:ext cx="1950639" cy="1612570"/>
          </a:xfrm>
          <a:prstGeom prst="rect">
            <a:avLst/>
          </a:prstGeom>
          <a:solidFill>
            <a:srgbClr val="397D54"/>
          </a:solidFill>
          <a:ln>
            <a:noFill/>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777240"/>
            <a:r>
              <a:rPr lang="en-US" altLang="zh-CN" sz="2665" dirty="0">
                <a:solidFill>
                  <a:prstClr val="white"/>
                </a:solidFill>
                <a:latin typeface="+mn-ea"/>
              </a:rPr>
              <a:t>Service</a:t>
            </a:r>
            <a:endParaRPr lang="en-US" altLang="zh-CN" sz="2665" dirty="0">
              <a:solidFill>
                <a:prstClr val="white"/>
              </a:solidFill>
              <a:latin typeface="+mn-ea"/>
            </a:endParaRPr>
          </a:p>
          <a:p>
            <a:pPr algn="ctr" defTabSz="777240"/>
            <a:r>
              <a:rPr lang="en-US" altLang="zh-CN" sz="2665" dirty="0">
                <a:solidFill>
                  <a:prstClr val="white"/>
                </a:solidFill>
                <a:latin typeface="+mn-ea"/>
              </a:rPr>
              <a:t>NPS</a:t>
            </a:r>
            <a:endParaRPr lang="en-US" altLang="zh-CN" sz="2665" dirty="0">
              <a:solidFill>
                <a:prstClr val="white"/>
              </a:solidFill>
              <a:latin typeface="+mn-ea"/>
            </a:endParaRPr>
          </a:p>
        </p:txBody>
      </p:sp>
      <p:sp>
        <p:nvSpPr>
          <p:cNvPr id="132" name="矩形 131"/>
          <p:cNvSpPr/>
          <p:nvPr/>
        </p:nvSpPr>
        <p:spPr bwMode="auto">
          <a:xfrm>
            <a:off x="335360" y="1587747"/>
            <a:ext cx="1950640" cy="1536000"/>
          </a:xfrm>
          <a:prstGeom prst="rect">
            <a:avLst/>
          </a:prstGeom>
          <a:solidFill>
            <a:srgbClr val="6F9C7F"/>
          </a:solidFill>
          <a:ln>
            <a:noFill/>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defTabSz="777240"/>
            <a:r>
              <a:rPr lang="en-US" altLang="zh-CN" sz="2665" dirty="0">
                <a:solidFill>
                  <a:prstClr val="white"/>
                </a:solidFill>
                <a:latin typeface="+mn-ea"/>
              </a:rPr>
              <a:t>Strategic</a:t>
            </a:r>
            <a:r>
              <a:rPr lang="zh-CN" altLang="en-US" sz="2665" dirty="0">
                <a:solidFill>
                  <a:prstClr val="white"/>
                </a:solidFill>
                <a:latin typeface="+mn-ea"/>
              </a:rPr>
              <a:t> </a:t>
            </a:r>
            <a:r>
              <a:rPr lang="en-US" altLang="zh-CN" sz="2665" dirty="0">
                <a:solidFill>
                  <a:prstClr val="white"/>
                </a:solidFill>
                <a:latin typeface="+mn-ea"/>
              </a:rPr>
              <a:t>NPS</a:t>
            </a:r>
            <a:endParaRPr lang="zh-CN" altLang="en-US" sz="2665" dirty="0">
              <a:solidFill>
                <a:prstClr val="white"/>
              </a:solidFill>
              <a:latin typeface="+mn-ea"/>
            </a:endParaRPr>
          </a:p>
        </p:txBody>
      </p:sp>
      <p:cxnSp>
        <p:nvCxnSpPr>
          <p:cNvPr id="133" name="直接连接符 132"/>
          <p:cNvCxnSpPr/>
          <p:nvPr/>
        </p:nvCxnSpPr>
        <p:spPr>
          <a:xfrm>
            <a:off x="383979" y="3634025"/>
            <a:ext cx="11550797" cy="0"/>
          </a:xfrm>
          <a:prstGeom prst="line">
            <a:avLst/>
          </a:prstGeom>
          <a:noFill/>
          <a:ln w="25400" cap="flat" cmpd="sng" algn="ctr">
            <a:solidFill>
              <a:srgbClr val="397D54"/>
            </a:solidFill>
            <a:prstDash val="dash"/>
          </a:ln>
          <a:effectLst/>
        </p:spPr>
      </p:cxnSp>
      <p:sp>
        <p:nvSpPr>
          <p:cNvPr id="135" name="箭头: 下 134"/>
          <p:cNvSpPr/>
          <p:nvPr/>
        </p:nvSpPr>
        <p:spPr>
          <a:xfrm>
            <a:off x="619124" y="3133272"/>
            <a:ext cx="492443" cy="913406"/>
          </a:xfrm>
          <a:prstGeom prst="downArrow">
            <a:avLst/>
          </a:prstGeom>
          <a:gradFill flip="none" rotWithShape="1">
            <a:gsLst>
              <a:gs pos="0">
                <a:srgbClr val="575757">
                  <a:lumMod val="0"/>
                  <a:lumOff val="100000"/>
                </a:srgbClr>
              </a:gs>
              <a:gs pos="35000">
                <a:srgbClr val="575757">
                  <a:lumMod val="0"/>
                  <a:lumOff val="100000"/>
                </a:srgbClr>
              </a:gs>
              <a:gs pos="100000">
                <a:srgbClr val="575757">
                  <a:lumMod val="100000"/>
                </a:srgbClr>
              </a:gs>
            </a:gsLst>
            <a:path path="circle">
              <a:fillToRect l="50000" t="-80000" r="50000" b="18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7" name="箭头: 下 136"/>
          <p:cNvSpPr/>
          <p:nvPr/>
        </p:nvSpPr>
        <p:spPr>
          <a:xfrm flipV="1">
            <a:off x="1297765" y="3107434"/>
            <a:ext cx="506147" cy="905765"/>
          </a:xfrm>
          <a:prstGeom prst="downArrow">
            <a:avLst/>
          </a:prstGeom>
          <a:gradFill flip="none" rotWithShape="1">
            <a:gsLst>
              <a:gs pos="0">
                <a:srgbClr val="575757">
                  <a:lumMod val="0"/>
                  <a:lumOff val="100000"/>
                </a:srgbClr>
              </a:gs>
              <a:gs pos="35000">
                <a:srgbClr val="575757">
                  <a:lumMod val="0"/>
                  <a:lumOff val="100000"/>
                </a:srgbClr>
              </a:gs>
              <a:gs pos="100000">
                <a:srgbClr val="575757">
                  <a:lumMod val="100000"/>
                </a:srgbClr>
              </a:gs>
            </a:gsLst>
            <a:path path="circle">
              <a:fillToRect l="50000" t="-80000" r="50000" b="18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38" name="文本框 137"/>
          <p:cNvSpPr txBox="1"/>
          <p:nvPr/>
        </p:nvSpPr>
        <p:spPr>
          <a:xfrm>
            <a:off x="1373866" y="3309330"/>
            <a:ext cx="346249" cy="931736"/>
          </a:xfrm>
          <a:prstGeom prst="rect">
            <a:avLst/>
          </a:prstGeom>
          <a:noFill/>
        </p:spPr>
        <p:txBody>
          <a:bodyPr vert="eaVert" wrap="square" rtlCol="0">
            <a:spAutoFit/>
          </a:bodyPr>
          <a:lstStyle/>
          <a:p>
            <a:r>
              <a:rPr lang="en-US" altLang="zh-CN" sz="1050" b="1" dirty="0">
                <a:solidFill>
                  <a:prstClr val="white"/>
                </a:solidFill>
                <a:latin typeface="Arial" panose="020B0604020202020204"/>
                <a:ea typeface="微软雅黑" panose="020B0503020204020204" pitchFamily="34" charset="-122"/>
              </a:rPr>
              <a:t>support</a:t>
            </a:r>
            <a:endParaRPr lang="zh-CN" altLang="en-US" sz="1050" b="1" dirty="0">
              <a:solidFill>
                <a:prstClr val="white"/>
              </a:solidFill>
              <a:latin typeface="+mn-ea"/>
            </a:endParaRPr>
          </a:p>
        </p:txBody>
      </p:sp>
      <p:sp>
        <p:nvSpPr>
          <p:cNvPr id="140" name="文本框 139"/>
          <p:cNvSpPr txBox="1"/>
          <p:nvPr/>
        </p:nvSpPr>
        <p:spPr>
          <a:xfrm flipH="1">
            <a:off x="702766" y="3248864"/>
            <a:ext cx="346249" cy="797814"/>
          </a:xfrm>
          <a:prstGeom prst="rect">
            <a:avLst/>
          </a:prstGeom>
          <a:noFill/>
        </p:spPr>
        <p:txBody>
          <a:bodyPr vert="eaVert" wrap="square" rtlCol="0">
            <a:spAutoFit/>
          </a:bodyPr>
          <a:lstStyle/>
          <a:p>
            <a:r>
              <a:rPr lang="en-US" altLang="zh-CN" sz="1050" b="1" dirty="0">
                <a:solidFill>
                  <a:schemeClr val="bg1"/>
                </a:solidFill>
                <a:latin typeface="+mn-ea"/>
              </a:rPr>
              <a:t>check</a:t>
            </a:r>
            <a:endParaRPr lang="zh-CN" altLang="en-US" sz="1050" b="1" dirty="0">
              <a:solidFill>
                <a:schemeClr val="bg1"/>
              </a:solidFill>
              <a:latin typeface="+mn-ea"/>
            </a:endParaRPr>
          </a:p>
        </p:txBody>
      </p:sp>
      <p:sp>
        <p:nvSpPr>
          <p:cNvPr id="145" name="灯片编号占位符 1"/>
          <p:cNvSpPr>
            <a:spLocks noGrp="1"/>
          </p:cNvSpPr>
          <p:nvPr>
            <p:ph type="sldNum" sz="quarter" idx="12"/>
          </p:nvPr>
        </p:nvSpPr>
        <p:spPr>
          <a:xfrm>
            <a:off x="130834" y="6273422"/>
            <a:ext cx="2743200" cy="365125"/>
          </a:xfrm>
        </p:spPr>
        <p:txBody>
          <a:bodyPr/>
          <a:lstStyle/>
          <a:p>
            <a:fld id="{97C3C16A-A549-43CA-9345-6F01298657BE}" type="slidenum">
              <a:rPr lang="en-US" smtClean="0"/>
            </a:fld>
            <a:endParaRPr lang="en-US" dirty="0"/>
          </a:p>
        </p:txBody>
      </p:sp>
      <p:sp>
        <p:nvSpPr>
          <p:cNvPr id="30" name="文本框 29"/>
          <p:cNvSpPr txBox="1"/>
          <p:nvPr/>
        </p:nvSpPr>
        <p:spPr>
          <a:xfrm>
            <a:off x="9356342" y="1075533"/>
            <a:ext cx="1056700" cy="369332"/>
          </a:xfrm>
          <a:prstGeom prst="rect">
            <a:avLst/>
          </a:prstGeom>
          <a:noFill/>
        </p:spPr>
        <p:txBody>
          <a:bodyPr wrap="none" rtlCol="0" anchor="t" anchorCtr="0">
            <a:spAutoFit/>
          </a:bodyPr>
          <a:lstStyle/>
          <a:p>
            <a:pPr defTabSz="777240"/>
            <a:r>
              <a:rPr lang="en-US" altLang="zh-CN" b="1" dirty="0">
                <a:solidFill>
                  <a:prstClr val="black"/>
                </a:solidFill>
                <a:latin typeface="+mn-ea"/>
                <a:cs typeface="Arial" panose="020B0604020202020204" pitchFamily="34" charset="0"/>
              </a:rPr>
              <a:t>Target </a:t>
            </a:r>
            <a:endParaRPr lang="zh-CN" altLang="en-US" b="1" dirty="0">
              <a:solidFill>
                <a:prstClr val="black"/>
              </a:solidFill>
              <a:latin typeface="+mn-ea"/>
              <a:cs typeface="Arial" panose="020B0604020202020204" pitchFamily="34" charset="0"/>
            </a:endParaRPr>
          </a:p>
        </p:txBody>
      </p:sp>
      <p:sp>
        <p:nvSpPr>
          <p:cNvPr id="2" name="文本框 1"/>
          <p:cNvSpPr txBox="1"/>
          <p:nvPr/>
        </p:nvSpPr>
        <p:spPr>
          <a:xfrm>
            <a:off x="8508267" y="4558681"/>
            <a:ext cx="3548690" cy="1077218"/>
          </a:xfrm>
          <a:prstGeom prst="rect">
            <a:avLst/>
          </a:prstGeom>
          <a:noFill/>
        </p:spPr>
        <p:txBody>
          <a:bodyPr wrap="square" rtlCol="0">
            <a:spAutoFit/>
          </a:bodyPr>
          <a:lstStyle/>
          <a:p>
            <a:pPr algn="ctr"/>
            <a:r>
              <a:rPr lang="zh-CN" altLang="en-US" sz="1400" kern="0" dirty="0">
                <a:solidFill>
                  <a:schemeClr val="bg1">
                    <a:lumMod val="10000"/>
                  </a:schemeClr>
                </a:solidFill>
                <a:latin typeface="+mn-ea"/>
              </a:rPr>
              <a:t>解决具体业务的改善问题</a:t>
            </a:r>
            <a:endParaRPr lang="en-US" altLang="zh-CN" sz="1400" kern="0" dirty="0">
              <a:solidFill>
                <a:schemeClr val="bg1">
                  <a:lumMod val="10000"/>
                </a:schemeClr>
              </a:solidFill>
              <a:latin typeface="+mn-ea"/>
            </a:endParaRPr>
          </a:p>
          <a:p>
            <a:pPr algn="ctr"/>
            <a:r>
              <a:rPr lang="en-US" altLang="zh-CN" sz="1400" dirty="0">
                <a:solidFill>
                  <a:schemeClr val="bg1">
                    <a:lumMod val="10000"/>
                  </a:schemeClr>
                </a:solidFill>
                <a:latin typeface="OPPOSans M" panose="00020600040101010101" charset="-122"/>
                <a:ea typeface="OPPOSans M" panose="00020600040101010101" charset="-122"/>
              </a:rPr>
              <a:t>Solving specific business issues</a:t>
            </a:r>
            <a:endParaRPr lang="zh-CN" altLang="en-US" sz="1400" dirty="0">
              <a:solidFill>
                <a:schemeClr val="bg1">
                  <a:lumMod val="10000"/>
                </a:schemeClr>
              </a:solidFill>
              <a:latin typeface="OPPOSans M" panose="00020600040101010101" charset="-122"/>
              <a:ea typeface="OPPOSans M" panose="00020600040101010101" charset="-122"/>
            </a:endParaRPr>
          </a:p>
          <a:p>
            <a:endParaRPr lang="zh-CN" altLang="en-US" sz="1800" kern="0" dirty="0">
              <a:solidFill>
                <a:schemeClr val="bg1">
                  <a:lumMod val="10000"/>
                </a:schemeClr>
              </a:solidFill>
              <a:latin typeface="+mn-ea"/>
            </a:endParaRPr>
          </a:p>
          <a:p>
            <a:endParaRPr lang="zh-CN" altLang="en-US" dirty="0"/>
          </a:p>
        </p:txBody>
      </p:sp>
      <p:sp>
        <p:nvSpPr>
          <p:cNvPr id="3" name="文本框 2"/>
          <p:cNvSpPr txBox="1"/>
          <p:nvPr/>
        </p:nvSpPr>
        <p:spPr>
          <a:xfrm>
            <a:off x="8386086" y="1984626"/>
            <a:ext cx="3548690" cy="1292662"/>
          </a:xfrm>
          <a:prstGeom prst="rect">
            <a:avLst/>
          </a:prstGeom>
          <a:noFill/>
        </p:spPr>
        <p:txBody>
          <a:bodyPr wrap="square" rtlCol="0">
            <a:spAutoFit/>
          </a:bodyPr>
          <a:lstStyle/>
          <a:p>
            <a:pPr algn="ctr"/>
            <a:r>
              <a:rPr lang="zh-CN" altLang="en-US" sz="1400" dirty="0">
                <a:solidFill>
                  <a:schemeClr val="bg1">
                    <a:lumMod val="10000"/>
                  </a:schemeClr>
                </a:solidFill>
                <a:latin typeface="+mn-ea"/>
              </a:rPr>
              <a:t>解决公司及业务系统的方向问题</a:t>
            </a:r>
            <a:endParaRPr lang="en-US" altLang="zh-CN" sz="1400" dirty="0">
              <a:solidFill>
                <a:schemeClr val="bg1">
                  <a:lumMod val="10000"/>
                </a:schemeClr>
              </a:solidFill>
              <a:latin typeface="+mn-ea"/>
            </a:endParaRPr>
          </a:p>
          <a:p>
            <a:pPr algn="ctr"/>
            <a:r>
              <a:rPr lang="en-US" altLang="zh-CN" sz="1400" dirty="0">
                <a:solidFill>
                  <a:schemeClr val="bg1">
                    <a:lumMod val="10000"/>
                  </a:schemeClr>
                </a:solidFill>
                <a:latin typeface="OPPOSans M" panose="00020600040101010101" charset="-122"/>
                <a:ea typeface="OPPOSans M" panose="00020600040101010101" charset="-122"/>
              </a:rPr>
              <a:t>Solving the direction problem of the company and business</a:t>
            </a:r>
            <a:endParaRPr lang="zh-CN" altLang="en-US" sz="1400" dirty="0">
              <a:solidFill>
                <a:schemeClr val="bg1">
                  <a:lumMod val="10000"/>
                </a:schemeClr>
              </a:solidFill>
              <a:latin typeface="OPPOSans M" panose="00020600040101010101" charset="-122"/>
              <a:ea typeface="OPPOSans M" panose="00020600040101010101" charset="-122"/>
            </a:endParaRPr>
          </a:p>
          <a:p>
            <a:endParaRPr lang="zh-CN" altLang="en-US" sz="1800" dirty="0">
              <a:solidFill>
                <a:schemeClr val="bg1">
                  <a:lumMod val="10000"/>
                </a:schemeClr>
              </a:solidFill>
              <a:latin typeface="+mn-ea"/>
            </a:endParaRPr>
          </a:p>
          <a:p>
            <a:endParaRPr lang="zh-CN" altLang="en-US" dirty="0"/>
          </a:p>
        </p:txBody>
      </p:sp>
      <p:sp>
        <p:nvSpPr>
          <p:cNvPr id="22" name="标题 1"/>
          <p:cNvSpPr txBox="1"/>
          <p:nvPr/>
        </p:nvSpPr>
        <p:spPr>
          <a:xfrm>
            <a:off x="631371" y="260490"/>
            <a:ext cx="2743183" cy="6374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1.4 Why NPS</a:t>
            </a:r>
            <a:endPar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ïşḻiḋè"/>
          <p:cNvSpPr/>
          <p:nvPr/>
        </p:nvSpPr>
        <p:spPr bwMode="auto">
          <a:xfrm>
            <a:off x="485961" y="1114829"/>
            <a:ext cx="11172639" cy="903968"/>
          </a:xfrm>
          <a:prstGeom prst="homePlate">
            <a:avLst>
              <a:gd name="adj" fmla="val 35856"/>
            </a:avLst>
          </a:prstGeom>
          <a:solidFill>
            <a:srgbClr val="000000">
              <a:lumMod val="20000"/>
              <a:lumOff val="80000"/>
              <a:alpha val="48000"/>
            </a:srgbClr>
          </a:solidFill>
          <a:ln w="25400" algn="ctr">
            <a:noFill/>
            <a:miter lim="800000"/>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2400" b="1" i="0" u="none" strike="noStrike" kern="0" cap="none" spc="0" normalizeH="0" baseline="0" noProof="0">
              <a:ln>
                <a:noFill/>
              </a:ln>
              <a:solidFill>
                <a:srgbClr val="000000"/>
              </a:solidFill>
              <a:effectLst/>
              <a:uLnTx/>
              <a:uFillTx/>
              <a:latin typeface="OPPOSans M" panose="00020600040101010101" charset="-122"/>
              <a:ea typeface="OPPOSans M" panose="00020600040101010101" charset="-122"/>
              <a:sym typeface="Helvetica Neue"/>
            </a:endParaRPr>
          </a:p>
        </p:txBody>
      </p:sp>
      <p:sp>
        <p:nvSpPr>
          <p:cNvPr id="7" name="标题 1"/>
          <p:cNvSpPr txBox="1"/>
          <p:nvPr/>
        </p:nvSpPr>
        <p:spPr>
          <a:xfrm>
            <a:off x="638363" y="240421"/>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1.4 Why NPS</a:t>
            </a:r>
            <a:endPar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grpSp>
        <p:nvGrpSpPr>
          <p:cNvPr id="15" name="#18593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38361" y="1423385"/>
            <a:ext cx="10477136" cy="4011229"/>
            <a:chOff x="928686" y="489586"/>
            <a:chExt cx="10477136" cy="4402369"/>
          </a:xfrm>
        </p:grpSpPr>
        <p:grpSp>
          <p:nvGrpSpPr>
            <p:cNvPr id="17" name="ïSḻiḑè"/>
            <p:cNvGrpSpPr/>
            <p:nvPr/>
          </p:nvGrpSpPr>
          <p:grpSpPr>
            <a:xfrm>
              <a:off x="928686" y="489587"/>
              <a:ext cx="3243353" cy="4383711"/>
              <a:chOff x="1381151" y="199864"/>
              <a:chExt cx="3094327" cy="4383711"/>
            </a:xfrm>
          </p:grpSpPr>
          <p:sp>
            <p:nvSpPr>
              <p:cNvPr id="24" name="ïṧḷïḓé"/>
              <p:cNvSpPr/>
              <p:nvPr/>
            </p:nvSpPr>
            <p:spPr bwMode="gray">
              <a:xfrm>
                <a:off x="1381151" y="1299860"/>
                <a:ext cx="3094327" cy="3283715"/>
              </a:xfrm>
              <a:prstGeom prst="rect">
                <a:avLst/>
              </a:prstGeom>
              <a:noFill/>
              <a:ln w="19050" cap="flat" cmpd="sng" algn="ctr">
                <a:solidFill>
                  <a:srgbClr val="FFFFFF">
                    <a:lumMod val="95000"/>
                  </a:srgbClr>
                </a:solidFill>
                <a:prstDash val="solid"/>
                <a:miter lim="800000"/>
              </a:ln>
              <a:effectLst/>
            </p:spPr>
            <p:txBody>
              <a:bodyPr wrap="square" lIns="45720" tIns="22860" rIns="45720" bIns="22860" anchor="t">
                <a:normAutofit/>
              </a:bodyPr>
              <a:lstStyle/>
              <a:p>
                <a:pPr marL="285750" marR="0" lvl="0" indent="-285750" defTabSz="412750" eaLnBrk="1" fontAlgn="auto" latinLnBrk="0" hangingPunct="0">
                  <a:lnSpc>
                    <a:spcPct val="150000"/>
                  </a:lnSpc>
                  <a:spcBef>
                    <a:spcPts val="0"/>
                  </a:spcBef>
                  <a:spcAft>
                    <a:spcPts val="0"/>
                  </a:spcAft>
                  <a:buClrTx/>
                  <a:buSzTx/>
                  <a:buFont typeface="Wingdings" panose="05000000000000000000" pitchFamily="2" charset="2"/>
                  <a:buChar char="Ø"/>
                  <a:tabLst>
                    <a:tab pos="113665" algn="l"/>
                  </a:tabLst>
                  <a:defRPr/>
                </a:pPr>
                <a:r>
                  <a:rPr kumimoji="0" lang="en-US" altLang="zh-CN" sz="1500" b="0"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From the perspective of users’ Life Time Value, companies with high scores and companies with low scores will have a 140% difference in company business turnover.</a:t>
                </a:r>
                <a:endParaRPr kumimoji="0" lang="zh-CN" altLang="en-US" sz="1500" b="0"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sp>
            <p:nvSpPr>
              <p:cNvPr id="25" name="íṩ1ïḓê"/>
              <p:cNvSpPr/>
              <p:nvPr/>
            </p:nvSpPr>
            <p:spPr bwMode="gray">
              <a:xfrm>
                <a:off x="1381151" y="199864"/>
                <a:ext cx="3094327" cy="592537"/>
              </a:xfrm>
              <a:prstGeom prst="rect">
                <a:avLst/>
              </a:prstGeom>
              <a:solidFill>
                <a:srgbClr val="000000">
                  <a:lumMod val="50000"/>
                  <a:lumOff val="50000"/>
                </a:srgbClr>
              </a:solidFill>
              <a:ln w="19050" cap="flat" cmpd="sng" algn="ctr">
                <a:noFill/>
                <a:prstDash val="solid"/>
                <a:miter lim="800000"/>
              </a:ln>
              <a:effectLst/>
            </p:spPr>
            <p:txBody>
              <a:bodyPr wrap="square" lIns="45720" tIns="22860" rIns="45720" bIns="22860" anchor="ctr">
                <a:normAutofit fontScale="77500" lnSpcReduction="20000"/>
              </a:bodyPr>
              <a:lstStyle/>
              <a:p>
                <a:pPr marL="0" marR="0" lvl="0" indent="0" algn="ctr" defTabSz="412750" eaLnBrk="1" fontAlgn="auto" latinLnBrk="0" hangingPunct="0">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OPPOSans M" panose="00020600040101010101" charset="-122"/>
                    <a:ea typeface="OPPOSans M" panose="00020600040101010101" charset="-122"/>
                    <a:sym typeface="Helvetica Neue"/>
                  </a:rPr>
                  <a:t>Higher sum </a:t>
                </a:r>
                <a:r>
                  <a:rPr lang="en-US" altLang="zh-CN" sz="2400" b="1" kern="0" dirty="0">
                    <a:solidFill>
                      <a:srgbClr val="FFFFFF"/>
                    </a:solidFill>
                    <a:latin typeface="OPPOSans M" panose="00020600040101010101" charset="-122"/>
                    <a:ea typeface="OPPOSans M" panose="00020600040101010101" charset="-122"/>
                    <a:sym typeface="Helvetica Neue"/>
                  </a:rPr>
                  <a:t>of</a:t>
                </a:r>
                <a:r>
                  <a:rPr lang="zh-CN" altLang="en-US" sz="2400" b="1" kern="0" dirty="0">
                    <a:solidFill>
                      <a:srgbClr val="FFFFFF"/>
                    </a:solidFill>
                    <a:latin typeface="OPPOSans M" panose="00020600040101010101" charset="-122"/>
                    <a:ea typeface="OPPOSans M" panose="00020600040101010101" charset="-122"/>
                    <a:sym typeface="Helvetica Neue"/>
                  </a:rPr>
                  <a:t> </a:t>
                </a:r>
                <a:r>
                  <a:rPr kumimoji="0" lang="en-US" altLang="zh-CN" sz="2400" b="1" i="0" u="none" strike="noStrike" kern="0" cap="none" spc="0" normalizeH="0" baseline="0" noProof="0" dirty="0">
                    <a:ln>
                      <a:noFill/>
                    </a:ln>
                    <a:solidFill>
                      <a:srgbClr val="FFFFFF"/>
                    </a:solidFill>
                    <a:effectLst/>
                    <a:uLnTx/>
                    <a:uFillTx/>
                    <a:latin typeface="OPPOSans M" panose="00020600040101010101" charset="-122"/>
                    <a:ea typeface="OPPOSans M" panose="00020600040101010101" charset="-122"/>
                    <a:sym typeface="Helvetica Neue"/>
                  </a:rPr>
                  <a:t>business turnover </a:t>
                </a:r>
                <a:endParaRPr kumimoji="0" lang="zh-CN" altLang="en-US" sz="2400" b="1" i="0" u="none" strike="noStrike" kern="0" cap="none" spc="0" normalizeH="0" baseline="0" noProof="0" dirty="0">
                  <a:ln>
                    <a:noFill/>
                  </a:ln>
                  <a:solidFill>
                    <a:srgbClr val="FFFFFF"/>
                  </a:solidFill>
                  <a:effectLst/>
                  <a:uLnTx/>
                  <a:uFillTx/>
                  <a:latin typeface="OPPOSans M" panose="00020600040101010101" charset="-122"/>
                  <a:ea typeface="OPPOSans M" panose="00020600040101010101" charset="-122"/>
                  <a:sym typeface="Helvetica Neue"/>
                </a:endParaRPr>
              </a:p>
            </p:txBody>
          </p:sp>
        </p:grpSp>
        <p:grpSp>
          <p:nvGrpSpPr>
            <p:cNvPr id="18" name="îšliďe"/>
            <p:cNvGrpSpPr/>
            <p:nvPr/>
          </p:nvGrpSpPr>
          <p:grpSpPr>
            <a:xfrm>
              <a:off x="4500777" y="508245"/>
              <a:ext cx="3261643" cy="4365052"/>
              <a:chOff x="1504111" y="218522"/>
              <a:chExt cx="3111777" cy="4365052"/>
            </a:xfrm>
          </p:grpSpPr>
          <p:sp>
            <p:nvSpPr>
              <p:cNvPr id="22" name="í$ḻiḍè"/>
              <p:cNvSpPr/>
              <p:nvPr/>
            </p:nvSpPr>
            <p:spPr bwMode="gray">
              <a:xfrm>
                <a:off x="1504111" y="1299860"/>
                <a:ext cx="3111777" cy="3283714"/>
              </a:xfrm>
              <a:prstGeom prst="rect">
                <a:avLst/>
              </a:prstGeom>
              <a:noFill/>
              <a:ln w="19050" cap="flat" cmpd="sng" algn="ctr">
                <a:solidFill>
                  <a:srgbClr val="FFFFFF">
                    <a:lumMod val="95000"/>
                  </a:srgbClr>
                </a:solidFill>
                <a:prstDash val="solid"/>
                <a:miter lim="800000"/>
              </a:ln>
              <a:effectLst/>
            </p:spPr>
            <p:txBody>
              <a:bodyPr wrap="square" lIns="45720" tIns="22860" rIns="45720" bIns="22860" anchor="t">
                <a:normAutofit/>
              </a:bodyPr>
              <a:lstStyle/>
              <a:p>
                <a:pPr marL="285750" marR="0" lvl="0" indent="-285750" defTabSz="45720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en-US" altLang="zh-CN" sz="1400" b="0"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Companies that are good at user experience outperform the overall stock market, with an average return of three times that of the S&amp;P 500</a:t>
                </a:r>
                <a:endParaRPr kumimoji="0" lang="zh-CN" altLang="en-US" sz="1200" b="0"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sym typeface="Helvetica Neue"/>
                </a:endParaRPr>
              </a:p>
            </p:txBody>
          </p:sp>
          <p:sp>
            <p:nvSpPr>
              <p:cNvPr id="23" name="íS1iḑê"/>
              <p:cNvSpPr/>
              <p:nvPr/>
            </p:nvSpPr>
            <p:spPr bwMode="gray">
              <a:xfrm>
                <a:off x="1521561" y="218522"/>
                <a:ext cx="3094327" cy="592535"/>
              </a:xfrm>
              <a:prstGeom prst="rect">
                <a:avLst/>
              </a:prstGeom>
              <a:solidFill>
                <a:srgbClr val="046937"/>
              </a:solidFill>
              <a:ln w="19050" cap="flat" cmpd="sng" algn="ctr">
                <a:noFill/>
                <a:prstDash val="solid"/>
                <a:miter lim="800000"/>
              </a:ln>
              <a:effectLst/>
            </p:spPr>
            <p:txBody>
              <a:bodyPr wrap="square" lIns="45720" tIns="22860" rIns="45720" bIns="22860" anchor="ctr">
                <a:normAutofit fontScale="62500" lnSpcReduction="20000"/>
              </a:bodyPr>
              <a:lstStyle/>
              <a:p>
                <a:pPr marL="0" marR="0" lvl="0" indent="0" algn="ctr" defTabSz="412750" eaLnBrk="1" fontAlgn="auto" latinLnBrk="0" hangingPunct="0">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OPPOSans M" panose="00020600040101010101" charset="-122"/>
                    <a:ea typeface="OPPOSans M" panose="00020600040101010101" charset="-122"/>
                    <a:sym typeface="Helvetica Neue"/>
                  </a:rPr>
                  <a:t>Better market performance(total revenue)</a:t>
                </a:r>
                <a:endParaRPr kumimoji="0" lang="zh-CN" altLang="en-US" sz="2400" b="1" i="0" u="none" strike="noStrike" kern="0" cap="none" spc="0" normalizeH="0" baseline="0" noProof="0" dirty="0">
                  <a:ln>
                    <a:noFill/>
                  </a:ln>
                  <a:solidFill>
                    <a:srgbClr val="FFFFFF"/>
                  </a:solidFill>
                  <a:effectLst/>
                  <a:uLnTx/>
                  <a:uFillTx/>
                  <a:latin typeface="OPPOSans M" panose="00020600040101010101" charset="-122"/>
                  <a:ea typeface="OPPOSans M" panose="00020600040101010101" charset="-122"/>
                  <a:sym typeface="Helvetica Neue"/>
                </a:endParaRPr>
              </a:p>
            </p:txBody>
          </p:sp>
        </p:grpSp>
        <p:grpSp>
          <p:nvGrpSpPr>
            <p:cNvPr id="19" name="îšļíḑè"/>
            <p:cNvGrpSpPr/>
            <p:nvPr/>
          </p:nvGrpSpPr>
          <p:grpSpPr>
            <a:xfrm>
              <a:off x="8127738" y="489586"/>
              <a:ext cx="3278084" cy="4402369"/>
              <a:chOff x="1679420" y="199863"/>
              <a:chExt cx="3127462" cy="4402369"/>
            </a:xfrm>
          </p:grpSpPr>
          <p:sp>
            <p:nvSpPr>
              <p:cNvPr id="20" name="íṥ1îḓê"/>
              <p:cNvSpPr/>
              <p:nvPr/>
            </p:nvSpPr>
            <p:spPr bwMode="gray">
              <a:xfrm>
                <a:off x="1679420" y="1299859"/>
                <a:ext cx="3111777" cy="3302373"/>
              </a:xfrm>
              <a:prstGeom prst="rect">
                <a:avLst/>
              </a:prstGeom>
              <a:noFill/>
              <a:ln w="19050" cap="flat" cmpd="sng" algn="ctr">
                <a:solidFill>
                  <a:srgbClr val="FFFFFF">
                    <a:lumMod val="95000"/>
                  </a:srgbClr>
                </a:solidFill>
                <a:prstDash val="solid"/>
                <a:miter lim="800000"/>
              </a:ln>
              <a:effectLst/>
            </p:spPr>
            <p:txBody>
              <a:bodyPr wrap="square" lIns="45720" tIns="22860" rIns="45720" bIns="22860" anchor="t">
                <a:noAutofit/>
              </a:bodyPr>
              <a:lstStyle/>
              <a:p>
                <a:pPr marL="285750" marR="0" lvl="0" indent="-285750" defTabSz="412750" eaLnBrk="1" fontAlgn="auto" latinLnBrk="0" hangingPunct="0">
                  <a:lnSpc>
                    <a:spcPct val="150000"/>
                  </a:lnSpc>
                  <a:spcBef>
                    <a:spcPts val="0"/>
                  </a:spcBef>
                  <a:spcAft>
                    <a:spcPts val="0"/>
                  </a:spcAft>
                  <a:buClrTx/>
                  <a:buSzTx/>
                  <a:buFont typeface="Wingdings" panose="05000000000000000000" pitchFamily="2" charset="2"/>
                  <a:buChar char="Ø"/>
                  <a:tabLst>
                    <a:tab pos="113665" algn="l"/>
                  </a:tabLst>
                  <a:defRPr/>
                </a:pPr>
                <a:r>
                  <a:rPr kumimoji="0" lang="en-US" altLang="zh-CN" sz="1400" b="0"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The turnover rate of an ordinary company is about 12%, but when a company cares more about the customer experience and effectively increases the NPS value, the employee turnover rate also drops rapidly</a:t>
                </a:r>
                <a:endParaRPr kumimoji="0" lang="zh-CN" altLang="en-US" sz="1400" b="0"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sp>
            <p:nvSpPr>
              <p:cNvPr id="21" name="iŝḻïḍè"/>
              <p:cNvSpPr/>
              <p:nvPr/>
            </p:nvSpPr>
            <p:spPr bwMode="gray">
              <a:xfrm>
                <a:off x="1712555" y="199863"/>
                <a:ext cx="3094327" cy="592537"/>
              </a:xfrm>
              <a:prstGeom prst="rect">
                <a:avLst/>
              </a:prstGeom>
              <a:solidFill>
                <a:srgbClr val="000000">
                  <a:lumMod val="50000"/>
                  <a:lumOff val="50000"/>
                </a:srgbClr>
              </a:solidFill>
              <a:ln w="19050" cap="flat" cmpd="sng" algn="ctr">
                <a:noFill/>
                <a:prstDash val="solid"/>
                <a:miter lim="800000"/>
              </a:ln>
              <a:effectLst/>
            </p:spPr>
            <p:txBody>
              <a:bodyPr wrap="square" lIns="45720" tIns="22860" rIns="45720" bIns="22860" anchor="ctr">
                <a:normAutofit fontScale="77500" lnSpcReduction="20000"/>
              </a:bodyPr>
              <a:lstStyle/>
              <a:p>
                <a:pPr marL="0" marR="0" lvl="0" indent="0" algn="ctr" defTabSz="412750" eaLnBrk="1" fontAlgn="auto" latinLnBrk="0" hangingPunct="0">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OPPOSans M" panose="00020600040101010101" charset="-122"/>
                    <a:ea typeface="OPPOSans M" panose="00020600040101010101" charset="-122"/>
                    <a:sym typeface="Helvetica Neue"/>
                  </a:rPr>
                  <a:t>Lower employee turnover  </a:t>
                </a:r>
                <a:endParaRPr kumimoji="0" lang="zh-CN" altLang="en-US" sz="2400" b="1" i="0" u="none" strike="noStrike" kern="0" cap="none" spc="0" normalizeH="0" baseline="0" noProof="0" dirty="0">
                  <a:ln>
                    <a:noFill/>
                  </a:ln>
                  <a:solidFill>
                    <a:srgbClr val="FFFFFF"/>
                  </a:solidFill>
                  <a:effectLst/>
                  <a:uLnTx/>
                  <a:uFillTx/>
                  <a:latin typeface="OPPOSans M" panose="00020600040101010101" charset="-122"/>
                  <a:ea typeface="OPPOSans M" panose="00020600040101010101" charset="-122"/>
                  <a:sym typeface="Helvetica Neue"/>
                </a:endParaRPr>
              </a:p>
            </p:txBody>
          </p:sp>
        </p:grpSp>
      </p:grpSp>
      <p:sp>
        <p:nvSpPr>
          <p:cNvPr id="27"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7320" y="1980662"/>
            <a:ext cx="11230320" cy="4563465"/>
            <a:chOff x="450193" y="2256031"/>
            <a:chExt cx="11230320" cy="4124073"/>
          </a:xfrm>
        </p:grpSpPr>
        <p:sp>
          <p:nvSpPr>
            <p:cNvPr id="220" name="任意多边形 31"/>
            <p:cNvSpPr/>
            <p:nvPr/>
          </p:nvSpPr>
          <p:spPr>
            <a:xfrm flipH="1">
              <a:off x="1039819" y="3742804"/>
              <a:ext cx="10358120"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cxnSp>
          <p:nvCxnSpPr>
            <p:cNvPr id="242" name="Straight Connector 32"/>
            <p:cNvCxnSpPr/>
            <p:nvPr/>
          </p:nvCxnSpPr>
          <p:spPr>
            <a:xfrm flipV="1">
              <a:off x="5008793" y="3153063"/>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43" name="流程图: 联系 36"/>
            <p:cNvSpPr/>
            <p:nvPr/>
          </p:nvSpPr>
          <p:spPr>
            <a:xfrm>
              <a:off x="4910567" y="3654713"/>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38" name="Straight Connector 32"/>
            <p:cNvCxnSpPr/>
            <p:nvPr/>
          </p:nvCxnSpPr>
          <p:spPr>
            <a:xfrm flipV="1">
              <a:off x="1483091" y="3796504"/>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9" name="流程图: 联系 37"/>
            <p:cNvSpPr/>
            <p:nvPr/>
          </p:nvSpPr>
          <p:spPr>
            <a:xfrm>
              <a:off x="1384865" y="3654610"/>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36" name="Straight Connector 32"/>
            <p:cNvCxnSpPr/>
            <p:nvPr/>
          </p:nvCxnSpPr>
          <p:spPr>
            <a:xfrm flipV="1">
              <a:off x="9709729" y="3153063"/>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7" name="流程图: 联系 36"/>
            <p:cNvSpPr/>
            <p:nvPr/>
          </p:nvSpPr>
          <p:spPr>
            <a:xfrm>
              <a:off x="9611503" y="3654713"/>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34" name="Straight Connector 32"/>
            <p:cNvCxnSpPr/>
            <p:nvPr/>
          </p:nvCxnSpPr>
          <p:spPr>
            <a:xfrm flipV="1">
              <a:off x="6184027" y="3796504"/>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5" name="流程图: 联系 37"/>
            <p:cNvSpPr/>
            <p:nvPr/>
          </p:nvSpPr>
          <p:spPr>
            <a:xfrm>
              <a:off x="6085801" y="3654610"/>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cxnSp>
          <p:nvCxnSpPr>
            <p:cNvPr id="230" name="Straight Connector 32"/>
            <p:cNvCxnSpPr/>
            <p:nvPr/>
          </p:nvCxnSpPr>
          <p:spPr>
            <a:xfrm flipV="1">
              <a:off x="10884964" y="3796504"/>
              <a:ext cx="0" cy="601980"/>
            </a:xfrm>
            <a:prstGeom prst="line">
              <a:avLst/>
            </a:prstGeom>
            <a:solidFill>
              <a:srgbClr val="262626"/>
            </a:solidFill>
            <a:ln w="19050">
              <a:solidFill>
                <a:srgbClr val="26262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1" name="流程图: 联系 37"/>
            <p:cNvSpPr/>
            <p:nvPr/>
          </p:nvSpPr>
          <p:spPr>
            <a:xfrm>
              <a:off x="10786738" y="3654610"/>
              <a:ext cx="196453" cy="196453"/>
            </a:xfrm>
            <a:prstGeom prst="flowChartConnector">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19" name="ïṩḻiḑe"/>
            <p:cNvSpPr/>
            <p:nvPr/>
          </p:nvSpPr>
          <p:spPr bwMode="auto">
            <a:xfrm>
              <a:off x="450193" y="4978170"/>
              <a:ext cx="3168360" cy="96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just"/>
              <a:r>
                <a:rPr lang="en-US" altLang="zh-CN" sz="2000" b="1" dirty="0">
                  <a:solidFill>
                    <a:srgbClr val="000000"/>
                  </a:solidFill>
                  <a:latin typeface="OPPOSans M" panose="00020600040101010101" charset="-122"/>
                  <a:ea typeface="OPPOSans M" panose="00020600040101010101" charset="-122"/>
                </a:rPr>
                <a:t>Apple</a:t>
              </a:r>
              <a:r>
                <a:rPr lang="zh-CN" altLang="en-US" sz="2000" dirty="0">
                  <a:solidFill>
                    <a:srgbClr val="000000"/>
                  </a:solidFill>
                  <a:latin typeface="OPPOSans M" panose="00020600040101010101" charset="-122"/>
                  <a:ea typeface="OPPOSans M" panose="00020600040101010101" charset="-122"/>
                </a:rPr>
                <a:t>：</a:t>
              </a:r>
              <a:r>
                <a:rPr lang="en-US" altLang="zh-CN" sz="1200" b="0" dirty="0">
                  <a:solidFill>
                    <a:srgbClr val="000000"/>
                  </a:solidFill>
                  <a:latin typeface="+mn-ea"/>
                  <a:ea typeface="+mn-ea"/>
                </a:rPr>
                <a:t>Introduced in 2007, starting from retail stores, gradually covering marketing, sales, product use and services, as well as </a:t>
              </a:r>
              <a:r>
                <a:rPr lang="en-US" altLang="zh-CN" sz="1200" b="0" dirty="0" err="1">
                  <a:solidFill>
                    <a:srgbClr val="000000"/>
                  </a:solidFill>
                  <a:latin typeface="+mn-ea"/>
                  <a:ea typeface="+mn-ea"/>
                </a:rPr>
                <a:t>eNPS</a:t>
              </a:r>
              <a:r>
                <a:rPr lang="en-US" altLang="zh-CN" sz="1200" b="0" dirty="0">
                  <a:solidFill>
                    <a:srgbClr val="000000"/>
                  </a:solidFill>
                  <a:latin typeface="+mn-ea"/>
                  <a:ea typeface="+mn-ea"/>
                </a:rPr>
                <a:t>, focusing on user lifetime value</a:t>
              </a:r>
              <a:endParaRPr lang="zh-CN" altLang="en-US" sz="1200" b="0" dirty="0">
                <a:solidFill>
                  <a:srgbClr val="000000"/>
                </a:solidFill>
                <a:latin typeface="+mn-ea"/>
                <a:ea typeface="+mn-ea"/>
              </a:endParaRPr>
            </a:p>
          </p:txBody>
        </p:sp>
        <p:sp>
          <p:nvSpPr>
            <p:cNvPr id="215" name="ïṩḻiḑe"/>
            <p:cNvSpPr/>
            <p:nvPr/>
          </p:nvSpPr>
          <p:spPr bwMode="auto">
            <a:xfrm>
              <a:off x="4534592" y="4991942"/>
              <a:ext cx="3618307" cy="138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just"/>
              <a:r>
                <a:rPr lang="en-US" altLang="zh-CN" sz="2000" dirty="0">
                  <a:solidFill>
                    <a:srgbClr val="000000"/>
                  </a:solidFill>
                  <a:latin typeface="OPPOSans M" panose="00020600040101010101" charset="-122"/>
                  <a:ea typeface="OPPOSans M" panose="00020600040101010101" charset="-122"/>
                </a:rPr>
                <a:t>Huawei</a:t>
              </a:r>
              <a:r>
                <a:rPr lang="zh-CN" altLang="en-US" sz="2000" dirty="0">
                  <a:solidFill>
                    <a:srgbClr val="000000"/>
                  </a:solidFill>
                  <a:latin typeface="OPPOSans M" panose="00020600040101010101" charset="-122"/>
                  <a:ea typeface="OPPOSans M" panose="00020600040101010101" charset="-122"/>
                </a:rPr>
                <a:t>：</a:t>
              </a:r>
              <a:r>
                <a:rPr lang="en-US" altLang="zh-CN" sz="1200" b="0" dirty="0">
                  <a:solidFill>
                    <a:srgbClr val="000000"/>
                  </a:solidFill>
                  <a:latin typeface="+mn-ea"/>
                  <a:ea typeface="+mn-ea"/>
                </a:rPr>
                <a:t>In 2014, we started from the overall research, driving the improvement of products and user experience. Now it has covered multiple parts such as products, retail, and services.  KPI</a:t>
              </a:r>
              <a:endParaRPr lang="en-US" altLang="zh-CN" sz="1200" b="0" dirty="0">
                <a:solidFill>
                  <a:srgbClr val="000000"/>
                </a:solidFill>
                <a:latin typeface="+mn-ea"/>
                <a:ea typeface="+mn-ea"/>
              </a:endParaRPr>
            </a:p>
          </p:txBody>
        </p:sp>
        <p:sp>
          <p:nvSpPr>
            <p:cNvPr id="211" name="ïṩḻiḑe"/>
            <p:cNvSpPr/>
            <p:nvPr/>
          </p:nvSpPr>
          <p:spPr bwMode="auto">
            <a:xfrm>
              <a:off x="9218958" y="5016740"/>
              <a:ext cx="2461555" cy="136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just"/>
              <a:r>
                <a:rPr lang="en-US" altLang="zh-CN" sz="2000" b="1" dirty="0">
                  <a:solidFill>
                    <a:srgbClr val="000000"/>
                  </a:solidFill>
                  <a:latin typeface="OPPOSans M" panose="00020600040101010101" charset="-122"/>
                  <a:ea typeface="OPPOSans M" panose="00020600040101010101" charset="-122"/>
                </a:rPr>
                <a:t>Xiaomi</a:t>
              </a:r>
              <a:r>
                <a:rPr lang="zh-CN" altLang="en-US" sz="2000" dirty="0">
                  <a:solidFill>
                    <a:srgbClr val="000000"/>
                  </a:solidFill>
                  <a:latin typeface="OPPOSans M" panose="00020600040101010101" charset="-122"/>
                  <a:ea typeface="OPPOSans M" panose="00020600040101010101" charset="-122"/>
                </a:rPr>
                <a:t>：</a:t>
              </a:r>
              <a:r>
                <a:rPr lang="en-US" altLang="zh-CN" sz="1200" b="1" dirty="0">
                  <a:solidFill>
                    <a:srgbClr val="000000"/>
                  </a:solidFill>
                  <a:latin typeface="+mn-ea"/>
                  <a:ea typeface="+mn-ea"/>
                </a:rPr>
                <a:t> </a:t>
              </a:r>
              <a:r>
                <a:rPr lang="en-US" altLang="zh-CN" sz="1200" b="0" dirty="0">
                  <a:solidFill>
                    <a:srgbClr val="000000"/>
                  </a:solidFill>
                  <a:latin typeface="+mn-ea"/>
                  <a:ea typeface="+mn-ea"/>
                </a:rPr>
                <a:t>NPS was firstly introduced to the PC product in 2019, and gradually to mobile phones in 2020</a:t>
              </a:r>
              <a:endParaRPr lang="zh-CN" altLang="en-US" sz="1200" b="0" dirty="0">
                <a:solidFill>
                  <a:srgbClr val="000000"/>
                </a:solidFill>
                <a:latin typeface="+mn-ea"/>
                <a:ea typeface="+mn-ea"/>
              </a:endParaRPr>
            </a:p>
          </p:txBody>
        </p:sp>
        <p:sp>
          <p:nvSpPr>
            <p:cNvPr id="209" name="ïṩḻiḑe"/>
            <p:cNvSpPr/>
            <p:nvPr/>
          </p:nvSpPr>
          <p:spPr bwMode="auto">
            <a:xfrm>
              <a:off x="1681448" y="2256031"/>
              <a:ext cx="3005558" cy="159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00" tIns="23400" rIns="45000" bIns="23400" anchor="t" anchorCtr="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just"/>
              <a:r>
                <a:rPr lang="en-US" altLang="zh-CN" sz="2000" b="1" dirty="0">
                  <a:solidFill>
                    <a:srgbClr val="000000"/>
                  </a:solidFill>
                  <a:latin typeface="OPPOSans M" panose="00020600040101010101" charset="-122"/>
                  <a:ea typeface="OPPOSans M" panose="00020600040101010101" charset="-122"/>
                </a:rPr>
                <a:t>Samsung</a:t>
              </a:r>
              <a:r>
                <a:rPr lang="zh-CN" altLang="en-US" sz="2000" dirty="0">
                  <a:solidFill>
                    <a:srgbClr val="000000"/>
                  </a:solidFill>
                  <a:latin typeface="OPPOSans M" panose="00020600040101010101" charset="-122"/>
                  <a:ea typeface="OPPOSans M" panose="00020600040101010101" charset="-122"/>
                </a:rPr>
                <a:t>：</a:t>
              </a:r>
              <a:r>
                <a:rPr lang="en-US" altLang="zh-CN" sz="1200" b="0" dirty="0">
                  <a:solidFill>
                    <a:srgbClr val="000000"/>
                  </a:solidFill>
                  <a:latin typeface="+mn-ea"/>
                  <a:ea typeface="+mn-ea"/>
                </a:rPr>
                <a:t>Introduced in 2012, starting from regional market and retail, gradually covering product design and experience, services, user operations</a:t>
              </a:r>
              <a:endParaRPr lang="zh-CN" altLang="en-US" sz="1200" b="0" dirty="0">
                <a:solidFill>
                  <a:srgbClr val="000000"/>
                </a:solidFill>
                <a:latin typeface="+mn-ea"/>
                <a:ea typeface="+mn-ea"/>
              </a:endParaRPr>
            </a:p>
          </p:txBody>
        </p:sp>
      </p:grpSp>
      <p:pic>
        <p:nvPicPr>
          <p:cNvPr id="2" name="图片 1"/>
          <p:cNvPicPr>
            <a:picLocks noChangeAspect="1"/>
          </p:cNvPicPr>
          <p:nvPr/>
        </p:nvPicPr>
        <p:blipFill>
          <a:blip r:embed="rId1"/>
          <a:stretch>
            <a:fillRect/>
          </a:stretch>
        </p:blipFill>
        <p:spPr>
          <a:xfrm>
            <a:off x="1242278" y="4443816"/>
            <a:ext cx="481626" cy="566977"/>
          </a:xfrm>
          <a:prstGeom prst="rect">
            <a:avLst/>
          </a:prstGeom>
        </p:spPr>
      </p:pic>
      <p:pic>
        <p:nvPicPr>
          <p:cNvPr id="3" name="图片 2"/>
          <p:cNvPicPr>
            <a:picLocks noChangeAspect="1"/>
          </p:cNvPicPr>
          <p:nvPr/>
        </p:nvPicPr>
        <p:blipFill>
          <a:blip r:embed="rId2"/>
          <a:stretch>
            <a:fillRect/>
          </a:stretch>
        </p:blipFill>
        <p:spPr>
          <a:xfrm>
            <a:off x="4636042" y="2506024"/>
            <a:ext cx="908383" cy="341406"/>
          </a:xfrm>
          <a:prstGeom prst="rect">
            <a:avLst/>
          </a:prstGeom>
        </p:spPr>
      </p:pic>
      <p:pic>
        <p:nvPicPr>
          <p:cNvPr id="4" name="图片 3"/>
          <p:cNvPicPr>
            <a:picLocks noChangeAspect="1"/>
          </p:cNvPicPr>
          <p:nvPr/>
        </p:nvPicPr>
        <p:blipFill>
          <a:blip r:embed="rId3"/>
          <a:stretch>
            <a:fillRect/>
          </a:stretch>
        </p:blipFill>
        <p:spPr>
          <a:xfrm>
            <a:off x="5794222" y="4486165"/>
            <a:ext cx="603556" cy="475529"/>
          </a:xfrm>
          <a:prstGeom prst="rect">
            <a:avLst/>
          </a:prstGeom>
        </p:spPr>
      </p:pic>
      <p:pic>
        <p:nvPicPr>
          <p:cNvPr id="6" name="图片 5"/>
          <p:cNvPicPr>
            <a:picLocks noChangeAspect="1"/>
          </p:cNvPicPr>
          <p:nvPr/>
        </p:nvPicPr>
        <p:blipFill>
          <a:blip r:embed="rId4"/>
          <a:stretch>
            <a:fillRect/>
          </a:stretch>
        </p:blipFill>
        <p:spPr>
          <a:xfrm>
            <a:off x="9275283" y="2477828"/>
            <a:ext cx="981541" cy="262151"/>
          </a:xfrm>
          <a:prstGeom prst="rect">
            <a:avLst/>
          </a:prstGeom>
        </p:spPr>
      </p:pic>
      <p:pic>
        <p:nvPicPr>
          <p:cNvPr id="10" name="图片 9"/>
          <p:cNvPicPr>
            <a:picLocks noChangeAspect="1"/>
          </p:cNvPicPr>
          <p:nvPr/>
        </p:nvPicPr>
        <p:blipFill>
          <a:blip r:embed="rId5"/>
          <a:stretch>
            <a:fillRect/>
          </a:stretch>
        </p:blipFill>
        <p:spPr>
          <a:xfrm>
            <a:off x="10519561" y="4505617"/>
            <a:ext cx="603556" cy="589734"/>
          </a:xfrm>
          <a:prstGeom prst="rect">
            <a:avLst/>
          </a:prstGeom>
        </p:spPr>
      </p:pic>
      <p:sp>
        <p:nvSpPr>
          <p:cNvPr id="53" name="文本框 52"/>
          <p:cNvSpPr txBox="1"/>
          <p:nvPr/>
        </p:nvSpPr>
        <p:spPr>
          <a:xfrm>
            <a:off x="6387332" y="1986045"/>
            <a:ext cx="2781856" cy="1138773"/>
          </a:xfrm>
          <a:prstGeom prst="rect">
            <a:avLst/>
          </a:prstGeom>
          <a:noFill/>
        </p:spPr>
        <p:txBody>
          <a:bodyPr wrap="square">
            <a:spAutoFit/>
          </a:bodyPr>
          <a:lstStyle/>
          <a:p>
            <a:pPr algn="just"/>
            <a:r>
              <a:rPr lang="en-US" altLang="zh-CN" sz="2000" b="1" dirty="0">
                <a:solidFill>
                  <a:srgbClr val="000000"/>
                </a:solidFill>
                <a:latin typeface="+mn-ea"/>
              </a:rPr>
              <a:t>OPPO</a:t>
            </a:r>
            <a:r>
              <a:rPr lang="en-US" altLang="zh-CN" sz="1200" b="1" dirty="0">
                <a:solidFill>
                  <a:srgbClr val="000000"/>
                </a:solidFill>
                <a:latin typeface="+mn-ea"/>
              </a:rPr>
              <a:t>: </a:t>
            </a:r>
            <a:r>
              <a:rPr lang="en-US" altLang="zh-CN" sz="1200" dirty="0">
                <a:solidFill>
                  <a:srgbClr val="000000"/>
                </a:solidFill>
                <a:latin typeface="+mn-ea"/>
              </a:rPr>
              <a:t>At the end of 2019, product NPS began to operate systematically, and branding, marketing, retail, and service began to be introduced in 2020</a:t>
            </a:r>
            <a:endParaRPr lang="zh-CN" altLang="en-US" sz="1200" dirty="0">
              <a:solidFill>
                <a:srgbClr val="000000"/>
              </a:solidFill>
              <a:latin typeface="+mn-ea"/>
            </a:endParaRPr>
          </a:p>
        </p:txBody>
      </p:sp>
      <p:sp>
        <p:nvSpPr>
          <p:cNvPr id="26"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
        <p:nvSpPr>
          <p:cNvPr id="28" name="文本框 27"/>
          <p:cNvSpPr txBox="1"/>
          <p:nvPr/>
        </p:nvSpPr>
        <p:spPr>
          <a:xfrm>
            <a:off x="713376" y="1061487"/>
            <a:ext cx="10601689" cy="646331"/>
          </a:xfrm>
          <a:prstGeom prst="rect">
            <a:avLst/>
          </a:prstGeom>
          <a:noFill/>
        </p:spPr>
        <p:txBody>
          <a:bodyPr wrap="square">
            <a:spAutoFit/>
          </a:bodyPr>
          <a:lstStyle/>
          <a:p>
            <a:r>
              <a:rPr lang="en-US" altLang="zh-CN" b="1" dirty="0">
                <a:solidFill>
                  <a:schemeClr val="bg1">
                    <a:lumMod val="10000"/>
                  </a:schemeClr>
                </a:solidFill>
              </a:rPr>
              <a:t>In the mobile phone industry, Apple, Samsung, and Huawei introduced NPS earlier and have had mature operations</a:t>
            </a:r>
            <a:endParaRPr lang="zh-CN" altLang="en-US" b="1" dirty="0">
              <a:solidFill>
                <a:schemeClr val="bg1">
                  <a:lumMod val="10000"/>
                </a:schemeClr>
              </a:solidFill>
            </a:endParaRPr>
          </a:p>
        </p:txBody>
      </p:sp>
      <p:sp>
        <p:nvSpPr>
          <p:cNvPr id="27" name="标题 1"/>
          <p:cNvSpPr txBox="1"/>
          <p:nvPr/>
        </p:nvSpPr>
        <p:spPr>
          <a:xfrm>
            <a:off x="638363" y="240421"/>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1.4 Why NPS</a:t>
            </a:r>
            <a:endPar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2700000">
            <a:off x="2514790" y="1453137"/>
            <a:ext cx="370535" cy="370535"/>
          </a:xfrm>
          <a:prstGeom prst="rect">
            <a:avLst/>
          </a:prstGeom>
          <a:solidFill>
            <a:srgbClr val="046A38"/>
          </a:solidFill>
          <a:ln w="12700" cap="flat" cmpd="sng" algn="ctr">
            <a:noFill/>
            <a:prstDash val="solid"/>
            <a:miter lim="800000"/>
          </a:ln>
          <a:effectLst/>
        </p:spPr>
        <p:txBody>
          <a:bodyPr rtlCol="0" anchor="ctr"/>
          <a:lstStyle/>
          <a:p>
            <a:pPr algn="ctr" defTabSz="913765">
              <a:defRPr/>
            </a:pPr>
            <a:endParaRPr lang="zh-CN" altLang="en-US" sz="1800" kern="0">
              <a:solidFill>
                <a:schemeClr val="tx1">
                  <a:lumMod val="65000"/>
                  <a:lumOff val="35000"/>
                </a:schemeClr>
              </a:solidFill>
              <a:latin typeface="OPPOSans B" panose="00020600040101010101" charset="-122"/>
              <a:ea typeface="OPPOSans B" panose="00020600040101010101" charset="-122"/>
            </a:endParaRPr>
          </a:p>
        </p:txBody>
      </p:sp>
      <p:sp>
        <p:nvSpPr>
          <p:cNvPr id="24" name="矩形 23"/>
          <p:cNvSpPr/>
          <p:nvPr/>
        </p:nvSpPr>
        <p:spPr>
          <a:xfrm rot="2700000">
            <a:off x="2999646" y="1853341"/>
            <a:ext cx="181450" cy="181450"/>
          </a:xfrm>
          <a:prstGeom prst="rect">
            <a:avLst/>
          </a:prstGeom>
          <a:solidFill>
            <a:srgbClr val="2DC84D">
              <a:alpha val="69804"/>
            </a:srgbClr>
          </a:solidFill>
          <a:ln w="12700" cap="flat" cmpd="sng" algn="ctr">
            <a:noFill/>
            <a:prstDash val="solid"/>
            <a:miter lim="800000"/>
          </a:ln>
          <a:effectLst/>
        </p:spPr>
        <p:txBody>
          <a:bodyPr rtlCol="0" anchor="ctr"/>
          <a:lstStyle/>
          <a:p>
            <a:pPr algn="ctr" defTabSz="913765">
              <a:defRPr/>
            </a:pPr>
            <a:endParaRPr lang="zh-CN" altLang="en-US" sz="1800" kern="0">
              <a:solidFill>
                <a:prstClr val="white"/>
              </a:solidFill>
              <a:latin typeface="OPPOSans B" panose="00020600040101010101" charset="-122"/>
              <a:ea typeface="OPPOSans B" panose="00020600040101010101" charset="-122"/>
            </a:endParaRPr>
          </a:p>
        </p:txBody>
      </p:sp>
      <p:grpSp>
        <p:nvGrpSpPr>
          <p:cNvPr id="11" name="组合 10"/>
          <p:cNvGrpSpPr/>
          <p:nvPr/>
        </p:nvGrpSpPr>
        <p:grpSpPr>
          <a:xfrm>
            <a:off x="2897844" y="2072371"/>
            <a:ext cx="9080500" cy="2390140"/>
            <a:chOff x="1799" y="2145"/>
            <a:chExt cx="14300" cy="3764"/>
          </a:xfrm>
        </p:grpSpPr>
        <p:sp>
          <p:nvSpPr>
            <p:cNvPr id="12" name="文本框 2"/>
            <p:cNvSpPr txBox="1">
              <a:spLocks noChangeArrowheads="1"/>
            </p:cNvSpPr>
            <p:nvPr>
              <p:custDataLst>
                <p:tags r:id="rId1"/>
              </p:custDataLst>
            </p:nvPr>
          </p:nvSpPr>
          <p:spPr bwMode="auto">
            <a:xfrm>
              <a:off x="1852" y="2145"/>
              <a:ext cx="4968" cy="3764"/>
            </a:xfrm>
            <a:prstGeom prst="rect">
              <a:avLst/>
            </a:prstGeom>
            <a:noFill/>
            <a:ln w="9525">
              <a:noFill/>
              <a:miter lim="800000"/>
            </a:ln>
          </p:spPr>
          <p:txBody>
            <a:bodyPr>
              <a:spAutoFit/>
            </a:bodyPr>
            <a:lstStyle/>
            <a:p>
              <a:pPr algn="ctr" eaLnBrk="1" hangingPunct="1"/>
              <a:r>
                <a:rPr lang="en-US" altLang="zh-CN" sz="14930" b="1" dirty="0">
                  <a:solidFill>
                    <a:srgbClr val="046A38"/>
                  </a:solidFill>
                  <a:latin typeface="Arial Black" panose="020B0A04020102020204" pitchFamily="34" charset="0"/>
                  <a:ea typeface="微软雅黑" panose="020B0503020204020204" pitchFamily="34" charset="-122"/>
                  <a:cs typeface="Times New Roman" panose="02020603050405020304" pitchFamily="18" charset="0"/>
                </a:rPr>
                <a:t>02</a:t>
              </a:r>
              <a:endParaRPr lang="zh-CN" altLang="en-US" sz="14930" b="1" dirty="0">
                <a:solidFill>
                  <a:srgbClr val="046A38"/>
                </a:solidFill>
                <a:latin typeface="Arial Black" panose="020B0A04020102020204" pitchFamily="34" charset="0"/>
                <a:ea typeface="微软雅黑" panose="020B0503020204020204" pitchFamily="34" charset="-122"/>
                <a:cs typeface="Times New Roman" panose="02020603050405020304" pitchFamily="18" charset="0"/>
              </a:endParaRPr>
            </a:p>
          </p:txBody>
        </p:sp>
        <p:cxnSp>
          <p:nvCxnSpPr>
            <p:cNvPr id="13" name="直接连接符 12"/>
            <p:cNvCxnSpPr/>
            <p:nvPr>
              <p:custDataLst>
                <p:tags r:id="rId2"/>
              </p:custDataLst>
            </p:nvPr>
          </p:nvCxnSpPr>
          <p:spPr>
            <a:xfrm>
              <a:off x="6489" y="4009"/>
              <a:ext cx="8453" cy="37"/>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文本框 11"/>
            <p:cNvSpPr txBox="1">
              <a:spLocks noChangeArrowheads="1"/>
            </p:cNvSpPr>
            <p:nvPr>
              <p:custDataLst>
                <p:tags r:id="rId3"/>
              </p:custDataLst>
            </p:nvPr>
          </p:nvSpPr>
          <p:spPr bwMode="auto">
            <a:xfrm>
              <a:off x="1799" y="3627"/>
              <a:ext cx="4593" cy="792"/>
            </a:xfrm>
            <a:prstGeom prst="rect">
              <a:avLst/>
            </a:prstGeom>
            <a:solidFill>
              <a:srgbClr val="F8F8F8"/>
            </a:solidFill>
            <a:ln w="9525">
              <a:noFill/>
              <a:miter lim="800000"/>
            </a:ln>
          </p:spPr>
          <p:txBody>
            <a:bodyPr>
              <a:spAutoFit/>
            </a:bodyPr>
            <a:lstStyle/>
            <a:p>
              <a:pPr eaLnBrk="1" hangingPunct="1"/>
              <a:r>
                <a:rPr lang="en-US" altLang="zh-CN" sz="2700" b="1" dirty="0">
                  <a:solidFill>
                    <a:schemeClr val="bg2">
                      <a:lumMod val="50000"/>
                    </a:schemeClr>
                  </a:solidFill>
                  <a:latin typeface="Times New Roman" panose="02020603050405020304" pitchFamily="18" charset="0"/>
                  <a:cs typeface="Times New Roman" panose="02020603050405020304" pitchFamily="18" charset="0"/>
                </a:rPr>
                <a:t>      PART TWO</a:t>
              </a:r>
              <a:endParaRPr lang="zh-CN" altLang="en-US" sz="27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6" name="文本框 15"/>
            <p:cNvSpPr txBox="1">
              <a:spLocks noChangeArrowheads="1"/>
            </p:cNvSpPr>
            <p:nvPr>
              <p:custDataLst>
                <p:tags r:id="rId4"/>
              </p:custDataLst>
            </p:nvPr>
          </p:nvSpPr>
          <p:spPr bwMode="auto">
            <a:xfrm>
              <a:off x="6500" y="2419"/>
              <a:ext cx="9599"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2400" dirty="0">
                  <a:solidFill>
                    <a:schemeClr val="bg2">
                      <a:lumMod val="50000"/>
                    </a:schemeClr>
                  </a:solidFill>
                  <a:latin typeface="OPPOSans B" panose="00020600040101010101" charset="-122"/>
                  <a:ea typeface="OPPOSans B" panose="00020600040101010101" charset="-122"/>
                  <a:cs typeface="Arial" panose="020B0604020202020204" pitchFamily="34" charset="0"/>
                </a:rPr>
                <a:t>Interpretation of New Concepts</a:t>
              </a:r>
              <a:endParaRPr lang="en-US" altLang="zh-CN" sz="2400" dirty="0">
                <a:solidFill>
                  <a:schemeClr val="bg2">
                    <a:lumMod val="50000"/>
                  </a:schemeClr>
                </a:solidFill>
                <a:latin typeface="OPPOSans B" panose="00020600040101010101" charset="-122"/>
                <a:ea typeface="OPPOSans B" panose="00020600040101010101" charset="-122"/>
                <a:cs typeface="Arial" panose="020B0604020202020204" pitchFamily="34" charset="0"/>
              </a:endParaRPr>
            </a:p>
          </p:txBody>
        </p:sp>
        <p:sp>
          <p:nvSpPr>
            <p:cNvPr id="18" name="矩形 17"/>
            <p:cNvSpPr/>
            <p:nvPr/>
          </p:nvSpPr>
          <p:spPr>
            <a:xfrm>
              <a:off x="6525" y="4135"/>
              <a:ext cx="7702" cy="1627"/>
            </a:xfrm>
            <a:prstGeom prst="rect">
              <a:avLst/>
            </a:prstGeom>
          </p:spPr>
          <p:txBody>
            <a:bodyPr wrap="square">
              <a:spAutoFit/>
            </a:bodyPr>
            <a:lstStyle/>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2.1 Source of NPS</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endParaRPr>
            </a:p>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rPr>
                <a:t>2.2 New Concepts of NPS</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endParaRPr>
            </a:p>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rPr>
                <a:t>2.3 Application of New Concepts</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7592086" y="729553"/>
            <a:ext cx="3898901" cy="1694994"/>
            <a:chOff x="861492" y="1091024"/>
            <a:chExt cx="7423011" cy="1927584"/>
          </a:xfrm>
        </p:grpSpPr>
        <p:sp>
          <p:nvSpPr>
            <p:cNvPr id="18" name="圆角矩形 17"/>
            <p:cNvSpPr/>
            <p:nvPr/>
          </p:nvSpPr>
          <p:spPr>
            <a:xfrm>
              <a:off x="899160" y="1221266"/>
              <a:ext cx="7345680" cy="1745662"/>
            </a:xfrm>
            <a:prstGeom prst="roundRect">
              <a:avLst>
                <a:gd name="adj" fmla="val 0"/>
              </a:avLst>
            </a:prstGeom>
            <a:noFill/>
            <a:ln w="6350">
              <a:solidFill>
                <a:srgbClr val="3A6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42"/>
            <p:cNvSpPr txBox="1"/>
            <p:nvPr/>
          </p:nvSpPr>
          <p:spPr>
            <a:xfrm>
              <a:off x="1031464" y="1091024"/>
              <a:ext cx="6760183" cy="1750051"/>
            </a:xfrm>
            <a:prstGeom prst="rect">
              <a:avLst/>
            </a:prstGeom>
            <a:noFill/>
          </p:spPr>
          <p:txBody>
            <a:bodyPr wrap="square" lIns="0" tIns="0" rIns="0" bIns="0" rtlCol="0" anchor="ctr">
              <a:spAutoFit/>
            </a:bodyPr>
            <a:lstStyle/>
            <a:p>
              <a:pPr algn="just"/>
              <a:endParaRPr lang="en-US" altLang="zh-CN" sz="1600" b="1" dirty="0">
                <a:solidFill>
                  <a:schemeClr val="bg1">
                    <a:lumMod val="10000"/>
                  </a:schemeClr>
                </a:solidFill>
                <a:latin typeface="+mj-ea"/>
                <a:ea typeface="+mj-ea"/>
              </a:endParaRPr>
            </a:p>
            <a:p>
              <a:pPr marL="285750" indent="-285750" algn="just">
                <a:buFont typeface="Wingdings" panose="05000000000000000000" pitchFamily="2" charset="2"/>
                <a:buChar char="p"/>
              </a:pPr>
              <a:r>
                <a:rPr lang="en-US" altLang="zh-CN" sz="1400" b="1" dirty="0">
                  <a:solidFill>
                    <a:schemeClr val="bg1">
                      <a:lumMod val="10000"/>
                    </a:schemeClr>
                  </a:solidFill>
                  <a:latin typeface="+mn-ea"/>
                </a:rPr>
                <a:t>Theoretical source</a:t>
              </a:r>
              <a:endParaRPr lang="en-US" altLang="zh-CN" sz="1400" b="1" dirty="0">
                <a:solidFill>
                  <a:schemeClr val="bg1">
                    <a:lumMod val="10000"/>
                  </a:schemeClr>
                </a:solidFill>
                <a:latin typeface="+mn-ea"/>
              </a:endParaRPr>
            </a:p>
            <a:p>
              <a:pPr marL="285750" indent="-285750" algn="just">
                <a:buFont typeface="Wingdings" panose="05000000000000000000" pitchFamily="2" charset="2"/>
                <a:buChar char="Ø"/>
              </a:pPr>
              <a:r>
                <a:rPr lang="en-US" altLang="zh-CN" sz="1400" b="1" dirty="0">
                  <a:solidFill>
                    <a:schemeClr val="bg1">
                      <a:lumMod val="10000"/>
                    </a:schemeClr>
                  </a:solidFill>
                  <a:latin typeface="+mn-ea"/>
                </a:rPr>
                <a:t>Peak-end law</a:t>
              </a:r>
              <a:r>
                <a:rPr lang="en-US" altLang="zh-CN" sz="1400" dirty="0">
                  <a:solidFill>
                    <a:schemeClr val="bg1">
                      <a:lumMod val="10000"/>
                    </a:schemeClr>
                  </a:solidFill>
                  <a:latin typeface="+mn-ea"/>
                </a:rPr>
                <a:t>: </a:t>
              </a:r>
              <a:r>
                <a:rPr lang="en-US" altLang="zh-CN" sz="1400" dirty="0">
                  <a:solidFill>
                    <a:schemeClr val="bg1">
                      <a:lumMod val="10000"/>
                    </a:schemeClr>
                  </a:solidFill>
                </a:rPr>
                <a:t>The memory of an experience is determined by two factors: the feeling at the peak (whether positive or negative) and the feeling at the end</a:t>
              </a:r>
              <a:endParaRPr lang="en-US" altLang="zh-CN" dirty="0">
                <a:solidFill>
                  <a:schemeClr val="bg1">
                    <a:lumMod val="10000"/>
                  </a:schemeClr>
                </a:solidFill>
                <a:latin typeface="+mj-ea"/>
                <a:ea typeface="+mj-ea"/>
              </a:endParaRPr>
            </a:p>
          </p:txBody>
        </p:sp>
        <p:sp>
          <p:nvSpPr>
            <p:cNvPr id="20" name="矩形 93"/>
            <p:cNvSpPr/>
            <p:nvPr/>
          </p:nvSpPr>
          <p:spPr>
            <a:xfrm>
              <a:off x="861492" y="11767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93"/>
            <p:cNvSpPr/>
            <p:nvPr/>
          </p:nvSpPr>
          <p:spPr>
            <a:xfrm rot="10800000">
              <a:off x="7996471" y="2730576"/>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611871" y="2695954"/>
            <a:ext cx="3875217" cy="1977006"/>
            <a:chOff x="861492" y="1176702"/>
            <a:chExt cx="7455588" cy="2413837"/>
          </a:xfrm>
        </p:grpSpPr>
        <p:sp>
          <p:nvSpPr>
            <p:cNvPr id="15" name="圆角矩形 17"/>
            <p:cNvSpPr/>
            <p:nvPr/>
          </p:nvSpPr>
          <p:spPr>
            <a:xfrm>
              <a:off x="899160" y="1221266"/>
              <a:ext cx="7345679" cy="2214195"/>
            </a:xfrm>
            <a:prstGeom prst="roundRect">
              <a:avLst>
                <a:gd name="adj" fmla="val 0"/>
              </a:avLst>
            </a:prstGeom>
            <a:noFill/>
            <a:ln w="6350">
              <a:solidFill>
                <a:srgbClr val="3A6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42"/>
            <p:cNvSpPr txBox="1"/>
            <p:nvPr/>
          </p:nvSpPr>
          <p:spPr>
            <a:xfrm>
              <a:off x="1005507" y="1411005"/>
              <a:ext cx="7200925" cy="2179534"/>
            </a:xfrm>
            <a:prstGeom prst="rect">
              <a:avLst/>
            </a:prstGeom>
            <a:noFill/>
          </p:spPr>
          <p:txBody>
            <a:bodyPr wrap="square" lIns="0" tIns="0" rIns="0" bIns="0" rtlCol="0" anchor="ctr">
              <a:spAutoFit/>
            </a:bodyPr>
            <a:lstStyle/>
            <a:p>
              <a:pPr marL="285750" indent="-285750" algn="just">
                <a:buFont typeface="Wingdings" panose="05000000000000000000" pitchFamily="2" charset="2"/>
                <a:buChar char="p"/>
              </a:pPr>
              <a:r>
                <a:rPr lang="en-US" altLang="zh-CN" sz="1400" b="1" dirty="0">
                  <a:solidFill>
                    <a:schemeClr val="bg1">
                      <a:lumMod val="10000"/>
                    </a:schemeClr>
                  </a:solidFill>
                  <a:latin typeface="+mn-ea"/>
                </a:rPr>
                <a:t>Theoretical hypothesis</a:t>
              </a:r>
              <a:endParaRPr lang="en-US" altLang="zh-CN" sz="1400" b="1" dirty="0">
                <a:solidFill>
                  <a:schemeClr val="bg1">
                    <a:lumMod val="10000"/>
                  </a:schemeClr>
                </a:solidFill>
                <a:latin typeface="+mn-ea"/>
              </a:endParaRPr>
            </a:p>
            <a:p>
              <a:pPr marL="285750" indent="-285750">
                <a:buFont typeface="Wingdings" panose="05000000000000000000" pitchFamily="2" charset="2"/>
                <a:buChar char="Ø"/>
              </a:pPr>
              <a:r>
                <a:rPr lang="en-US" altLang="zh-CN" sz="1400" dirty="0">
                  <a:solidFill>
                    <a:schemeClr val="bg1">
                      <a:lumMod val="10000"/>
                    </a:schemeClr>
                  </a:solidFill>
                  <a:latin typeface="+mn-ea"/>
                </a:rPr>
                <a:t>The resources of the enterprise are limited, and it is impossible to solve all the pain points</a:t>
              </a:r>
              <a:endParaRPr lang="en-US" altLang="zh-CN" sz="1400" dirty="0">
                <a:solidFill>
                  <a:schemeClr val="bg1">
                    <a:lumMod val="10000"/>
                  </a:schemeClr>
                </a:solidFill>
                <a:latin typeface="+mn-ea"/>
              </a:endParaRPr>
            </a:p>
            <a:p>
              <a:pPr marL="285750" indent="-285750">
                <a:buFont typeface="Wingdings" panose="05000000000000000000" pitchFamily="2" charset="2"/>
                <a:buChar char="Ø"/>
              </a:pPr>
              <a:r>
                <a:rPr lang="en-US" altLang="zh-CN" sz="1400" dirty="0">
                  <a:solidFill>
                    <a:schemeClr val="bg1">
                      <a:lumMod val="10000"/>
                    </a:schemeClr>
                  </a:solidFill>
                  <a:latin typeface="+mn-ea"/>
                </a:rPr>
                <a:t>A good experience is to exceed customer expectations at key contact points</a:t>
              </a:r>
              <a:endParaRPr lang="en-US" altLang="zh-CN" sz="1400" dirty="0">
                <a:solidFill>
                  <a:schemeClr val="bg1">
                    <a:lumMod val="10000"/>
                  </a:schemeClr>
                </a:solidFill>
                <a:latin typeface="+mn-ea"/>
              </a:endParaRPr>
            </a:p>
            <a:p>
              <a:pPr algn="just"/>
              <a:endParaRPr lang="en-US" altLang="zh-CN" dirty="0">
                <a:solidFill>
                  <a:schemeClr val="bg1">
                    <a:lumMod val="10000"/>
                  </a:schemeClr>
                </a:solidFill>
                <a:latin typeface="+mj-ea"/>
                <a:ea typeface="+mj-ea"/>
              </a:endParaRPr>
            </a:p>
          </p:txBody>
        </p:sp>
        <p:sp>
          <p:nvSpPr>
            <p:cNvPr id="22" name="矩形 93"/>
            <p:cNvSpPr/>
            <p:nvPr/>
          </p:nvSpPr>
          <p:spPr>
            <a:xfrm>
              <a:off x="861492" y="11767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93"/>
            <p:cNvSpPr/>
            <p:nvPr/>
          </p:nvSpPr>
          <p:spPr>
            <a:xfrm rot="10800000">
              <a:off x="8029049" y="3226772"/>
              <a:ext cx="288031"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631450" y="4829071"/>
            <a:ext cx="3879116" cy="1661993"/>
            <a:chOff x="861492" y="1123386"/>
            <a:chExt cx="6758319" cy="1930555"/>
          </a:xfrm>
        </p:grpSpPr>
        <p:sp>
          <p:nvSpPr>
            <p:cNvPr id="25" name="圆角矩形 17"/>
            <p:cNvSpPr/>
            <p:nvPr/>
          </p:nvSpPr>
          <p:spPr>
            <a:xfrm>
              <a:off x="899160" y="1221266"/>
              <a:ext cx="6635729" cy="1745662"/>
            </a:xfrm>
            <a:prstGeom prst="roundRect">
              <a:avLst>
                <a:gd name="adj" fmla="val 0"/>
              </a:avLst>
            </a:prstGeom>
            <a:noFill/>
            <a:ln w="6350">
              <a:solidFill>
                <a:srgbClr val="3A6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42"/>
            <p:cNvSpPr txBox="1"/>
            <p:nvPr/>
          </p:nvSpPr>
          <p:spPr>
            <a:xfrm>
              <a:off x="987825" y="1123386"/>
              <a:ext cx="6398797" cy="1930555"/>
            </a:xfrm>
            <a:prstGeom prst="rect">
              <a:avLst/>
            </a:prstGeom>
            <a:noFill/>
          </p:spPr>
          <p:txBody>
            <a:bodyPr wrap="square" lIns="0" tIns="0" rIns="0" bIns="0" rtlCol="0" anchor="ctr">
              <a:spAutoFit/>
            </a:bodyPr>
            <a:lstStyle/>
            <a:p>
              <a:pPr algn="just"/>
              <a:endParaRPr lang="en-US" altLang="zh-CN" b="1" dirty="0">
                <a:solidFill>
                  <a:schemeClr val="bg1">
                    <a:lumMod val="10000"/>
                  </a:schemeClr>
                </a:solidFill>
                <a:latin typeface="+mj-ea"/>
                <a:ea typeface="+mj-ea"/>
              </a:endParaRPr>
            </a:p>
            <a:p>
              <a:pPr marL="285750" indent="-285750" algn="just">
                <a:buFont typeface="Wingdings" panose="05000000000000000000" pitchFamily="2" charset="2"/>
                <a:buChar char="p"/>
              </a:pPr>
              <a:r>
                <a:rPr lang="en-US" altLang="zh-CN" sz="1600" b="1" dirty="0">
                  <a:solidFill>
                    <a:schemeClr val="bg1">
                      <a:lumMod val="10000"/>
                    </a:schemeClr>
                  </a:solidFill>
                  <a:latin typeface="+mj-ea"/>
                  <a:ea typeface="+mj-ea"/>
                </a:rPr>
                <a:t>Key Action</a:t>
              </a:r>
              <a:endParaRPr lang="en-US" altLang="zh-CN" sz="1600" b="1" dirty="0">
                <a:solidFill>
                  <a:schemeClr val="bg1">
                    <a:lumMod val="10000"/>
                  </a:schemeClr>
                </a:solidFill>
                <a:latin typeface="+mj-ea"/>
                <a:ea typeface="+mj-ea"/>
              </a:endParaRPr>
            </a:p>
            <a:p>
              <a:pPr marL="285750" indent="-285750" algn="just">
                <a:buFont typeface="Wingdings" panose="05000000000000000000" pitchFamily="2" charset="2"/>
                <a:buChar char="Ø"/>
              </a:pPr>
              <a:r>
                <a:rPr lang="en-US" altLang="zh-CN" sz="1400" dirty="0">
                  <a:solidFill>
                    <a:schemeClr val="bg1">
                      <a:lumMod val="10000"/>
                    </a:schemeClr>
                  </a:solidFill>
                </a:rPr>
                <a:t>Find </a:t>
              </a:r>
              <a:r>
                <a:rPr lang="en-US" altLang="zh-CN" sz="1400" b="1" dirty="0">
                  <a:solidFill>
                    <a:schemeClr val="bg1">
                      <a:lumMod val="10000"/>
                    </a:schemeClr>
                  </a:solidFill>
                </a:rPr>
                <a:t>the peak </a:t>
              </a:r>
              <a:r>
                <a:rPr lang="en-US" altLang="zh-CN" sz="1400" dirty="0">
                  <a:solidFill>
                    <a:schemeClr val="bg1">
                      <a:lumMod val="10000"/>
                    </a:schemeClr>
                  </a:solidFill>
                </a:rPr>
                <a:t>and </a:t>
              </a:r>
              <a:r>
                <a:rPr lang="en-US" altLang="zh-CN" sz="1400" b="1" dirty="0">
                  <a:solidFill>
                    <a:schemeClr val="bg1">
                      <a:lumMod val="10000"/>
                    </a:schemeClr>
                  </a:solidFill>
                </a:rPr>
                <a:t>end </a:t>
              </a:r>
              <a:r>
                <a:rPr lang="en-US" altLang="zh-CN" sz="1400" dirty="0">
                  <a:solidFill>
                    <a:schemeClr val="bg1">
                      <a:lumMod val="10000"/>
                    </a:schemeClr>
                  </a:solidFill>
                </a:rPr>
                <a:t>moments in the user journey</a:t>
              </a:r>
              <a:endParaRPr lang="en-US" altLang="zh-CN" sz="1400" dirty="0">
                <a:solidFill>
                  <a:schemeClr val="bg1">
                    <a:lumMod val="10000"/>
                  </a:schemeClr>
                </a:solidFill>
              </a:endParaRPr>
            </a:p>
            <a:p>
              <a:pPr marL="285750" indent="-285750" algn="just">
                <a:buFont typeface="Wingdings" panose="05000000000000000000" pitchFamily="2" charset="2"/>
                <a:buChar char="Ø"/>
              </a:pPr>
              <a:r>
                <a:rPr lang="en-US" altLang="zh-CN" sz="1400" dirty="0">
                  <a:solidFill>
                    <a:schemeClr val="bg1">
                      <a:lumMod val="10000"/>
                    </a:schemeClr>
                  </a:solidFill>
                </a:rPr>
                <a:t>Around these key contact points, we carry out effective action</a:t>
              </a:r>
              <a:endParaRPr lang="en-US" altLang="zh-CN" sz="1400" dirty="0">
                <a:solidFill>
                  <a:schemeClr val="bg1">
                    <a:lumMod val="10000"/>
                  </a:schemeClr>
                </a:solidFill>
                <a:latin typeface="+mj-ea"/>
                <a:ea typeface="+mj-ea"/>
              </a:endParaRPr>
            </a:p>
            <a:p>
              <a:pPr algn="just"/>
              <a:endParaRPr lang="en-US" altLang="zh-CN" dirty="0">
                <a:solidFill>
                  <a:schemeClr val="bg1">
                    <a:lumMod val="10000"/>
                  </a:schemeClr>
                </a:solidFill>
                <a:latin typeface="+mj-ea"/>
                <a:ea typeface="+mj-ea"/>
              </a:endParaRPr>
            </a:p>
          </p:txBody>
        </p:sp>
        <p:sp>
          <p:nvSpPr>
            <p:cNvPr id="27" name="矩形 93"/>
            <p:cNvSpPr/>
            <p:nvPr/>
          </p:nvSpPr>
          <p:spPr>
            <a:xfrm>
              <a:off x="861492" y="11767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93"/>
            <p:cNvSpPr/>
            <p:nvPr/>
          </p:nvSpPr>
          <p:spPr>
            <a:xfrm rot="10800000">
              <a:off x="7331780" y="2713344"/>
              <a:ext cx="288031"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灯片编号占位符 1"/>
          <p:cNvSpPr>
            <a:spLocks noGrp="1"/>
          </p:cNvSpPr>
          <p:nvPr>
            <p:ph type="sldNum" sz="quarter" idx="12"/>
          </p:nvPr>
        </p:nvSpPr>
        <p:spPr>
          <a:xfrm>
            <a:off x="0" y="6492875"/>
            <a:ext cx="2743200" cy="365125"/>
          </a:xfrm>
        </p:spPr>
        <p:txBody>
          <a:bodyPr/>
          <a:lstStyle/>
          <a:p>
            <a:fld id="{97C3C16A-A549-43CA-9345-6F01298657BE}" type="slidenum">
              <a:rPr lang="en-US" smtClean="0"/>
            </a:fld>
            <a:endParaRPr lang="en-US" dirty="0"/>
          </a:p>
        </p:txBody>
      </p:sp>
      <p:cxnSp>
        <p:nvCxnSpPr>
          <p:cNvPr id="5" name="直接箭头连接符 4"/>
          <p:cNvCxnSpPr/>
          <p:nvPr/>
        </p:nvCxnSpPr>
        <p:spPr>
          <a:xfrm>
            <a:off x="1219199" y="1784838"/>
            <a:ext cx="0" cy="40063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219199" y="3640667"/>
            <a:ext cx="5917537"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任意多边形: 形状 9"/>
          <p:cNvSpPr/>
          <p:nvPr/>
        </p:nvSpPr>
        <p:spPr>
          <a:xfrm>
            <a:off x="1490132" y="2031473"/>
            <a:ext cx="5054378" cy="2546692"/>
          </a:xfrm>
          <a:custGeom>
            <a:avLst/>
            <a:gdLst>
              <a:gd name="connsiteX0" fmla="*/ 0 w 5054378"/>
              <a:gd name="connsiteY0" fmla="*/ 1287460 h 2546692"/>
              <a:gd name="connsiteX1" fmla="*/ 440267 w 5054378"/>
              <a:gd name="connsiteY1" fmla="*/ 2117194 h 2546692"/>
              <a:gd name="connsiteX2" fmla="*/ 965200 w 5054378"/>
              <a:gd name="connsiteY2" fmla="*/ 965727 h 2546692"/>
              <a:gd name="connsiteX3" fmla="*/ 1456267 w 5054378"/>
              <a:gd name="connsiteY3" fmla="*/ 1355194 h 2546692"/>
              <a:gd name="connsiteX4" fmla="*/ 1845734 w 5054378"/>
              <a:gd name="connsiteY4" fmla="*/ 2388127 h 2546692"/>
              <a:gd name="connsiteX5" fmla="*/ 2421467 w 5054378"/>
              <a:gd name="connsiteY5" fmla="*/ 406927 h 2546692"/>
              <a:gd name="connsiteX6" fmla="*/ 2861734 w 5054378"/>
              <a:gd name="connsiteY6" fmla="*/ 762527 h 2546692"/>
              <a:gd name="connsiteX7" fmla="*/ 3285067 w 5054378"/>
              <a:gd name="connsiteY7" fmla="*/ 51327 h 2546692"/>
              <a:gd name="connsiteX8" fmla="*/ 3793067 w 5054378"/>
              <a:gd name="connsiteY8" fmla="*/ 2421994 h 2546692"/>
              <a:gd name="connsiteX9" fmla="*/ 4182534 w 5054378"/>
              <a:gd name="connsiteY9" fmla="*/ 2083327 h 2546692"/>
              <a:gd name="connsiteX10" fmla="*/ 4605867 w 5054378"/>
              <a:gd name="connsiteY10" fmla="*/ 2489727 h 2546692"/>
              <a:gd name="connsiteX11" fmla="*/ 4995334 w 5054378"/>
              <a:gd name="connsiteY11" fmla="*/ 593194 h 2546692"/>
              <a:gd name="connsiteX12" fmla="*/ 5046134 w 5054378"/>
              <a:gd name="connsiteY12" fmla="*/ 406927 h 254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54378" h="2546692">
                <a:moveTo>
                  <a:pt x="0" y="1287460"/>
                </a:moveTo>
                <a:cubicBezTo>
                  <a:pt x="139700" y="1729138"/>
                  <a:pt x="279400" y="2170816"/>
                  <a:pt x="440267" y="2117194"/>
                </a:cubicBezTo>
                <a:cubicBezTo>
                  <a:pt x="601134" y="2063572"/>
                  <a:pt x="795867" y="1092727"/>
                  <a:pt x="965200" y="965727"/>
                </a:cubicBezTo>
                <a:cubicBezTo>
                  <a:pt x="1134533" y="838727"/>
                  <a:pt x="1309511" y="1118127"/>
                  <a:pt x="1456267" y="1355194"/>
                </a:cubicBezTo>
                <a:cubicBezTo>
                  <a:pt x="1603023" y="1592261"/>
                  <a:pt x="1684867" y="2546171"/>
                  <a:pt x="1845734" y="2388127"/>
                </a:cubicBezTo>
                <a:cubicBezTo>
                  <a:pt x="2006601" y="2230083"/>
                  <a:pt x="2252134" y="677860"/>
                  <a:pt x="2421467" y="406927"/>
                </a:cubicBezTo>
                <a:cubicBezTo>
                  <a:pt x="2590800" y="135994"/>
                  <a:pt x="2717801" y="821794"/>
                  <a:pt x="2861734" y="762527"/>
                </a:cubicBezTo>
                <a:cubicBezTo>
                  <a:pt x="3005667" y="703260"/>
                  <a:pt x="3129845" y="-225251"/>
                  <a:pt x="3285067" y="51327"/>
                </a:cubicBezTo>
                <a:cubicBezTo>
                  <a:pt x="3440289" y="327905"/>
                  <a:pt x="3643489" y="2083327"/>
                  <a:pt x="3793067" y="2421994"/>
                </a:cubicBezTo>
                <a:cubicBezTo>
                  <a:pt x="3942645" y="2760661"/>
                  <a:pt x="4047067" y="2072038"/>
                  <a:pt x="4182534" y="2083327"/>
                </a:cubicBezTo>
                <a:cubicBezTo>
                  <a:pt x="4318001" y="2094616"/>
                  <a:pt x="4470400" y="2738082"/>
                  <a:pt x="4605867" y="2489727"/>
                </a:cubicBezTo>
                <a:cubicBezTo>
                  <a:pt x="4741334" y="2241372"/>
                  <a:pt x="4921956" y="940327"/>
                  <a:pt x="4995334" y="593194"/>
                </a:cubicBezTo>
                <a:cubicBezTo>
                  <a:pt x="5068712" y="246061"/>
                  <a:pt x="5057423" y="326494"/>
                  <a:pt x="5046134" y="406927"/>
                </a:cubicBezTo>
              </a:path>
            </a:pathLst>
          </a:cu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1"/>
          <a:stretch>
            <a:fillRect/>
          </a:stretch>
        </p:blipFill>
        <p:spPr>
          <a:xfrm>
            <a:off x="746449" y="1611185"/>
            <a:ext cx="361950" cy="371475"/>
          </a:xfrm>
          <a:prstGeom prst="rect">
            <a:avLst/>
          </a:prstGeom>
        </p:spPr>
      </p:pic>
      <p:pic>
        <p:nvPicPr>
          <p:cNvPr id="33" name="图片 32"/>
          <p:cNvPicPr>
            <a:picLocks noChangeAspect="1"/>
          </p:cNvPicPr>
          <p:nvPr/>
        </p:nvPicPr>
        <p:blipFill>
          <a:blip r:embed="rId2"/>
          <a:stretch>
            <a:fillRect/>
          </a:stretch>
        </p:blipFill>
        <p:spPr>
          <a:xfrm>
            <a:off x="679774" y="5530269"/>
            <a:ext cx="428625" cy="390525"/>
          </a:xfrm>
          <a:prstGeom prst="rect">
            <a:avLst/>
          </a:prstGeom>
        </p:spPr>
      </p:pic>
      <p:sp>
        <p:nvSpPr>
          <p:cNvPr id="34" name="文本框 33"/>
          <p:cNvSpPr txBox="1"/>
          <p:nvPr/>
        </p:nvSpPr>
        <p:spPr>
          <a:xfrm>
            <a:off x="1368654" y="4175737"/>
            <a:ext cx="1059073" cy="577081"/>
          </a:xfrm>
          <a:prstGeom prst="rect">
            <a:avLst/>
          </a:prstGeom>
          <a:noFill/>
        </p:spPr>
        <p:txBody>
          <a:bodyPr wrap="square" rtlCol="0">
            <a:spAutoFit/>
          </a:bodyPr>
          <a:lstStyle/>
          <a:p>
            <a:pPr algn="ctr" defTabSz="777240">
              <a:spcAft>
                <a:spcPts val="600"/>
              </a:spcAft>
            </a:pPr>
            <a:r>
              <a:rPr kumimoji="1" lang="en-US" altLang="zh-CN" sz="1050" dirty="0">
                <a:solidFill>
                  <a:schemeClr val="bg1">
                    <a:lumMod val="10000"/>
                  </a:schemeClr>
                </a:solidFill>
                <a:sym typeface="Arial" panose="020B0604020202020204" pitchFamily="34" charset="0"/>
              </a:rPr>
              <a:t>Find relevant information</a:t>
            </a:r>
            <a:endParaRPr kumimoji="1" lang="zh-CN" altLang="en-US" sz="1050" dirty="0">
              <a:solidFill>
                <a:schemeClr val="bg1">
                  <a:lumMod val="10000"/>
                </a:schemeClr>
              </a:solidFill>
              <a:sym typeface="Arial" panose="020B0604020202020204" pitchFamily="34" charset="0"/>
            </a:endParaRPr>
          </a:p>
        </p:txBody>
      </p:sp>
      <p:sp>
        <p:nvSpPr>
          <p:cNvPr id="35" name="文本框 34"/>
          <p:cNvSpPr txBox="1"/>
          <p:nvPr/>
        </p:nvSpPr>
        <p:spPr>
          <a:xfrm>
            <a:off x="1088008" y="2746151"/>
            <a:ext cx="978486" cy="577081"/>
          </a:xfrm>
          <a:prstGeom prst="rect">
            <a:avLst/>
          </a:prstGeom>
          <a:noFill/>
        </p:spPr>
        <p:txBody>
          <a:bodyPr wrap="square" rtlCol="0">
            <a:spAutoFit/>
          </a:bodyPr>
          <a:lstStyle/>
          <a:p>
            <a:pPr algn="ctr" defTabSz="777240">
              <a:spcAft>
                <a:spcPts val="600"/>
              </a:spcAft>
            </a:pPr>
            <a:r>
              <a:rPr kumimoji="1" lang="en-US" altLang="zh-CN" sz="1050" dirty="0">
                <a:solidFill>
                  <a:schemeClr val="bg1">
                    <a:lumMod val="10000"/>
                  </a:schemeClr>
                </a:solidFill>
                <a:ea typeface="Microsoft JhengHei UI" panose="020B0604030504040204" pitchFamily="34" charset="-120"/>
                <a:sym typeface="Arial" panose="020B0604020202020204" pitchFamily="34" charset="0"/>
              </a:rPr>
              <a:t>Generate service demand</a:t>
            </a:r>
            <a:endParaRPr kumimoji="1" lang="en-US" altLang="zh-CN" sz="1050" dirty="0">
              <a:solidFill>
                <a:schemeClr val="bg1">
                  <a:lumMod val="10000"/>
                </a:schemeClr>
              </a:solidFill>
              <a:ea typeface="Microsoft JhengHei UI" panose="020B0604030504040204" pitchFamily="34" charset="-120"/>
              <a:sym typeface="Arial" panose="020B0604020202020204" pitchFamily="34" charset="0"/>
            </a:endParaRPr>
          </a:p>
        </p:txBody>
      </p:sp>
      <p:sp>
        <p:nvSpPr>
          <p:cNvPr id="36" name="文本框 35"/>
          <p:cNvSpPr txBox="1"/>
          <p:nvPr/>
        </p:nvSpPr>
        <p:spPr>
          <a:xfrm>
            <a:off x="2120721" y="2626245"/>
            <a:ext cx="978486" cy="261610"/>
          </a:xfrm>
          <a:prstGeom prst="rect">
            <a:avLst/>
          </a:prstGeom>
          <a:noFill/>
        </p:spPr>
        <p:txBody>
          <a:bodyPr wrap="square" rtlCol="0">
            <a:spAutoFit/>
          </a:bodyPr>
          <a:lstStyle/>
          <a:p>
            <a:pPr algn="ctr" defTabSz="777240">
              <a:spcAft>
                <a:spcPts val="600"/>
              </a:spcAft>
            </a:pPr>
            <a:r>
              <a:rPr kumimoji="1" lang="en-US" altLang="zh-CN" sz="1050" dirty="0">
                <a:solidFill>
                  <a:schemeClr val="bg1">
                    <a:lumMod val="10000"/>
                  </a:schemeClr>
                </a:solidFill>
                <a:ea typeface="Microsoft JhengHei UI" panose="020B0604030504040204" pitchFamily="34" charset="-120"/>
                <a:sym typeface="Arial" panose="020B0604020202020204" pitchFamily="34" charset="0"/>
              </a:rPr>
              <a:t>Go to SC</a:t>
            </a:r>
            <a:endParaRPr kumimoji="1" lang="zh-CN" altLang="en-US" sz="1050" dirty="0">
              <a:solidFill>
                <a:schemeClr val="bg1">
                  <a:lumMod val="10000"/>
                </a:schemeClr>
              </a:solidFill>
              <a:ea typeface="Microsoft JhengHei UI" panose="020B0604030504040204" pitchFamily="34" charset="-120"/>
              <a:sym typeface="Arial" panose="020B0604020202020204" pitchFamily="34" charset="0"/>
            </a:endParaRPr>
          </a:p>
        </p:txBody>
      </p:sp>
      <p:sp>
        <p:nvSpPr>
          <p:cNvPr id="37" name="文本框 36"/>
          <p:cNvSpPr txBox="1"/>
          <p:nvPr/>
        </p:nvSpPr>
        <p:spPr>
          <a:xfrm>
            <a:off x="2750984" y="4476922"/>
            <a:ext cx="1059071" cy="261610"/>
          </a:xfrm>
          <a:prstGeom prst="rect">
            <a:avLst/>
          </a:prstGeom>
          <a:noFill/>
        </p:spPr>
        <p:txBody>
          <a:bodyPr wrap="square" rtlCol="0">
            <a:spAutoFit/>
          </a:bodyPr>
          <a:lstStyle/>
          <a:p>
            <a:r>
              <a:rPr lang="en-US" altLang="zh-CN" sz="1050" dirty="0">
                <a:solidFill>
                  <a:schemeClr val="bg1">
                    <a:lumMod val="10000"/>
                  </a:schemeClr>
                </a:solidFill>
              </a:rPr>
              <a:t>Arrive at SC</a:t>
            </a:r>
            <a:endParaRPr lang="en-US" altLang="zh-CN" sz="1050" dirty="0">
              <a:solidFill>
                <a:schemeClr val="bg1">
                  <a:lumMod val="10000"/>
                </a:schemeClr>
              </a:solidFill>
            </a:endParaRPr>
          </a:p>
        </p:txBody>
      </p:sp>
      <p:sp>
        <p:nvSpPr>
          <p:cNvPr id="39" name="文本框 38"/>
          <p:cNvSpPr txBox="1"/>
          <p:nvPr/>
        </p:nvSpPr>
        <p:spPr>
          <a:xfrm>
            <a:off x="6290563" y="2020756"/>
            <a:ext cx="745931" cy="261610"/>
          </a:xfrm>
          <a:prstGeom prst="rect">
            <a:avLst/>
          </a:prstGeom>
          <a:noFill/>
        </p:spPr>
        <p:txBody>
          <a:bodyPr wrap="square" rtlCol="0">
            <a:spAutoFit/>
          </a:bodyPr>
          <a:lstStyle/>
          <a:p>
            <a:r>
              <a:rPr lang="en-US" altLang="zh-CN" sz="1100" dirty="0">
                <a:solidFill>
                  <a:schemeClr val="bg1">
                    <a:lumMod val="10000"/>
                  </a:schemeClr>
                </a:solidFill>
              </a:rPr>
              <a:t>Leave </a:t>
            </a:r>
            <a:endParaRPr lang="en-US" altLang="zh-CN" sz="1100" dirty="0">
              <a:solidFill>
                <a:schemeClr val="bg1">
                  <a:lumMod val="10000"/>
                </a:schemeClr>
              </a:solidFill>
            </a:endParaRPr>
          </a:p>
        </p:txBody>
      </p:sp>
      <p:sp>
        <p:nvSpPr>
          <p:cNvPr id="41" name="文本框 40"/>
          <p:cNvSpPr txBox="1"/>
          <p:nvPr/>
        </p:nvSpPr>
        <p:spPr>
          <a:xfrm>
            <a:off x="4962396" y="4623225"/>
            <a:ext cx="1398631" cy="261610"/>
          </a:xfrm>
          <a:prstGeom prst="rect">
            <a:avLst/>
          </a:prstGeom>
          <a:noFill/>
        </p:spPr>
        <p:txBody>
          <a:bodyPr wrap="square" rtlCol="0">
            <a:spAutoFit/>
          </a:bodyPr>
          <a:lstStyle/>
          <a:p>
            <a:r>
              <a:rPr lang="en-US" altLang="zh-CN" sz="1100" dirty="0">
                <a:solidFill>
                  <a:schemeClr val="bg1">
                    <a:lumMod val="10000"/>
                  </a:schemeClr>
                </a:solidFill>
              </a:rPr>
              <a:t>Get back device</a:t>
            </a:r>
            <a:endParaRPr lang="en-US" altLang="zh-CN" sz="1100" dirty="0">
              <a:solidFill>
                <a:schemeClr val="bg1">
                  <a:lumMod val="10000"/>
                </a:schemeClr>
              </a:solidFill>
            </a:endParaRPr>
          </a:p>
        </p:txBody>
      </p:sp>
      <p:sp>
        <p:nvSpPr>
          <p:cNvPr id="43" name="文本框 42"/>
          <p:cNvSpPr txBox="1"/>
          <p:nvPr/>
        </p:nvSpPr>
        <p:spPr>
          <a:xfrm>
            <a:off x="4388450" y="1652656"/>
            <a:ext cx="1224571" cy="430887"/>
          </a:xfrm>
          <a:prstGeom prst="rect">
            <a:avLst/>
          </a:prstGeom>
          <a:noFill/>
        </p:spPr>
        <p:txBody>
          <a:bodyPr wrap="square" rtlCol="0">
            <a:spAutoFit/>
          </a:bodyPr>
          <a:lstStyle/>
          <a:p>
            <a:r>
              <a:rPr lang="en-US" altLang="zh-CN" sz="1050" dirty="0">
                <a:solidFill>
                  <a:schemeClr val="bg1">
                    <a:lumMod val="10000"/>
                  </a:schemeClr>
                </a:solidFill>
              </a:rPr>
              <a:t>Wait for repairing</a:t>
            </a:r>
            <a:endParaRPr lang="en-US" altLang="zh-CN" sz="1050" dirty="0">
              <a:solidFill>
                <a:schemeClr val="bg1">
                  <a:lumMod val="10000"/>
                </a:schemeClr>
              </a:solidFill>
            </a:endParaRPr>
          </a:p>
        </p:txBody>
      </p:sp>
      <p:sp>
        <p:nvSpPr>
          <p:cNvPr id="44" name="文本框 43"/>
          <p:cNvSpPr txBox="1"/>
          <p:nvPr/>
        </p:nvSpPr>
        <p:spPr>
          <a:xfrm>
            <a:off x="3541364" y="1917460"/>
            <a:ext cx="978486" cy="430887"/>
          </a:xfrm>
          <a:prstGeom prst="rect">
            <a:avLst/>
          </a:prstGeom>
          <a:noFill/>
        </p:spPr>
        <p:txBody>
          <a:bodyPr wrap="square" rtlCol="0">
            <a:spAutoFit/>
          </a:bodyPr>
          <a:lstStyle/>
          <a:p>
            <a:r>
              <a:rPr lang="en-US" altLang="zh-CN" sz="1050" dirty="0">
                <a:solidFill>
                  <a:schemeClr val="bg1">
                    <a:lumMod val="10000"/>
                  </a:schemeClr>
                </a:solidFill>
              </a:rPr>
              <a:t>Describe issues</a:t>
            </a:r>
            <a:endParaRPr lang="en-US" altLang="zh-CN" sz="1050" dirty="0">
              <a:solidFill>
                <a:schemeClr val="bg1">
                  <a:lumMod val="10000"/>
                </a:schemeClr>
              </a:solidFill>
            </a:endParaRPr>
          </a:p>
        </p:txBody>
      </p:sp>
      <p:sp>
        <p:nvSpPr>
          <p:cNvPr id="46" name="椭圆 45"/>
          <p:cNvSpPr/>
          <p:nvPr/>
        </p:nvSpPr>
        <p:spPr>
          <a:xfrm>
            <a:off x="5991853" y="1868100"/>
            <a:ext cx="1144883" cy="6818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50" name="文本框 49"/>
          <p:cNvSpPr txBox="1"/>
          <p:nvPr/>
        </p:nvSpPr>
        <p:spPr>
          <a:xfrm>
            <a:off x="6268489" y="1425314"/>
            <a:ext cx="1144883" cy="369332"/>
          </a:xfrm>
          <a:prstGeom prst="rect">
            <a:avLst/>
          </a:prstGeom>
          <a:noFill/>
        </p:spPr>
        <p:txBody>
          <a:bodyPr wrap="square" rtlCol="0">
            <a:spAutoFit/>
          </a:bodyPr>
          <a:lstStyle/>
          <a:p>
            <a:r>
              <a:rPr lang="en-US" altLang="zh-CN" b="1" dirty="0">
                <a:solidFill>
                  <a:schemeClr val="bg1">
                    <a:lumMod val="10000"/>
                  </a:schemeClr>
                </a:solidFill>
              </a:rPr>
              <a:t>End</a:t>
            </a:r>
            <a:endParaRPr lang="zh-CN" altLang="en-US" b="1" dirty="0">
              <a:solidFill>
                <a:schemeClr val="bg1">
                  <a:lumMod val="10000"/>
                </a:schemeClr>
              </a:solidFill>
            </a:endParaRPr>
          </a:p>
        </p:txBody>
      </p:sp>
      <p:sp>
        <p:nvSpPr>
          <p:cNvPr id="53" name="标题 1"/>
          <p:cNvSpPr txBox="1"/>
          <p:nvPr/>
        </p:nvSpPr>
        <p:spPr>
          <a:xfrm>
            <a:off x="638363" y="263281"/>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2.1</a:t>
            </a:r>
            <a:r>
              <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 </a:t>
            </a: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Source of</a:t>
            </a:r>
            <a:r>
              <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 </a:t>
            </a: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NPS</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55" name="文本框 54"/>
          <p:cNvSpPr txBox="1"/>
          <p:nvPr/>
        </p:nvSpPr>
        <p:spPr>
          <a:xfrm>
            <a:off x="2211644" y="5263527"/>
            <a:ext cx="3644582" cy="369332"/>
          </a:xfrm>
          <a:prstGeom prst="rect">
            <a:avLst/>
          </a:prstGeom>
          <a:noFill/>
        </p:spPr>
        <p:txBody>
          <a:bodyPr wrap="square" rtlCol="0">
            <a:spAutoFit/>
          </a:bodyPr>
          <a:lstStyle/>
          <a:p>
            <a:r>
              <a:rPr lang="en-US" altLang="zh-CN" b="1" dirty="0">
                <a:solidFill>
                  <a:schemeClr val="bg1">
                    <a:lumMod val="10000"/>
                  </a:schemeClr>
                </a:solidFill>
              </a:rPr>
              <a:t>Where is the negative Peak?</a:t>
            </a:r>
            <a:endParaRPr lang="zh-CN" altLang="en-US" b="1" dirty="0">
              <a:solidFill>
                <a:schemeClr val="bg1">
                  <a:lumMod val="10000"/>
                </a:schemeClr>
              </a:solidFill>
            </a:endParaRPr>
          </a:p>
        </p:txBody>
      </p:sp>
      <p:sp>
        <p:nvSpPr>
          <p:cNvPr id="56" name="文本框 55"/>
          <p:cNvSpPr txBox="1"/>
          <p:nvPr/>
        </p:nvSpPr>
        <p:spPr>
          <a:xfrm>
            <a:off x="2157006" y="1049863"/>
            <a:ext cx="3475101" cy="369332"/>
          </a:xfrm>
          <a:prstGeom prst="rect">
            <a:avLst/>
          </a:prstGeom>
          <a:noFill/>
        </p:spPr>
        <p:txBody>
          <a:bodyPr wrap="square" rtlCol="0">
            <a:spAutoFit/>
          </a:bodyPr>
          <a:lstStyle/>
          <a:p>
            <a:r>
              <a:rPr lang="en-US" altLang="zh-CN" b="1" dirty="0">
                <a:solidFill>
                  <a:schemeClr val="bg1">
                    <a:lumMod val="10000"/>
                  </a:schemeClr>
                </a:solidFill>
              </a:rPr>
              <a:t>Where is the positive Peak?</a:t>
            </a:r>
            <a:endParaRPr lang="zh-CN" altLang="en-US" b="1" dirty="0">
              <a:solidFill>
                <a:schemeClr val="bg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0" y="1176439"/>
            <a:ext cx="98667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325292" y="6520949"/>
            <a:ext cx="98667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292505" y="520918"/>
            <a:ext cx="96969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400" b="0" i="0" u="none" strike="noStrike" kern="1200" cap="none" spc="0" normalizeH="0" baseline="0" noProof="0" dirty="0">
                <a:ln>
                  <a:noFill/>
                </a:ln>
                <a:solidFill>
                  <a:srgbClr val="E7E6E6">
                    <a:lumMod val="25000"/>
                  </a:srgbClr>
                </a:solidFill>
                <a:effectLst/>
                <a:uLnTx/>
                <a:uFillTx/>
                <a:latin typeface="OPPOSans B" panose="00020600040101010101" charset="-122"/>
                <a:ea typeface="OPPOSans B" panose="00020600040101010101" charset="-122"/>
                <a:cs typeface="OPPOSans B" panose="00020600040101010101" charset="-122"/>
                <a:sym typeface="OPPOSans M" panose="00020600040101010101" charset="-122"/>
              </a:rPr>
              <a:t>Have you ever heard NPS </a:t>
            </a:r>
            <a:r>
              <a:rPr kumimoji="1" lang="en-US" altLang="zh-CN" sz="2400" dirty="0">
                <a:solidFill>
                  <a:srgbClr val="E7E6E6">
                    <a:lumMod val="25000"/>
                  </a:srgbClr>
                </a:solidFill>
                <a:latin typeface="OPPOSans B" panose="00020600040101010101" charset="-122"/>
                <a:ea typeface="OPPOSans B" panose="00020600040101010101" charset="-122"/>
                <a:cs typeface="OPPOSans B" panose="00020600040101010101" charset="-122"/>
                <a:sym typeface="OPPOSans M" panose="00020600040101010101" charset="-122"/>
              </a:rPr>
              <a:t>or</a:t>
            </a:r>
            <a:r>
              <a:rPr kumimoji="1" lang="zh-CN" altLang="en-US" sz="2400" dirty="0">
                <a:solidFill>
                  <a:srgbClr val="E7E6E6">
                    <a:lumMod val="25000"/>
                  </a:srgbClr>
                </a:solidFill>
                <a:latin typeface="OPPOSans B" panose="00020600040101010101" charset="-122"/>
                <a:ea typeface="OPPOSans B" panose="00020600040101010101" charset="-122"/>
                <a:cs typeface="OPPOSans B" panose="00020600040101010101" charset="-122"/>
                <a:sym typeface="OPPOSans M" panose="00020600040101010101" charset="-122"/>
              </a:rPr>
              <a:t> </a:t>
            </a:r>
            <a:r>
              <a:rPr kumimoji="1" lang="en-US" altLang="zh-CN" sz="2400" dirty="0">
                <a:solidFill>
                  <a:srgbClr val="E7E6E6">
                    <a:lumMod val="25000"/>
                  </a:srgbClr>
                </a:solidFill>
                <a:latin typeface="OPPOSans B" panose="00020600040101010101" charset="-122"/>
                <a:ea typeface="OPPOSans B" panose="00020600040101010101" charset="-122"/>
                <a:cs typeface="OPPOSans B" panose="00020600040101010101" charset="-122"/>
                <a:sym typeface="OPPOSans M" panose="00020600040101010101" charset="-122"/>
              </a:rPr>
              <a:t>received</a:t>
            </a:r>
            <a:r>
              <a:rPr kumimoji="1" lang="zh-CN" altLang="en-US" sz="2400" dirty="0">
                <a:solidFill>
                  <a:srgbClr val="E7E6E6">
                    <a:lumMod val="25000"/>
                  </a:srgbClr>
                </a:solidFill>
                <a:latin typeface="OPPOSans B" panose="00020600040101010101" charset="-122"/>
                <a:ea typeface="OPPOSans B" panose="00020600040101010101" charset="-122"/>
                <a:cs typeface="OPPOSans B" panose="00020600040101010101" charset="-122"/>
                <a:sym typeface="OPPOSans M" panose="00020600040101010101" charset="-122"/>
              </a:rPr>
              <a:t> </a:t>
            </a:r>
            <a:r>
              <a:rPr kumimoji="1" lang="en-US" altLang="zh-CN" sz="2400" dirty="0">
                <a:solidFill>
                  <a:srgbClr val="E7E6E6">
                    <a:lumMod val="25000"/>
                  </a:srgbClr>
                </a:solidFill>
                <a:latin typeface="OPPOSans B" panose="00020600040101010101" charset="-122"/>
                <a:ea typeface="OPPOSans B" panose="00020600040101010101" charset="-122"/>
                <a:cs typeface="OPPOSans B" panose="00020600040101010101" charset="-122"/>
                <a:sym typeface="OPPOSans M" panose="00020600040101010101" charset="-122"/>
              </a:rPr>
              <a:t>an</a:t>
            </a:r>
            <a:r>
              <a:rPr kumimoji="1" lang="zh-CN" altLang="en-US" sz="2400" dirty="0">
                <a:solidFill>
                  <a:srgbClr val="E7E6E6">
                    <a:lumMod val="25000"/>
                  </a:srgbClr>
                </a:solidFill>
                <a:latin typeface="OPPOSans B" panose="00020600040101010101" charset="-122"/>
                <a:ea typeface="OPPOSans B" panose="00020600040101010101" charset="-122"/>
                <a:cs typeface="OPPOSans B" panose="00020600040101010101" charset="-122"/>
                <a:sym typeface="OPPOSans M" panose="00020600040101010101" charset="-122"/>
              </a:rPr>
              <a:t> </a:t>
            </a:r>
            <a:r>
              <a:rPr kumimoji="1" lang="en-US" altLang="zh-CN" sz="2400" dirty="0">
                <a:solidFill>
                  <a:srgbClr val="E7E6E6">
                    <a:lumMod val="25000"/>
                  </a:srgbClr>
                </a:solidFill>
                <a:latin typeface="OPPOSans B" panose="00020600040101010101" charset="-122"/>
                <a:ea typeface="OPPOSans B" panose="00020600040101010101" charset="-122"/>
                <a:cs typeface="OPPOSans B" panose="00020600040101010101" charset="-122"/>
                <a:sym typeface="OPPOSans M" panose="00020600040101010101" charset="-122"/>
              </a:rPr>
              <a:t>E-mail like this?</a:t>
            </a:r>
            <a:r>
              <a:rPr kumimoji="1" lang="zh-CN" altLang="en-US" sz="2400" dirty="0">
                <a:solidFill>
                  <a:srgbClr val="E7E6E6">
                    <a:lumMod val="25000"/>
                  </a:srgbClr>
                </a:solidFill>
                <a:latin typeface="OPPOSans B" panose="00020600040101010101" charset="-122"/>
                <a:ea typeface="OPPOSans B" panose="00020600040101010101" charset="-122"/>
                <a:cs typeface="OPPOSans B" panose="00020600040101010101" charset="-122"/>
                <a:sym typeface="OPPOSans M" panose="00020600040101010101" charset="-122"/>
              </a:rPr>
              <a:t> </a:t>
            </a:r>
            <a:endParaRPr kumimoji="1" lang="en-US" altLang="zh-CN" sz="2400" b="0" i="0" u="none" strike="noStrike" kern="1200" cap="none" spc="0" normalizeH="0" baseline="0" noProof="0" dirty="0">
              <a:ln>
                <a:noFill/>
              </a:ln>
              <a:solidFill>
                <a:srgbClr val="E7E6E6">
                  <a:lumMod val="25000"/>
                </a:srgbClr>
              </a:solidFill>
              <a:effectLst/>
              <a:uLnTx/>
              <a:uFillTx/>
              <a:latin typeface="OPPOSans B" panose="00020600040101010101" charset="-122"/>
              <a:ea typeface="OPPOSans B" panose="00020600040101010101" charset="-122"/>
              <a:cs typeface="OPPOSans B" panose="00020600040101010101" charset="-122"/>
              <a:sym typeface="OPPOSans M" panose="00020600040101010101" charset="-122"/>
            </a:endParaRPr>
          </a:p>
        </p:txBody>
      </p:sp>
      <p:grpSp>
        <p:nvGrpSpPr>
          <p:cNvPr id="10" name="组合 9"/>
          <p:cNvGrpSpPr/>
          <p:nvPr/>
        </p:nvGrpSpPr>
        <p:grpSpPr>
          <a:xfrm>
            <a:off x="637939" y="174719"/>
            <a:ext cx="445538" cy="670757"/>
            <a:chOff x="637939" y="174719"/>
            <a:chExt cx="445538" cy="670757"/>
          </a:xfrm>
        </p:grpSpPr>
        <p:sp>
          <p:nvSpPr>
            <p:cNvPr id="11" name="等腰三角形 10"/>
            <p:cNvSpPr/>
            <p:nvPr userDrawn="1"/>
          </p:nvSpPr>
          <p:spPr>
            <a:xfrm rot="8146147">
              <a:off x="689434" y="174719"/>
              <a:ext cx="394043" cy="425714"/>
            </a:xfrm>
            <a:prstGeom prst="triangle">
              <a:avLst/>
            </a:prstGeom>
            <a:solidFill>
              <a:srgbClr val="2DC84D"/>
            </a:solidFill>
            <a:ln>
              <a:solidFill>
                <a:srgbClr val="2DC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400" b="0" i="0" u="none" strike="noStrike" kern="1200" cap="none" spc="0" normalizeH="0" baseline="0" noProof="0" dirty="0">
                <a:ln>
                  <a:noFill/>
                </a:ln>
                <a:solidFill>
                  <a:srgbClr val="F2F2F2"/>
                </a:solidFill>
                <a:effectLst/>
                <a:uLnTx/>
                <a:uFillTx/>
                <a:latin typeface="方正兰亭纤黑简体" panose="02000000000000000000" charset="-122"/>
                <a:ea typeface="方正兰亭纤黑简体" panose="02000000000000000000" charset="-122"/>
              </a:endParaRPr>
            </a:p>
          </p:txBody>
        </p:sp>
        <p:sp>
          <p:nvSpPr>
            <p:cNvPr id="13" name="等腰三角形 12"/>
            <p:cNvSpPr/>
            <p:nvPr userDrawn="1"/>
          </p:nvSpPr>
          <p:spPr>
            <a:xfrm rot="4194585">
              <a:off x="681486" y="492113"/>
              <a:ext cx="309816" cy="396909"/>
            </a:xfrm>
            <a:prstGeom prst="triangle">
              <a:avLst/>
            </a:prstGeom>
            <a:solidFill>
              <a:srgbClr val="046A38"/>
            </a:solidFill>
            <a:ln>
              <a:solidFill>
                <a:srgbClr val="CAC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400" b="0" i="0" u="none" strike="noStrike" kern="1200" cap="none" spc="0" normalizeH="0" baseline="0" noProof="0" dirty="0">
                <a:ln>
                  <a:noFill/>
                </a:ln>
                <a:solidFill>
                  <a:srgbClr val="F2F2F2"/>
                </a:solidFill>
                <a:effectLst/>
                <a:uLnTx/>
                <a:uFillTx/>
                <a:latin typeface="方正兰亭纤黑简体" panose="02000000000000000000" charset="-122"/>
                <a:ea typeface="方正兰亭纤黑简体" panose="02000000000000000000" charset="-122"/>
              </a:endParaRPr>
            </a:p>
          </p:txBody>
        </p:sp>
      </p:grpSp>
      <p:pic>
        <p:nvPicPr>
          <p:cNvPr id="5" name="图片 4"/>
          <p:cNvPicPr>
            <a:picLocks noChangeAspect="1"/>
          </p:cNvPicPr>
          <p:nvPr/>
        </p:nvPicPr>
        <p:blipFill>
          <a:blip r:embed="rId1"/>
          <a:stretch>
            <a:fillRect/>
          </a:stretch>
        </p:blipFill>
        <p:spPr>
          <a:xfrm>
            <a:off x="3671887" y="1263149"/>
            <a:ext cx="4848225" cy="5257800"/>
          </a:xfrm>
          <a:prstGeom prst="rect">
            <a:avLst/>
          </a:prstGeom>
        </p:spPr>
      </p:pic>
      <p:sp>
        <p:nvSpPr>
          <p:cNvPr id="6" name="矩形 5"/>
          <p:cNvSpPr/>
          <p:nvPr/>
        </p:nvSpPr>
        <p:spPr>
          <a:xfrm>
            <a:off x="3588542" y="4644377"/>
            <a:ext cx="5014913" cy="186940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mc:AlternateContent xmlns:mc="http://schemas.openxmlformats.org/markup-compatibility/2006" xmlns:p14="http://schemas.microsoft.com/office/powerpoint/2010/main">
        <mc:Choice Requires="p14">
          <p:contentPart r:id="rId2" p14:bwMode="auto">
            <p14:nvContentPartPr>
              <p14:cNvPr id="7" name="墨迹 6"/>
              <p14:cNvContentPartPr/>
              <p14:nvPr/>
            </p14:nvContentPartPr>
            <p14:xfrm>
              <a:off x="7294993" y="4889113"/>
              <a:ext cx="366480" cy="10800"/>
            </p14:xfrm>
          </p:contentPart>
        </mc:Choice>
        <mc:Fallback xmlns="">
          <p:pic>
            <p:nvPicPr>
              <p:cNvPr id="7" name="墨迹 6"/>
            </p:nvPicPr>
            <p:blipFill>
              <a:blip r:embed="rId3"/>
            </p:blipFill>
            <p:spPr>
              <a:xfrm>
                <a:off x="7294993" y="4889113"/>
                <a:ext cx="366480" cy="1080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墨迹 7"/>
              <p14:cNvContentPartPr/>
              <p14:nvPr/>
            </p14:nvContentPartPr>
            <p14:xfrm>
              <a:off x="5257393" y="5097913"/>
              <a:ext cx="646200" cy="49320"/>
            </p14:xfrm>
          </p:contentPart>
        </mc:Choice>
        <mc:Fallback xmlns="">
          <p:pic>
            <p:nvPicPr>
              <p:cNvPr id="8" name="墨迹 7"/>
            </p:nvPicPr>
            <p:blipFill>
              <a:blip r:embed="rId5"/>
            </p:blipFill>
            <p:spPr>
              <a:xfrm>
                <a:off x="5257393" y="5097913"/>
                <a:ext cx="646200" cy="4932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2" name="墨迹 11"/>
              <p14:cNvContentPartPr/>
              <p14:nvPr/>
            </p14:nvContentPartPr>
            <p14:xfrm>
              <a:off x="5817865" y="4047678"/>
              <a:ext cx="646200" cy="49320"/>
            </p14:xfrm>
          </p:contentPart>
        </mc:Choice>
        <mc:Fallback xmlns="">
          <p:pic>
            <p:nvPicPr>
              <p:cNvPr id="12" name="墨迹 11"/>
            </p:nvPicPr>
            <p:blipFill>
              <a:blip r:embed="rId5"/>
            </p:blipFill>
            <p:spPr>
              <a:xfrm>
                <a:off x="5817865" y="4047678"/>
                <a:ext cx="646200" cy="4932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50466" y="246563"/>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2.2  New Concepts of NPS</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250" name="圆角矩形 10"/>
          <p:cNvSpPr/>
          <p:nvPr/>
        </p:nvSpPr>
        <p:spPr>
          <a:xfrm>
            <a:off x="370828" y="913934"/>
            <a:ext cx="7053778" cy="502512"/>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en-US" altLang="zh-CN" b="1" dirty="0">
                <a:solidFill>
                  <a:schemeClr val="bg1">
                    <a:lumMod val="10000"/>
                  </a:schemeClr>
                </a:solidFill>
                <a:latin typeface="+mn-ea"/>
                <a:sym typeface="+mn-ea"/>
              </a:rPr>
              <a:t>Concept 1-- Focus on the user's full life cycle experience</a:t>
            </a:r>
            <a:endParaRPr lang="zh-CN" altLang="en-US" b="1" dirty="0">
              <a:solidFill>
                <a:schemeClr val="bg1">
                  <a:lumMod val="10000"/>
                </a:schemeClr>
              </a:solidFill>
              <a:latin typeface="+mn-ea"/>
              <a:sym typeface="+mn-ea"/>
            </a:endParaRPr>
          </a:p>
        </p:txBody>
      </p:sp>
      <p:sp>
        <p:nvSpPr>
          <p:cNvPr id="45" name="文本框 44"/>
          <p:cNvSpPr txBox="1"/>
          <p:nvPr/>
        </p:nvSpPr>
        <p:spPr>
          <a:xfrm>
            <a:off x="263336" y="1587030"/>
            <a:ext cx="11928663" cy="954107"/>
          </a:xfrm>
          <a:prstGeom prst="rect">
            <a:avLst/>
          </a:prstGeom>
          <a:noFill/>
        </p:spPr>
        <p:txBody>
          <a:bodyPr wrap="square">
            <a:spAutoFit/>
          </a:bodyPr>
          <a:lstStyle/>
          <a:p>
            <a:pPr marL="285750" indent="-285750">
              <a:buFont typeface="Wingdings" panose="05000000000000000000" pitchFamily="2" charset="2"/>
              <a:buChar char="p"/>
            </a:pPr>
            <a:r>
              <a:rPr lang="en-US" altLang="zh-CN" sz="1400" dirty="0">
                <a:solidFill>
                  <a:schemeClr val="bg1">
                    <a:lumMod val="10000"/>
                  </a:schemeClr>
                </a:solidFill>
              </a:rPr>
              <a:t>All contact points of the user's contact with the brand constitute the user journey</a:t>
            </a:r>
            <a:endParaRPr lang="en-US" altLang="zh-CN" sz="1400" dirty="0">
              <a:solidFill>
                <a:schemeClr val="bg1">
                  <a:lumMod val="10000"/>
                </a:schemeClr>
              </a:solidFill>
            </a:endParaRPr>
          </a:p>
          <a:p>
            <a:pPr marL="285750" indent="-285750">
              <a:buFont typeface="Wingdings" panose="05000000000000000000" pitchFamily="2" charset="2"/>
              <a:buChar char="p"/>
            </a:pPr>
            <a:r>
              <a:rPr lang="en-US" altLang="zh-CN" sz="1400" dirty="0">
                <a:solidFill>
                  <a:schemeClr val="bg1">
                    <a:lumMod val="10000"/>
                  </a:schemeClr>
                </a:solidFill>
              </a:rPr>
              <a:t>Any contact point will have a positive/negative impact on the user, which determines whether the user becomes a promoter, detractor, or passive.</a:t>
            </a:r>
            <a:endParaRPr lang="en-US" altLang="zh-CN" sz="1400" dirty="0">
              <a:solidFill>
                <a:schemeClr val="bg1">
                  <a:lumMod val="10000"/>
                </a:schemeClr>
              </a:solidFill>
            </a:endParaRPr>
          </a:p>
          <a:p>
            <a:pPr marL="285750" indent="-285750">
              <a:buFont typeface="Wingdings" panose="05000000000000000000" pitchFamily="2" charset="2"/>
              <a:buChar char="p"/>
            </a:pPr>
            <a:r>
              <a:rPr lang="en-US" altLang="zh-CN" sz="1400" dirty="0">
                <a:solidFill>
                  <a:schemeClr val="bg1">
                    <a:lumMod val="10000"/>
                  </a:schemeClr>
                </a:solidFill>
              </a:rPr>
              <a:t>So we need to pay attention to the user's life cycle experience</a:t>
            </a:r>
            <a:endParaRPr lang="zh-CN" altLang="en-US" sz="1400" dirty="0">
              <a:solidFill>
                <a:schemeClr val="bg1">
                  <a:lumMod val="10000"/>
                </a:schemeClr>
              </a:solidFill>
            </a:endParaRPr>
          </a:p>
        </p:txBody>
      </p:sp>
      <p:sp>
        <p:nvSpPr>
          <p:cNvPr id="43"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grpSp>
        <p:nvGrpSpPr>
          <p:cNvPr id="8" name="组合 7"/>
          <p:cNvGrpSpPr/>
          <p:nvPr/>
        </p:nvGrpSpPr>
        <p:grpSpPr>
          <a:xfrm>
            <a:off x="899189" y="4871235"/>
            <a:ext cx="10417250" cy="1229373"/>
            <a:chOff x="527439" y="875492"/>
            <a:chExt cx="10417250" cy="650634"/>
          </a:xfrm>
        </p:grpSpPr>
        <p:sp>
          <p:nvSpPr>
            <p:cNvPr id="9" name="文本框 8"/>
            <p:cNvSpPr txBox="1"/>
            <p:nvPr/>
          </p:nvSpPr>
          <p:spPr>
            <a:xfrm>
              <a:off x="1903256" y="876866"/>
              <a:ext cx="1886194" cy="146599"/>
            </a:xfrm>
            <a:prstGeom prst="rect">
              <a:avLst/>
            </a:prstGeom>
            <a:noFill/>
          </p:spPr>
          <p:txBody>
            <a:bodyPr wrap="square" rtlCol="0">
              <a:spAutoFit/>
            </a:bodyPr>
            <a:lstStyle/>
            <a:p>
              <a:r>
                <a:rPr kumimoji="1" lang="en-US" altLang="zh-CN" sz="1200" dirty="0">
                  <a:solidFill>
                    <a:schemeClr val="bg1">
                      <a:lumMod val="10000"/>
                    </a:schemeClr>
                  </a:solidFill>
                  <a:sym typeface="Arial" panose="020B0604020202020204" pitchFamily="34" charset="0"/>
                </a:rPr>
                <a:t>Before repairing</a:t>
              </a:r>
              <a:endParaRPr kumimoji="1" lang="zh-CN" altLang="en-US" sz="1200" dirty="0">
                <a:solidFill>
                  <a:schemeClr val="bg1">
                    <a:lumMod val="10000"/>
                  </a:schemeClr>
                </a:solidFill>
                <a:sym typeface="Arial" panose="020B0604020202020204" pitchFamily="34" charset="0"/>
              </a:endParaRPr>
            </a:p>
          </p:txBody>
        </p:sp>
        <p:sp>
          <p:nvSpPr>
            <p:cNvPr id="10" name="椭圆 69"/>
            <p:cNvSpPr/>
            <p:nvPr/>
          </p:nvSpPr>
          <p:spPr bwMode="auto">
            <a:xfrm>
              <a:off x="1560971" y="1145874"/>
              <a:ext cx="1429655" cy="380252"/>
            </a:xfrm>
            <a:prstGeom prst="chevron">
              <a:avLst>
                <a:gd name="adj" fmla="val 37709"/>
              </a:avLst>
            </a:prstGeom>
            <a:solidFill>
              <a:srgbClr val="DBDBDB"/>
            </a:solidFill>
            <a:ln>
              <a:noFill/>
              <a:headEnd type="none" w="med" len="med"/>
              <a:tailEnd type="arrow" w="med" len="med"/>
            </a:ln>
            <a:effectLst/>
          </p:spPr>
          <p:txBody>
            <a:bodyPr lIns="0" rIns="0" rtlCol="0" anchor="ctr"/>
            <a:lstStyle/>
            <a:p>
              <a:pPr algn="ctr" defTabSz="777240">
                <a:spcAft>
                  <a:spcPts val="600"/>
                </a:spcAft>
              </a:pPr>
              <a:r>
                <a:rPr kumimoji="1" lang="en-US" altLang="zh-CN" sz="1200" dirty="0">
                  <a:solidFill>
                    <a:schemeClr val="bg1">
                      <a:lumMod val="10000"/>
                    </a:schemeClr>
                  </a:solidFill>
                  <a:sym typeface="Arial" panose="020B0604020202020204" pitchFamily="34" charset="0"/>
                </a:rPr>
                <a:t>Find relevant information</a:t>
              </a:r>
              <a:endParaRPr kumimoji="1" lang="zh-CN" altLang="en-US" sz="1200" dirty="0">
                <a:solidFill>
                  <a:schemeClr val="bg1">
                    <a:lumMod val="10000"/>
                  </a:schemeClr>
                </a:solidFill>
                <a:sym typeface="Arial" panose="020B0604020202020204" pitchFamily="34" charset="0"/>
              </a:endParaRPr>
            </a:p>
          </p:txBody>
        </p:sp>
        <p:sp>
          <p:nvSpPr>
            <p:cNvPr id="11" name="椭圆 69"/>
            <p:cNvSpPr/>
            <p:nvPr/>
          </p:nvSpPr>
          <p:spPr bwMode="auto">
            <a:xfrm>
              <a:off x="4032877" y="1136000"/>
              <a:ext cx="1286242" cy="380252"/>
            </a:xfrm>
            <a:prstGeom prst="chevron">
              <a:avLst>
                <a:gd name="adj" fmla="val 37709"/>
              </a:avLst>
            </a:prstGeom>
            <a:solidFill>
              <a:srgbClr val="046A38"/>
            </a:solidFill>
            <a:ln>
              <a:noFill/>
              <a:headEnd type="none" w="med" len="med"/>
              <a:tailEnd type="arrow" w="med" len="med"/>
            </a:ln>
            <a:effectLst/>
          </p:spPr>
          <p:txBody>
            <a:bodyPr lIns="0" rIns="0" rtlCol="0" anchor="ctr"/>
            <a:lstStyle/>
            <a:p>
              <a:pPr algn="ctr" defTabSz="777240">
                <a:spcAft>
                  <a:spcPts val="600"/>
                </a:spcAft>
              </a:pPr>
              <a:r>
                <a:rPr kumimoji="1" lang="en-US" altLang="zh-CN" sz="1200" dirty="0">
                  <a:solidFill>
                    <a:schemeClr val="bg1"/>
                  </a:solidFill>
                  <a:ea typeface="Microsoft JhengHei UI" panose="020B0604030504040204" pitchFamily="34" charset="-120"/>
                  <a:sym typeface="Arial" panose="020B0604020202020204" pitchFamily="34" charset="0"/>
                </a:rPr>
                <a:t>Arrive at SC</a:t>
              </a:r>
              <a:endParaRPr kumimoji="1" lang="zh-CN" altLang="en-US" sz="1200" dirty="0">
                <a:solidFill>
                  <a:schemeClr val="bg1"/>
                </a:solidFill>
                <a:ea typeface="Microsoft JhengHei UI" panose="020B0604030504040204" pitchFamily="34" charset="-120"/>
                <a:sym typeface="Arial" panose="020B0604020202020204" pitchFamily="34" charset="0"/>
              </a:endParaRPr>
            </a:p>
          </p:txBody>
        </p:sp>
        <p:sp>
          <p:nvSpPr>
            <p:cNvPr id="12" name="椭圆 69"/>
            <p:cNvSpPr/>
            <p:nvPr/>
          </p:nvSpPr>
          <p:spPr bwMode="auto">
            <a:xfrm>
              <a:off x="2782054" y="1145874"/>
              <a:ext cx="1315982" cy="380252"/>
            </a:xfrm>
            <a:prstGeom prst="chevron">
              <a:avLst>
                <a:gd name="adj" fmla="val 37709"/>
              </a:avLst>
            </a:prstGeom>
            <a:solidFill>
              <a:schemeClr val="accent3">
                <a:lumMod val="40000"/>
                <a:lumOff val="60000"/>
              </a:schemeClr>
            </a:solidFill>
            <a:ln>
              <a:noFill/>
              <a:headEnd type="none" w="med" len="med"/>
              <a:tailEnd type="arrow" w="med" len="med"/>
            </a:ln>
            <a:effectLst/>
          </p:spPr>
          <p:txBody>
            <a:bodyPr lIns="0" rIns="0" rtlCol="0" anchor="ctr"/>
            <a:lstStyle/>
            <a:p>
              <a:pPr algn="ctr" defTabSz="777240">
                <a:spcAft>
                  <a:spcPts val="600"/>
                </a:spcAft>
              </a:pPr>
              <a:r>
                <a:rPr kumimoji="1" lang="en-US" altLang="zh-CN" sz="1200" dirty="0">
                  <a:solidFill>
                    <a:schemeClr val="bg1">
                      <a:lumMod val="10000"/>
                    </a:schemeClr>
                  </a:solidFill>
                  <a:ea typeface="Microsoft JhengHei UI" panose="020B0604030504040204" pitchFamily="34" charset="-120"/>
                  <a:sym typeface="Arial" panose="020B0604020202020204" pitchFamily="34" charset="0"/>
                </a:rPr>
                <a:t>Go to SC</a:t>
              </a:r>
              <a:endParaRPr kumimoji="1" lang="zh-CN" altLang="en-US" sz="1200" dirty="0">
                <a:solidFill>
                  <a:schemeClr val="bg1">
                    <a:lumMod val="10000"/>
                  </a:schemeClr>
                </a:solidFill>
                <a:ea typeface="Microsoft JhengHei UI" panose="020B0604030504040204" pitchFamily="34" charset="-120"/>
                <a:sym typeface="Arial" panose="020B0604020202020204" pitchFamily="34" charset="0"/>
              </a:endParaRPr>
            </a:p>
          </p:txBody>
        </p:sp>
        <p:sp>
          <p:nvSpPr>
            <p:cNvPr id="13" name="椭圆 69"/>
            <p:cNvSpPr/>
            <p:nvPr/>
          </p:nvSpPr>
          <p:spPr bwMode="auto">
            <a:xfrm>
              <a:off x="5129456" y="1136000"/>
              <a:ext cx="1286241" cy="380252"/>
            </a:xfrm>
            <a:prstGeom prst="chevron">
              <a:avLst>
                <a:gd name="adj" fmla="val 37709"/>
              </a:avLst>
            </a:prstGeom>
            <a:solidFill>
              <a:srgbClr val="046A38"/>
            </a:solidFill>
            <a:ln>
              <a:noFill/>
              <a:headEnd type="none" w="med" len="med"/>
              <a:tailEnd type="arrow" w="med" len="med"/>
            </a:ln>
            <a:effectLst/>
          </p:spPr>
          <p:txBody>
            <a:bodyPr lIns="0" rIns="0" rtlCol="0" anchor="ctr"/>
            <a:lstStyle/>
            <a:p>
              <a:pPr algn="ctr" defTabSz="777240">
                <a:spcAft>
                  <a:spcPts val="600"/>
                </a:spcAft>
              </a:pPr>
              <a:r>
                <a:rPr kumimoji="1" lang="en-US" altLang="zh-CN" sz="1200" dirty="0">
                  <a:solidFill>
                    <a:schemeClr val="bg1"/>
                  </a:solidFill>
                  <a:ea typeface="Microsoft JhengHei UI" panose="020B0604030504040204" pitchFamily="34" charset="-120"/>
                  <a:sym typeface="Arial" panose="020B0604020202020204" pitchFamily="34" charset="0"/>
                </a:rPr>
                <a:t>Describe issues</a:t>
              </a:r>
              <a:endParaRPr kumimoji="1" lang="zh-CN" altLang="en-US" sz="1200" dirty="0">
                <a:solidFill>
                  <a:schemeClr val="bg1"/>
                </a:solidFill>
                <a:ea typeface="Microsoft JhengHei UI" panose="020B0604030504040204" pitchFamily="34" charset="-120"/>
                <a:sym typeface="Arial" panose="020B0604020202020204" pitchFamily="34" charset="0"/>
              </a:endParaRPr>
            </a:p>
          </p:txBody>
        </p:sp>
        <p:sp>
          <p:nvSpPr>
            <p:cNvPr id="14" name="椭圆 69"/>
            <p:cNvSpPr/>
            <p:nvPr/>
          </p:nvSpPr>
          <p:spPr bwMode="auto">
            <a:xfrm>
              <a:off x="6197525" y="1131210"/>
              <a:ext cx="1286241" cy="380252"/>
            </a:xfrm>
            <a:prstGeom prst="chevron">
              <a:avLst>
                <a:gd name="adj" fmla="val 37709"/>
              </a:avLst>
            </a:prstGeom>
            <a:solidFill>
              <a:srgbClr val="046A38"/>
            </a:solidFill>
            <a:ln>
              <a:noFill/>
              <a:headEnd type="none" w="med" len="med"/>
              <a:tailEnd type="arrow" w="med" len="med"/>
            </a:ln>
            <a:effectLst/>
          </p:spPr>
          <p:txBody>
            <a:bodyPr lIns="0" rIns="0" rtlCol="0" anchor="ctr"/>
            <a:lstStyle/>
            <a:p>
              <a:pPr algn="ctr" defTabSz="777240">
                <a:spcAft>
                  <a:spcPts val="600"/>
                </a:spcAft>
              </a:pPr>
              <a:r>
                <a:rPr kumimoji="1" lang="en-US" altLang="zh-CN" sz="1200" dirty="0">
                  <a:solidFill>
                    <a:schemeClr val="bg1"/>
                  </a:solidFill>
                  <a:ea typeface="Microsoft JhengHei UI" panose="020B0604030504040204" pitchFamily="34" charset="-120"/>
                  <a:sym typeface="Arial" panose="020B0604020202020204" pitchFamily="34" charset="0"/>
                </a:rPr>
                <a:t>Wait for repairing</a:t>
              </a:r>
              <a:endParaRPr kumimoji="1" lang="zh-CN" altLang="en-US" sz="1200" dirty="0">
                <a:solidFill>
                  <a:schemeClr val="bg1"/>
                </a:solidFill>
                <a:ea typeface="Microsoft JhengHei UI" panose="020B0604030504040204" pitchFamily="34" charset="-120"/>
                <a:sym typeface="Arial" panose="020B0604020202020204" pitchFamily="34" charset="0"/>
              </a:endParaRPr>
            </a:p>
          </p:txBody>
        </p:sp>
        <p:sp>
          <p:nvSpPr>
            <p:cNvPr id="15" name="椭圆 69"/>
            <p:cNvSpPr/>
            <p:nvPr/>
          </p:nvSpPr>
          <p:spPr bwMode="auto">
            <a:xfrm>
              <a:off x="7331610" y="1136000"/>
              <a:ext cx="1286241" cy="373676"/>
            </a:xfrm>
            <a:prstGeom prst="chevron">
              <a:avLst>
                <a:gd name="adj" fmla="val 37709"/>
              </a:avLst>
            </a:prstGeom>
            <a:solidFill>
              <a:srgbClr val="046A38"/>
            </a:solidFill>
            <a:ln>
              <a:noFill/>
              <a:headEnd type="none" w="med" len="med"/>
              <a:tailEnd type="arrow" w="med" len="med"/>
            </a:ln>
            <a:effectLst/>
          </p:spPr>
          <p:txBody>
            <a:bodyPr lIns="0" rIns="0" rtlCol="0" anchor="ctr"/>
            <a:lstStyle/>
            <a:p>
              <a:pPr algn="ctr" defTabSz="777240">
                <a:spcAft>
                  <a:spcPts val="600"/>
                </a:spcAft>
              </a:pPr>
              <a:r>
                <a:rPr kumimoji="1" lang="en-US" altLang="zh-CN" sz="1200" dirty="0">
                  <a:solidFill>
                    <a:schemeClr val="bg1"/>
                  </a:solidFill>
                  <a:ea typeface="Microsoft JhengHei UI" panose="020B0604030504040204" pitchFamily="34" charset="-120"/>
                  <a:sym typeface="Arial" panose="020B0604020202020204" pitchFamily="34" charset="0"/>
                </a:rPr>
                <a:t>Get back device</a:t>
              </a:r>
              <a:endParaRPr kumimoji="1" lang="zh-CN" altLang="en-US" sz="1200" dirty="0">
                <a:solidFill>
                  <a:schemeClr val="bg1"/>
                </a:solidFill>
                <a:ea typeface="Microsoft JhengHei UI" panose="020B0604030504040204" pitchFamily="34" charset="-120"/>
                <a:sym typeface="Arial" panose="020B0604020202020204" pitchFamily="34" charset="0"/>
              </a:endParaRPr>
            </a:p>
          </p:txBody>
        </p:sp>
        <p:sp>
          <p:nvSpPr>
            <p:cNvPr id="16" name="文本框 15"/>
            <p:cNvSpPr txBox="1"/>
            <p:nvPr/>
          </p:nvSpPr>
          <p:spPr>
            <a:xfrm>
              <a:off x="8846478" y="879898"/>
              <a:ext cx="1708550" cy="146599"/>
            </a:xfrm>
            <a:prstGeom prst="rect">
              <a:avLst/>
            </a:prstGeom>
            <a:noFill/>
          </p:spPr>
          <p:txBody>
            <a:bodyPr wrap="square" rtlCol="0">
              <a:spAutoFit/>
            </a:bodyPr>
            <a:lstStyle/>
            <a:p>
              <a:r>
                <a:rPr kumimoji="1" lang="en-US" altLang="zh-CN" sz="1200" dirty="0">
                  <a:solidFill>
                    <a:schemeClr val="bg1">
                      <a:lumMod val="10000"/>
                    </a:schemeClr>
                  </a:solidFill>
                  <a:sym typeface="Arial" panose="020B0604020202020204" pitchFamily="34" charset="0"/>
                </a:rPr>
                <a:t>After repairing</a:t>
              </a:r>
              <a:endParaRPr kumimoji="1" lang="zh-CN" altLang="en-US" sz="1200" dirty="0">
                <a:solidFill>
                  <a:schemeClr val="bg1">
                    <a:lumMod val="10000"/>
                  </a:schemeClr>
                </a:solidFill>
                <a:sym typeface="Arial" panose="020B0604020202020204" pitchFamily="34" charset="0"/>
              </a:endParaRPr>
            </a:p>
          </p:txBody>
        </p:sp>
        <p:sp>
          <p:nvSpPr>
            <p:cNvPr id="17" name="椭圆 68"/>
            <p:cNvSpPr/>
            <p:nvPr/>
          </p:nvSpPr>
          <p:spPr bwMode="auto">
            <a:xfrm>
              <a:off x="527439" y="1141900"/>
              <a:ext cx="1222494" cy="382470"/>
            </a:xfrm>
            <a:prstGeom prst="homePlate">
              <a:avLst>
                <a:gd name="adj" fmla="val 40436"/>
              </a:avLst>
            </a:prstGeom>
            <a:solidFill>
              <a:srgbClr val="DBDBDB"/>
            </a:solidFill>
            <a:ln>
              <a:noFill/>
              <a:headEnd type="none" w="med" len="med"/>
              <a:tailEnd type="arrow" w="med" len="med"/>
            </a:ln>
            <a:effectLst/>
          </p:spPr>
          <p:txBody>
            <a:bodyPr lIns="0" rIns="0" rtlCol="0" anchor="ctr"/>
            <a:lstStyle/>
            <a:p>
              <a:pPr algn="ctr" defTabSz="777240">
                <a:spcAft>
                  <a:spcPts val="600"/>
                </a:spcAft>
              </a:pPr>
              <a:r>
                <a:rPr kumimoji="1" lang="en-US" altLang="zh-CN" sz="1200" dirty="0">
                  <a:solidFill>
                    <a:schemeClr val="bg1">
                      <a:lumMod val="10000"/>
                    </a:schemeClr>
                  </a:solidFill>
                  <a:ea typeface="Microsoft JhengHei UI" panose="020B0604030504040204" pitchFamily="34" charset="-120"/>
                  <a:sym typeface="Arial" panose="020B0604020202020204" pitchFamily="34" charset="0"/>
                </a:rPr>
                <a:t>Generate service demand</a:t>
              </a:r>
              <a:endParaRPr kumimoji="1" lang="en-US" altLang="zh-CN" sz="1200" dirty="0">
                <a:solidFill>
                  <a:schemeClr val="bg1">
                    <a:lumMod val="10000"/>
                  </a:schemeClr>
                </a:solidFill>
                <a:ea typeface="Microsoft JhengHei UI" panose="020B0604030504040204" pitchFamily="34" charset="-120"/>
                <a:sym typeface="Arial" panose="020B0604020202020204" pitchFamily="34" charset="0"/>
              </a:endParaRPr>
            </a:p>
          </p:txBody>
        </p:sp>
        <p:sp>
          <p:nvSpPr>
            <p:cNvPr id="18" name="椭圆 69"/>
            <p:cNvSpPr/>
            <p:nvPr/>
          </p:nvSpPr>
          <p:spPr bwMode="auto">
            <a:xfrm>
              <a:off x="8507813" y="1129425"/>
              <a:ext cx="1302791" cy="380252"/>
            </a:xfrm>
            <a:prstGeom prst="chevron">
              <a:avLst>
                <a:gd name="adj" fmla="val 37709"/>
              </a:avLst>
            </a:prstGeom>
            <a:solidFill>
              <a:srgbClr val="D0CECE"/>
            </a:solidFill>
            <a:ln>
              <a:noFill/>
              <a:headEnd type="none" w="med" len="med"/>
              <a:tailEnd type="arrow" w="med" len="med"/>
            </a:ln>
            <a:effectLst/>
          </p:spPr>
          <p:txBody>
            <a:bodyPr lIns="0" rIns="0" rtlCol="0" anchor="ctr"/>
            <a:lstStyle/>
            <a:p>
              <a:pPr algn="ctr" defTabSz="777240">
                <a:spcAft>
                  <a:spcPts val="600"/>
                </a:spcAft>
                <a:defRPr/>
              </a:pPr>
              <a:r>
                <a:rPr kumimoji="1" lang="en-US" altLang="zh-CN" sz="1200" dirty="0">
                  <a:solidFill>
                    <a:schemeClr val="bg1"/>
                  </a:solidFill>
                  <a:ea typeface="Microsoft JhengHei UI" panose="020B0604030504040204" pitchFamily="34" charset="-120"/>
                  <a:sym typeface="Arial" panose="020B0604020202020204" pitchFamily="34" charset="0"/>
                </a:rPr>
                <a:t>Leave </a:t>
              </a:r>
              <a:endParaRPr kumimoji="1" lang="zh-CN" altLang="en-US" sz="1200" dirty="0">
                <a:solidFill>
                  <a:schemeClr val="bg1"/>
                </a:solidFill>
                <a:ea typeface="Microsoft JhengHei UI" panose="020B0604030504040204" pitchFamily="34" charset="-120"/>
                <a:sym typeface="Arial" panose="020B0604020202020204" pitchFamily="34" charset="0"/>
              </a:endParaRPr>
            </a:p>
          </p:txBody>
        </p:sp>
        <p:sp>
          <p:nvSpPr>
            <p:cNvPr id="19" name="椭圆 69"/>
            <p:cNvSpPr/>
            <p:nvPr/>
          </p:nvSpPr>
          <p:spPr bwMode="auto">
            <a:xfrm>
              <a:off x="9641898" y="1129425"/>
              <a:ext cx="1302791" cy="380252"/>
            </a:xfrm>
            <a:prstGeom prst="chevron">
              <a:avLst>
                <a:gd name="adj" fmla="val 37709"/>
              </a:avLst>
            </a:prstGeom>
            <a:solidFill>
              <a:schemeClr val="bg2">
                <a:lumMod val="90000"/>
              </a:schemeClr>
            </a:solidFill>
            <a:ln>
              <a:noFill/>
              <a:headEnd type="none" w="med" len="med"/>
              <a:tailEnd type="arrow" w="med" len="med"/>
            </a:ln>
            <a:effectLst/>
          </p:spPr>
          <p:txBody>
            <a:bodyPr lIns="0" rIns="0" rtlCol="0" anchor="ctr"/>
            <a:lstStyle/>
            <a:p>
              <a:pPr algn="ctr" defTabSz="777240">
                <a:spcAft>
                  <a:spcPts val="600"/>
                </a:spcAft>
                <a:defRPr/>
              </a:pPr>
              <a:r>
                <a:rPr kumimoji="1" lang="en-US" altLang="zh-CN" sz="1200" dirty="0">
                  <a:solidFill>
                    <a:schemeClr val="bg1"/>
                  </a:solidFill>
                  <a:ea typeface="Microsoft JhengHei UI" panose="020B0604030504040204" pitchFamily="34" charset="-120"/>
                  <a:sym typeface="Arial" panose="020B0604020202020204" pitchFamily="34" charset="0"/>
                </a:rPr>
                <a:t>Receive a survey</a:t>
              </a:r>
              <a:endParaRPr kumimoji="1" lang="zh-CN" altLang="en-US" sz="1200" dirty="0">
                <a:solidFill>
                  <a:schemeClr val="bg1"/>
                </a:solidFill>
                <a:ea typeface="Microsoft JhengHei UI" panose="020B0604030504040204" pitchFamily="34" charset="-120"/>
                <a:sym typeface="Arial" panose="020B0604020202020204" pitchFamily="34" charset="0"/>
              </a:endParaRPr>
            </a:p>
          </p:txBody>
        </p:sp>
        <p:sp>
          <p:nvSpPr>
            <p:cNvPr id="20" name="文本框 19"/>
            <p:cNvSpPr txBox="1"/>
            <p:nvPr/>
          </p:nvSpPr>
          <p:spPr>
            <a:xfrm>
              <a:off x="5816695" y="875492"/>
              <a:ext cx="1381039" cy="244332"/>
            </a:xfrm>
            <a:prstGeom prst="rect">
              <a:avLst/>
            </a:prstGeom>
            <a:noFill/>
          </p:spPr>
          <p:txBody>
            <a:bodyPr wrap="square" rtlCol="0">
              <a:spAutoFit/>
            </a:bodyPr>
            <a:lstStyle/>
            <a:p>
              <a:r>
                <a:rPr kumimoji="1" lang="en-US" altLang="zh-CN" sz="1200" dirty="0">
                  <a:solidFill>
                    <a:schemeClr val="bg1">
                      <a:lumMod val="10000"/>
                    </a:schemeClr>
                  </a:solidFill>
                  <a:sym typeface="Arial" panose="020B0604020202020204" pitchFamily="34" charset="0"/>
                </a:rPr>
                <a:t>Repairing</a:t>
              </a:r>
              <a:endParaRPr kumimoji="1" lang="en-US" altLang="zh-CN" sz="1200" dirty="0">
                <a:solidFill>
                  <a:schemeClr val="bg1">
                    <a:lumMod val="10000"/>
                  </a:schemeClr>
                </a:solidFill>
                <a:sym typeface="Arial" panose="020B0604020202020204" pitchFamily="34" charset="0"/>
              </a:endParaRPr>
            </a:p>
            <a:p>
              <a:endParaRPr kumimoji="1" lang="zh-CN" altLang="en-US" sz="1200" dirty="0">
                <a:sym typeface="Arial" panose="020B0604020202020204" pitchFamily="34" charset="0"/>
              </a:endParaRPr>
            </a:p>
          </p:txBody>
        </p:sp>
      </p:grpSp>
      <p:grpSp>
        <p:nvGrpSpPr>
          <p:cNvPr id="21" name="组合 20"/>
          <p:cNvGrpSpPr/>
          <p:nvPr/>
        </p:nvGrpSpPr>
        <p:grpSpPr>
          <a:xfrm>
            <a:off x="565921" y="2953076"/>
            <a:ext cx="11317372" cy="1175998"/>
            <a:chOff x="476641" y="903740"/>
            <a:chExt cx="11317372" cy="622386"/>
          </a:xfrm>
        </p:grpSpPr>
        <p:sp>
          <p:nvSpPr>
            <p:cNvPr id="22" name="文本框 21"/>
            <p:cNvSpPr txBox="1"/>
            <p:nvPr/>
          </p:nvSpPr>
          <p:spPr>
            <a:xfrm>
              <a:off x="1100748" y="910604"/>
              <a:ext cx="3163481" cy="138455"/>
            </a:xfrm>
            <a:prstGeom prst="rect">
              <a:avLst/>
            </a:prstGeom>
            <a:noFill/>
          </p:spPr>
          <p:txBody>
            <a:bodyPr wrap="square" rtlCol="0">
              <a:spAutoFit/>
            </a:bodyPr>
            <a:lstStyle/>
            <a:p>
              <a:r>
                <a:rPr kumimoji="1" lang="en-US" altLang="zh-CN" sz="1100" dirty="0">
                  <a:ea typeface="Microsoft JhengHei UI" panose="020B0604030504040204" pitchFamily="34" charset="-120"/>
                  <a:sym typeface="Arial" panose="020B0604020202020204" pitchFamily="34" charset="0"/>
                </a:rPr>
                <a:t>Before</a:t>
              </a:r>
              <a:r>
                <a:rPr kumimoji="1" lang="zh-CN" altLang="en-US" sz="1100" dirty="0">
                  <a:ea typeface="Microsoft JhengHei UI" panose="020B0604030504040204" pitchFamily="34" charset="-120"/>
                  <a:sym typeface="Arial" panose="020B0604020202020204" pitchFamily="34" charset="0"/>
                </a:rPr>
                <a:t> </a:t>
              </a:r>
              <a:r>
                <a:rPr kumimoji="1" lang="en-US" altLang="zh-CN" sz="1100" dirty="0">
                  <a:ea typeface="Microsoft JhengHei UI" panose="020B0604030504040204" pitchFamily="34" charset="-120"/>
                  <a:sym typeface="Arial" panose="020B0604020202020204" pitchFamily="34" charset="0"/>
                </a:rPr>
                <a:t>buying</a:t>
              </a:r>
              <a:endParaRPr kumimoji="1" lang="zh-CN" altLang="en-US" sz="1100" dirty="0">
                <a:ea typeface="Microsoft JhengHei UI" panose="020B0604030504040204" pitchFamily="34" charset="-120"/>
                <a:sym typeface="Arial" panose="020B0604020202020204" pitchFamily="34" charset="0"/>
              </a:endParaRPr>
            </a:p>
          </p:txBody>
        </p:sp>
        <p:sp>
          <p:nvSpPr>
            <p:cNvPr id="23" name="椭圆 69"/>
            <p:cNvSpPr/>
            <p:nvPr/>
          </p:nvSpPr>
          <p:spPr bwMode="auto">
            <a:xfrm>
              <a:off x="1316103" y="1145874"/>
              <a:ext cx="1366386" cy="380252"/>
            </a:xfrm>
            <a:prstGeom prst="chevron">
              <a:avLst>
                <a:gd name="adj" fmla="val 37709"/>
              </a:avLst>
            </a:prstGeom>
            <a:solidFill>
              <a:schemeClr val="accent3">
                <a:lumMod val="20000"/>
                <a:lumOff val="80000"/>
              </a:schemeClr>
            </a:solidFill>
            <a:ln>
              <a:noFill/>
              <a:headEnd type="none" w="med" len="med"/>
              <a:tailEnd type="arrow" w="med" len="med"/>
            </a:ln>
            <a:effectLst/>
          </p:spPr>
          <p:txBody>
            <a:bodyPr lIns="0" rIns="0" rtlCol="0" anchor="ctr"/>
            <a:lstStyle/>
            <a:p>
              <a:pPr algn="ctr" defTabSz="777240">
                <a:spcAft>
                  <a:spcPts val="600"/>
                </a:spcAft>
              </a:pPr>
              <a:r>
                <a:rPr kumimoji="1" lang="en-US" altLang="zh-CN" sz="1100" dirty="0">
                  <a:solidFill>
                    <a:schemeClr val="bg1">
                      <a:lumMod val="10000"/>
                    </a:schemeClr>
                  </a:solidFill>
                  <a:ea typeface="Microsoft JhengHei UI" panose="020B0604030504040204" pitchFamily="34" charset="-120"/>
                  <a:sym typeface="Arial" panose="020B0604020202020204" pitchFamily="34" charset="0"/>
                </a:rPr>
                <a:t>Form brand &amp; product awareness</a:t>
              </a:r>
              <a:endParaRPr kumimoji="1" lang="zh-CN" altLang="en-US" sz="1100" dirty="0">
                <a:solidFill>
                  <a:schemeClr val="bg1">
                    <a:lumMod val="10000"/>
                  </a:schemeClr>
                </a:solidFill>
                <a:ea typeface="Microsoft JhengHei UI" panose="020B0604030504040204" pitchFamily="34" charset="-120"/>
                <a:sym typeface="Arial" panose="020B0604020202020204" pitchFamily="34" charset="0"/>
              </a:endParaRPr>
            </a:p>
          </p:txBody>
        </p:sp>
        <p:sp>
          <p:nvSpPr>
            <p:cNvPr id="24" name="椭圆 69"/>
            <p:cNvSpPr/>
            <p:nvPr/>
          </p:nvSpPr>
          <p:spPr bwMode="auto">
            <a:xfrm>
              <a:off x="3325776" y="1136370"/>
              <a:ext cx="1101589" cy="380252"/>
            </a:xfrm>
            <a:prstGeom prst="chevron">
              <a:avLst>
                <a:gd name="adj" fmla="val 37709"/>
              </a:avLst>
            </a:prstGeom>
            <a:solidFill>
              <a:schemeClr val="accent3">
                <a:lumMod val="40000"/>
                <a:lumOff val="60000"/>
              </a:schemeClr>
            </a:solidFill>
            <a:ln>
              <a:noFill/>
              <a:headEnd type="none" w="med" len="med"/>
              <a:tailEnd type="arrow" w="med" len="med"/>
            </a:ln>
            <a:effectLst/>
          </p:spPr>
          <p:txBody>
            <a:bodyPr lIns="0" rIns="0" rtlCol="0" anchor="ctr"/>
            <a:lstStyle/>
            <a:p>
              <a:pPr algn="ctr" defTabSz="777240">
                <a:spcAft>
                  <a:spcPts val="600"/>
                </a:spcAft>
              </a:pPr>
              <a:r>
                <a:rPr kumimoji="1" lang="en-US" altLang="zh-CN" sz="1100" dirty="0">
                  <a:solidFill>
                    <a:schemeClr val="tx2">
                      <a:lumMod val="75000"/>
                    </a:schemeClr>
                  </a:solidFill>
                  <a:ea typeface="Microsoft JhengHei UI" panose="020B0604030504040204" pitchFamily="34" charset="-120"/>
                  <a:sym typeface="Arial" panose="020B0604020202020204" pitchFamily="34" charset="0"/>
                </a:rPr>
                <a:t>Learn more </a:t>
              </a:r>
              <a:endParaRPr kumimoji="1" lang="zh-CN" altLang="en-US" sz="1100" dirty="0">
                <a:solidFill>
                  <a:schemeClr val="tx2">
                    <a:lumMod val="75000"/>
                  </a:schemeClr>
                </a:solidFill>
                <a:ea typeface="Microsoft JhengHei UI" panose="020B0604030504040204" pitchFamily="34" charset="-120"/>
                <a:sym typeface="Arial" panose="020B0604020202020204" pitchFamily="34" charset="0"/>
              </a:endParaRPr>
            </a:p>
          </p:txBody>
        </p:sp>
        <p:sp>
          <p:nvSpPr>
            <p:cNvPr id="25" name="椭圆 69"/>
            <p:cNvSpPr/>
            <p:nvPr/>
          </p:nvSpPr>
          <p:spPr bwMode="auto">
            <a:xfrm>
              <a:off x="2503711" y="1141900"/>
              <a:ext cx="1033857" cy="380252"/>
            </a:xfrm>
            <a:prstGeom prst="chevron">
              <a:avLst>
                <a:gd name="adj" fmla="val 37709"/>
              </a:avLst>
            </a:prstGeom>
            <a:solidFill>
              <a:schemeClr val="accent3">
                <a:lumMod val="40000"/>
                <a:lumOff val="60000"/>
              </a:schemeClr>
            </a:solidFill>
            <a:ln>
              <a:noFill/>
              <a:headEnd type="none" w="med" len="med"/>
              <a:tailEnd type="arrow" w="med" len="med"/>
            </a:ln>
            <a:effectLst/>
          </p:spPr>
          <p:txBody>
            <a:bodyPr lIns="0" rIns="0" rtlCol="0" anchor="ctr"/>
            <a:lstStyle/>
            <a:p>
              <a:pPr algn="ctr" defTabSz="777240">
                <a:spcAft>
                  <a:spcPts val="600"/>
                </a:spcAft>
              </a:pPr>
              <a:r>
                <a:rPr kumimoji="1" lang="en-US" altLang="zh-CN" sz="1100" dirty="0">
                  <a:solidFill>
                    <a:schemeClr val="tx2">
                      <a:lumMod val="75000"/>
                    </a:schemeClr>
                  </a:solidFill>
                  <a:ea typeface="Microsoft JhengHei UI" panose="020B0604030504040204" pitchFamily="34" charset="-120"/>
                  <a:sym typeface="Arial" panose="020B0604020202020204" pitchFamily="34" charset="0"/>
                </a:rPr>
                <a:t>Select</a:t>
              </a:r>
              <a:endParaRPr kumimoji="1" lang="zh-CN" altLang="en-US" sz="1100" dirty="0">
                <a:solidFill>
                  <a:schemeClr val="tx2">
                    <a:lumMod val="75000"/>
                  </a:schemeClr>
                </a:solidFill>
                <a:ea typeface="Microsoft JhengHei UI" panose="020B0604030504040204" pitchFamily="34" charset="-120"/>
                <a:sym typeface="Arial" panose="020B0604020202020204" pitchFamily="34" charset="0"/>
              </a:endParaRPr>
            </a:p>
          </p:txBody>
        </p:sp>
        <p:sp>
          <p:nvSpPr>
            <p:cNvPr id="26" name="椭圆 69"/>
            <p:cNvSpPr/>
            <p:nvPr/>
          </p:nvSpPr>
          <p:spPr bwMode="auto">
            <a:xfrm>
              <a:off x="4209742" y="1136370"/>
              <a:ext cx="827918" cy="380252"/>
            </a:xfrm>
            <a:prstGeom prst="chevron">
              <a:avLst>
                <a:gd name="adj" fmla="val 37709"/>
              </a:avLst>
            </a:prstGeom>
            <a:solidFill>
              <a:schemeClr val="accent3">
                <a:lumMod val="40000"/>
                <a:lumOff val="60000"/>
              </a:schemeClr>
            </a:solidFill>
            <a:ln>
              <a:noFill/>
              <a:headEnd type="none" w="med" len="med"/>
              <a:tailEnd type="arrow" w="med" len="med"/>
            </a:ln>
            <a:effectLst/>
          </p:spPr>
          <p:txBody>
            <a:bodyPr lIns="0" rIns="0" rtlCol="0" anchor="ctr"/>
            <a:lstStyle/>
            <a:p>
              <a:pPr algn="ctr" defTabSz="777240">
                <a:spcAft>
                  <a:spcPts val="600"/>
                </a:spcAft>
              </a:pPr>
              <a:r>
                <a:rPr kumimoji="1" lang="en-US" altLang="zh-CN" sz="1100" dirty="0">
                  <a:solidFill>
                    <a:schemeClr val="tx2">
                      <a:lumMod val="75000"/>
                    </a:schemeClr>
                  </a:solidFill>
                  <a:ea typeface="Microsoft JhengHei UI" panose="020B0604030504040204" pitchFamily="34" charset="-120"/>
                  <a:sym typeface="Arial" panose="020B0604020202020204" pitchFamily="34" charset="0"/>
                </a:rPr>
                <a:t>buy</a:t>
              </a:r>
              <a:endParaRPr kumimoji="1" lang="zh-CN" altLang="en-US" sz="1100" dirty="0">
                <a:solidFill>
                  <a:schemeClr val="tx2">
                    <a:lumMod val="75000"/>
                  </a:schemeClr>
                </a:solidFill>
                <a:ea typeface="Microsoft JhengHei UI" panose="020B0604030504040204" pitchFamily="34" charset="-120"/>
                <a:sym typeface="Arial" panose="020B0604020202020204" pitchFamily="34" charset="0"/>
              </a:endParaRPr>
            </a:p>
          </p:txBody>
        </p:sp>
        <p:sp>
          <p:nvSpPr>
            <p:cNvPr id="27" name="椭圆 69"/>
            <p:cNvSpPr/>
            <p:nvPr/>
          </p:nvSpPr>
          <p:spPr bwMode="auto">
            <a:xfrm>
              <a:off x="4818806" y="1129425"/>
              <a:ext cx="970257" cy="380252"/>
            </a:xfrm>
            <a:prstGeom prst="chevron">
              <a:avLst>
                <a:gd name="adj" fmla="val 37709"/>
              </a:avLst>
            </a:prstGeom>
            <a:solidFill>
              <a:schemeClr val="accent3">
                <a:lumMod val="40000"/>
                <a:lumOff val="60000"/>
              </a:schemeClr>
            </a:solidFill>
            <a:ln>
              <a:noFill/>
              <a:headEnd type="none" w="med" len="med"/>
              <a:tailEnd type="arrow" w="med" len="med"/>
            </a:ln>
            <a:effectLst/>
          </p:spPr>
          <p:txBody>
            <a:bodyPr lIns="0" rIns="0" rtlCol="0" anchor="ctr"/>
            <a:lstStyle/>
            <a:p>
              <a:pPr algn="ctr" defTabSz="777240">
                <a:spcAft>
                  <a:spcPts val="600"/>
                </a:spcAft>
              </a:pPr>
              <a:r>
                <a:rPr kumimoji="1" lang="en-US" altLang="zh-CN" sz="1100" dirty="0">
                  <a:solidFill>
                    <a:schemeClr val="tx2">
                      <a:lumMod val="75000"/>
                    </a:schemeClr>
                  </a:solidFill>
                  <a:ea typeface="Microsoft JhengHei UI" panose="020B0604030504040204" pitchFamily="34" charset="-120"/>
                  <a:sym typeface="Arial" panose="020B0604020202020204" pitchFamily="34" charset="0"/>
                </a:rPr>
                <a:t>Get device</a:t>
              </a:r>
              <a:endParaRPr kumimoji="1" lang="zh-CN" altLang="en-US" sz="1100" dirty="0">
                <a:solidFill>
                  <a:schemeClr val="tx2">
                    <a:lumMod val="75000"/>
                  </a:schemeClr>
                </a:solidFill>
                <a:ea typeface="Microsoft JhengHei UI" panose="020B0604030504040204" pitchFamily="34" charset="-120"/>
                <a:sym typeface="Arial" panose="020B0604020202020204" pitchFamily="34" charset="0"/>
              </a:endParaRPr>
            </a:p>
          </p:txBody>
        </p:sp>
        <p:sp>
          <p:nvSpPr>
            <p:cNvPr id="28" name="椭圆 69"/>
            <p:cNvSpPr/>
            <p:nvPr/>
          </p:nvSpPr>
          <p:spPr bwMode="auto">
            <a:xfrm>
              <a:off x="5580222" y="1133590"/>
              <a:ext cx="1014525" cy="380252"/>
            </a:xfrm>
            <a:prstGeom prst="chevron">
              <a:avLst>
                <a:gd name="adj" fmla="val 37709"/>
              </a:avLst>
            </a:prstGeom>
            <a:solidFill>
              <a:schemeClr val="bg2">
                <a:lumMod val="90000"/>
              </a:schemeClr>
            </a:solidFill>
            <a:ln>
              <a:noFill/>
              <a:headEnd type="none" w="med" len="med"/>
              <a:tailEnd type="arrow" w="med" len="med"/>
            </a:ln>
            <a:effectLst/>
          </p:spPr>
          <p:txBody>
            <a:bodyPr lIns="0" rIns="0" rtlCol="0" anchor="ctr"/>
            <a:lstStyle/>
            <a:p>
              <a:pPr algn="ctr" defTabSz="777240">
                <a:spcAft>
                  <a:spcPts val="600"/>
                </a:spcAft>
              </a:pPr>
              <a:r>
                <a:rPr kumimoji="1" lang="en-US" altLang="zh-CN" sz="1100" dirty="0">
                  <a:solidFill>
                    <a:schemeClr val="bg1"/>
                  </a:solidFill>
                  <a:ea typeface="Microsoft JhengHei UI" panose="020B0604030504040204" pitchFamily="34" charset="-120"/>
                  <a:sym typeface="Arial" panose="020B0604020202020204" pitchFamily="34" charset="0"/>
                </a:rPr>
                <a:t>Open the box </a:t>
              </a:r>
              <a:endParaRPr kumimoji="1" lang="zh-CN" altLang="en-US" sz="1100" dirty="0">
                <a:solidFill>
                  <a:schemeClr val="bg1"/>
                </a:solidFill>
                <a:ea typeface="Microsoft JhengHei UI" panose="020B0604030504040204" pitchFamily="34" charset="-120"/>
                <a:sym typeface="Arial" panose="020B0604020202020204" pitchFamily="34" charset="0"/>
              </a:endParaRPr>
            </a:p>
          </p:txBody>
        </p:sp>
        <p:sp>
          <p:nvSpPr>
            <p:cNvPr id="29" name="椭圆 69"/>
            <p:cNvSpPr/>
            <p:nvPr/>
          </p:nvSpPr>
          <p:spPr bwMode="auto">
            <a:xfrm>
              <a:off x="6399358" y="1128800"/>
              <a:ext cx="935968" cy="380252"/>
            </a:xfrm>
            <a:prstGeom prst="chevron">
              <a:avLst>
                <a:gd name="adj" fmla="val 37709"/>
              </a:avLst>
            </a:prstGeom>
            <a:solidFill>
              <a:schemeClr val="bg2">
                <a:lumMod val="90000"/>
              </a:schemeClr>
            </a:solidFill>
            <a:ln>
              <a:noFill/>
              <a:headEnd type="none" w="med" len="med"/>
              <a:tailEnd type="arrow" w="med" len="med"/>
            </a:ln>
            <a:effectLst/>
          </p:spPr>
          <p:txBody>
            <a:bodyPr lIns="0" rIns="0" rtlCol="0" anchor="ctr"/>
            <a:lstStyle/>
            <a:p>
              <a:pPr algn="ctr" defTabSz="777240">
                <a:spcAft>
                  <a:spcPts val="600"/>
                </a:spcAft>
              </a:pPr>
              <a:r>
                <a:rPr kumimoji="1" lang="en-US" altLang="zh-CN" sz="1100" dirty="0">
                  <a:solidFill>
                    <a:schemeClr val="bg1"/>
                  </a:solidFill>
                  <a:ea typeface="Microsoft JhengHei UI" panose="020B0604030504040204" pitchFamily="34" charset="-120"/>
                  <a:sym typeface="Arial" panose="020B0604020202020204" pitchFamily="34" charset="0"/>
                </a:rPr>
                <a:t>setting</a:t>
              </a:r>
              <a:endParaRPr kumimoji="1" lang="zh-CN" altLang="en-US" sz="1100" dirty="0">
                <a:solidFill>
                  <a:schemeClr val="bg1"/>
                </a:solidFill>
                <a:ea typeface="Microsoft JhengHei UI" panose="020B0604030504040204" pitchFamily="34" charset="-120"/>
                <a:sym typeface="Arial" panose="020B0604020202020204" pitchFamily="34" charset="0"/>
              </a:endParaRPr>
            </a:p>
          </p:txBody>
        </p:sp>
        <p:sp>
          <p:nvSpPr>
            <p:cNvPr id="30" name="椭圆 69"/>
            <p:cNvSpPr/>
            <p:nvPr/>
          </p:nvSpPr>
          <p:spPr bwMode="auto">
            <a:xfrm>
              <a:off x="7141953" y="1127601"/>
              <a:ext cx="924126" cy="380252"/>
            </a:xfrm>
            <a:prstGeom prst="chevron">
              <a:avLst>
                <a:gd name="adj" fmla="val 37709"/>
              </a:avLst>
            </a:prstGeom>
            <a:solidFill>
              <a:schemeClr val="bg2">
                <a:lumMod val="90000"/>
              </a:schemeClr>
            </a:solidFill>
            <a:ln>
              <a:noFill/>
              <a:headEnd type="none" w="med" len="med"/>
              <a:tailEnd type="arrow" w="med" len="med"/>
            </a:ln>
            <a:effectLst/>
          </p:spPr>
          <p:txBody>
            <a:bodyPr lIns="0" rIns="0" rtlCol="0" anchor="ctr"/>
            <a:lstStyle/>
            <a:p>
              <a:pPr algn="ctr" defTabSz="777240">
                <a:spcAft>
                  <a:spcPts val="600"/>
                </a:spcAft>
                <a:defRPr/>
              </a:pPr>
              <a:r>
                <a:rPr kumimoji="1" lang="en-US" altLang="zh-CN" sz="1100" dirty="0">
                  <a:solidFill>
                    <a:schemeClr val="bg1"/>
                  </a:solidFill>
                  <a:ea typeface="Microsoft JhengHei UI" panose="020B0604030504040204" pitchFamily="34" charset="-120"/>
                  <a:sym typeface="Arial" panose="020B0604020202020204" pitchFamily="34" charset="0"/>
                </a:rPr>
                <a:t>adapting</a:t>
              </a:r>
              <a:endParaRPr kumimoji="1" lang="zh-CN" altLang="en-US" sz="1100" dirty="0">
                <a:solidFill>
                  <a:schemeClr val="bg1"/>
                </a:solidFill>
                <a:ea typeface="Microsoft JhengHei UI" panose="020B0604030504040204" pitchFamily="34" charset="-120"/>
                <a:sym typeface="Arial" panose="020B0604020202020204" pitchFamily="34" charset="0"/>
              </a:endParaRPr>
            </a:p>
          </p:txBody>
        </p:sp>
        <p:sp>
          <p:nvSpPr>
            <p:cNvPr id="31" name="椭圆 69"/>
            <p:cNvSpPr/>
            <p:nvPr/>
          </p:nvSpPr>
          <p:spPr bwMode="auto">
            <a:xfrm>
              <a:off x="7877888" y="1127601"/>
              <a:ext cx="930960" cy="380252"/>
            </a:xfrm>
            <a:prstGeom prst="chevron">
              <a:avLst>
                <a:gd name="adj" fmla="val 37709"/>
              </a:avLst>
            </a:prstGeom>
            <a:solidFill>
              <a:schemeClr val="bg2">
                <a:lumMod val="90000"/>
              </a:schemeClr>
            </a:solidFill>
            <a:ln>
              <a:noFill/>
              <a:headEnd type="none" w="med" len="med"/>
              <a:tailEnd type="arrow" w="med" len="med"/>
            </a:ln>
            <a:effectLst/>
          </p:spPr>
          <p:txBody>
            <a:bodyPr lIns="0" rIns="0" rtlCol="0" anchor="ctr"/>
            <a:lstStyle/>
            <a:p>
              <a:pPr algn="ctr" defTabSz="777240">
                <a:spcAft>
                  <a:spcPts val="600"/>
                </a:spcAft>
                <a:defRPr/>
              </a:pPr>
              <a:r>
                <a:rPr kumimoji="1" lang="en-US" altLang="zh-CN" sz="1100" dirty="0">
                  <a:solidFill>
                    <a:schemeClr val="bg1"/>
                  </a:solidFill>
                  <a:ea typeface="Microsoft JhengHei UI" panose="020B0604030504040204" pitchFamily="34" charset="-120"/>
                  <a:sym typeface="Arial" panose="020B0604020202020204" pitchFamily="34" charset="0"/>
                </a:rPr>
                <a:t>Daily use</a:t>
              </a:r>
              <a:endParaRPr kumimoji="1" lang="zh-CN" altLang="en-US" sz="1100" dirty="0">
                <a:solidFill>
                  <a:schemeClr val="bg1"/>
                </a:solidFill>
                <a:ea typeface="Microsoft JhengHei UI" panose="020B0604030504040204" pitchFamily="34" charset="-120"/>
                <a:sym typeface="Arial" panose="020B0604020202020204" pitchFamily="34" charset="0"/>
              </a:endParaRPr>
            </a:p>
          </p:txBody>
        </p:sp>
        <p:sp>
          <p:nvSpPr>
            <p:cNvPr id="32" name="文本框 31"/>
            <p:cNvSpPr txBox="1"/>
            <p:nvPr/>
          </p:nvSpPr>
          <p:spPr>
            <a:xfrm>
              <a:off x="7877888" y="903740"/>
              <a:ext cx="1167192" cy="138455"/>
            </a:xfrm>
            <a:prstGeom prst="rect">
              <a:avLst/>
            </a:prstGeom>
            <a:noFill/>
          </p:spPr>
          <p:txBody>
            <a:bodyPr wrap="square" rtlCol="0">
              <a:spAutoFit/>
            </a:bodyPr>
            <a:lstStyle/>
            <a:p>
              <a:r>
                <a:rPr kumimoji="1" lang="en-US" altLang="zh-CN" sz="1100" dirty="0">
                  <a:ea typeface="Microsoft JhengHei UI" panose="020B0604030504040204" pitchFamily="34" charset="-120"/>
                  <a:sym typeface="Arial" panose="020B0604020202020204" pitchFamily="34" charset="0"/>
                </a:rPr>
                <a:t>After buying</a:t>
              </a:r>
              <a:endParaRPr kumimoji="1" lang="zh-CN" altLang="en-US" sz="1100" dirty="0">
                <a:ea typeface="Microsoft JhengHei UI" panose="020B0604030504040204" pitchFamily="34" charset="-120"/>
                <a:sym typeface="Arial" panose="020B0604020202020204" pitchFamily="34" charset="0"/>
              </a:endParaRPr>
            </a:p>
          </p:txBody>
        </p:sp>
        <p:sp>
          <p:nvSpPr>
            <p:cNvPr id="33" name="椭圆 68"/>
            <p:cNvSpPr/>
            <p:nvPr/>
          </p:nvSpPr>
          <p:spPr bwMode="auto">
            <a:xfrm>
              <a:off x="476641" y="1141900"/>
              <a:ext cx="1080250" cy="382470"/>
            </a:xfrm>
            <a:prstGeom prst="homePlate">
              <a:avLst>
                <a:gd name="adj" fmla="val 40436"/>
              </a:avLst>
            </a:prstGeom>
            <a:solidFill>
              <a:srgbClr val="EDEDED"/>
            </a:solidFill>
            <a:ln>
              <a:noFill/>
              <a:headEnd type="none" w="med" len="med"/>
              <a:tailEnd type="arrow" w="med" len="med"/>
            </a:ln>
            <a:effectLst/>
          </p:spPr>
          <p:txBody>
            <a:bodyPr lIns="0" rIns="0" rtlCol="0" anchor="ctr"/>
            <a:lstStyle/>
            <a:p>
              <a:pPr algn="ctr" defTabSz="777240">
                <a:spcAft>
                  <a:spcPts val="600"/>
                </a:spcAft>
              </a:pPr>
              <a:r>
                <a:rPr kumimoji="1" lang="en-US" altLang="zh-CN" sz="1100" dirty="0">
                  <a:solidFill>
                    <a:schemeClr val="bg1">
                      <a:lumMod val="10000"/>
                    </a:schemeClr>
                  </a:solidFill>
                  <a:ea typeface="Microsoft JhengHei UI" panose="020B0604030504040204" pitchFamily="34" charset="-120"/>
                  <a:sym typeface="Arial" panose="020B0604020202020204" pitchFamily="34" charset="0"/>
                </a:rPr>
                <a:t>Aware of OPPO</a:t>
              </a:r>
              <a:endParaRPr kumimoji="1" lang="en-US" altLang="zh-CN" sz="1100" dirty="0">
                <a:solidFill>
                  <a:schemeClr val="bg1">
                    <a:lumMod val="10000"/>
                  </a:schemeClr>
                </a:solidFill>
                <a:ea typeface="Microsoft JhengHei UI" panose="020B0604030504040204" pitchFamily="34" charset="-120"/>
                <a:sym typeface="Arial" panose="020B0604020202020204" pitchFamily="34" charset="0"/>
              </a:endParaRPr>
            </a:p>
          </p:txBody>
        </p:sp>
        <p:sp>
          <p:nvSpPr>
            <p:cNvPr id="34" name="椭圆 69"/>
            <p:cNvSpPr/>
            <p:nvPr/>
          </p:nvSpPr>
          <p:spPr bwMode="auto">
            <a:xfrm>
              <a:off x="8608642" y="1131191"/>
              <a:ext cx="1151828" cy="380252"/>
            </a:xfrm>
            <a:prstGeom prst="chevron">
              <a:avLst>
                <a:gd name="adj" fmla="val 37709"/>
              </a:avLst>
            </a:prstGeom>
            <a:solidFill>
              <a:schemeClr val="bg2">
                <a:lumMod val="90000"/>
              </a:schemeClr>
            </a:solidFill>
            <a:ln>
              <a:noFill/>
              <a:headEnd type="none" w="med" len="med"/>
              <a:tailEnd type="arrow" w="med" len="med"/>
            </a:ln>
            <a:effectLst/>
          </p:spPr>
          <p:txBody>
            <a:bodyPr lIns="0" rIns="0" rtlCol="0" anchor="ctr"/>
            <a:lstStyle/>
            <a:p>
              <a:pPr algn="ctr" defTabSz="777240">
                <a:spcAft>
                  <a:spcPts val="600"/>
                </a:spcAft>
              </a:pPr>
              <a:r>
                <a:rPr kumimoji="1" lang="en-US" altLang="zh-CN" sz="1100" dirty="0">
                  <a:solidFill>
                    <a:schemeClr val="bg1"/>
                  </a:solidFill>
                  <a:ea typeface="Microsoft JhengHei UI" panose="020B0604030504040204" pitchFamily="34" charset="-120"/>
                  <a:sym typeface="Arial" panose="020B0604020202020204" pitchFamily="34" charset="0"/>
                </a:rPr>
                <a:t>Receive Shopping guide care</a:t>
              </a:r>
              <a:endParaRPr kumimoji="1" lang="zh-CN" altLang="en-US" sz="1100" dirty="0">
                <a:solidFill>
                  <a:schemeClr val="bg1"/>
                </a:solidFill>
                <a:ea typeface="Microsoft JhengHei UI" panose="020B0604030504040204" pitchFamily="34" charset="-120"/>
                <a:sym typeface="Arial" panose="020B0604020202020204" pitchFamily="34" charset="0"/>
              </a:endParaRPr>
            </a:p>
          </p:txBody>
        </p:sp>
        <p:sp>
          <p:nvSpPr>
            <p:cNvPr id="35" name="椭圆 69"/>
            <p:cNvSpPr/>
            <p:nvPr/>
          </p:nvSpPr>
          <p:spPr bwMode="auto">
            <a:xfrm>
              <a:off x="9539600" y="1125218"/>
              <a:ext cx="1157737" cy="380252"/>
            </a:xfrm>
            <a:prstGeom prst="chevron">
              <a:avLst>
                <a:gd name="adj" fmla="val 37709"/>
              </a:avLst>
            </a:prstGeom>
            <a:solidFill>
              <a:srgbClr val="046A38"/>
            </a:solidFill>
            <a:ln>
              <a:noFill/>
              <a:headEnd type="none" w="med" len="med"/>
              <a:tailEnd type="arrow" w="med" len="med"/>
            </a:ln>
            <a:effectLst/>
          </p:spPr>
          <p:txBody>
            <a:bodyPr lIns="0" rIns="0" rtlCol="0" anchor="ctr"/>
            <a:lstStyle/>
            <a:p>
              <a:pPr algn="ctr" defTabSz="777240">
                <a:spcAft>
                  <a:spcPts val="600"/>
                </a:spcAft>
                <a:defRPr/>
              </a:pPr>
              <a:r>
                <a:rPr kumimoji="1" lang="en-US" altLang="zh-CN" sz="1100" dirty="0">
                  <a:solidFill>
                    <a:schemeClr val="bg1"/>
                  </a:solidFill>
                  <a:ea typeface="Microsoft JhengHei UI" panose="020B0604030504040204" pitchFamily="34" charset="-120"/>
                  <a:sym typeface="Arial" panose="020B0604020202020204" pitchFamily="34" charset="0"/>
                </a:rPr>
                <a:t>Customer service</a:t>
              </a:r>
              <a:endParaRPr kumimoji="1" lang="zh-CN" altLang="en-US" sz="1100" dirty="0">
                <a:solidFill>
                  <a:schemeClr val="bg1"/>
                </a:solidFill>
                <a:ea typeface="Microsoft JhengHei UI" panose="020B0604030504040204" pitchFamily="34" charset="-120"/>
                <a:sym typeface="Arial" panose="020B0604020202020204" pitchFamily="34" charset="0"/>
              </a:endParaRPr>
            </a:p>
          </p:txBody>
        </p:sp>
        <p:sp>
          <p:nvSpPr>
            <p:cNvPr id="36" name="椭圆 69"/>
            <p:cNvSpPr/>
            <p:nvPr/>
          </p:nvSpPr>
          <p:spPr bwMode="auto">
            <a:xfrm>
              <a:off x="10491222" y="1130439"/>
              <a:ext cx="1302791" cy="380252"/>
            </a:xfrm>
            <a:prstGeom prst="chevron">
              <a:avLst>
                <a:gd name="adj" fmla="val 37709"/>
              </a:avLst>
            </a:prstGeom>
            <a:solidFill>
              <a:schemeClr val="bg2">
                <a:lumMod val="90000"/>
              </a:schemeClr>
            </a:solidFill>
            <a:ln>
              <a:noFill/>
              <a:headEnd type="none" w="med" len="med"/>
              <a:tailEnd type="arrow" w="med" len="med"/>
            </a:ln>
            <a:effectLst/>
          </p:spPr>
          <p:txBody>
            <a:bodyPr lIns="0" rIns="0" rtlCol="0" anchor="ctr"/>
            <a:lstStyle/>
            <a:p>
              <a:pPr algn="ctr" defTabSz="777240">
                <a:spcAft>
                  <a:spcPts val="600"/>
                </a:spcAft>
                <a:defRPr/>
              </a:pPr>
              <a:r>
                <a:rPr kumimoji="1" lang="en-US" altLang="zh-CN" sz="1050" dirty="0">
                  <a:solidFill>
                    <a:schemeClr val="bg1"/>
                  </a:solidFill>
                  <a:ea typeface="Microsoft JhengHei UI" panose="020B0604030504040204" pitchFamily="34" charset="-120"/>
                  <a:sym typeface="Arial" panose="020B0604020202020204" pitchFamily="34" charset="0"/>
                </a:rPr>
                <a:t>Long-term use and repurchase for new</a:t>
              </a:r>
              <a:endParaRPr kumimoji="1" lang="zh-CN" altLang="en-US" sz="1050" dirty="0">
                <a:solidFill>
                  <a:schemeClr val="bg1"/>
                </a:solidFill>
                <a:ea typeface="Microsoft JhengHei UI" panose="020B0604030504040204" pitchFamily="34" charset="-120"/>
                <a:sym typeface="Arial" panose="020B0604020202020204" pitchFamily="34" charset="0"/>
              </a:endParaRPr>
            </a:p>
          </p:txBody>
        </p:sp>
        <p:sp>
          <p:nvSpPr>
            <p:cNvPr id="37" name="文本框 36"/>
            <p:cNvSpPr txBox="1"/>
            <p:nvPr/>
          </p:nvSpPr>
          <p:spPr>
            <a:xfrm>
              <a:off x="3922895" y="906630"/>
              <a:ext cx="1381039" cy="138455"/>
            </a:xfrm>
            <a:prstGeom prst="rect">
              <a:avLst/>
            </a:prstGeom>
            <a:noFill/>
          </p:spPr>
          <p:txBody>
            <a:bodyPr wrap="square" rtlCol="0">
              <a:spAutoFit/>
            </a:bodyPr>
            <a:lstStyle/>
            <a:p>
              <a:r>
                <a:rPr kumimoji="1" lang="en-US" altLang="zh-CN" sz="1100" dirty="0">
                  <a:ea typeface="Microsoft JhengHei UI" panose="020B0604030504040204" pitchFamily="34" charset="-120"/>
                  <a:sym typeface="Arial" panose="020B0604020202020204" pitchFamily="34" charset="0"/>
                </a:rPr>
                <a:t>Buying</a:t>
              </a:r>
              <a:endParaRPr kumimoji="1" lang="zh-CN" altLang="en-US" sz="1100" dirty="0">
                <a:ea typeface="Microsoft JhengHei UI" panose="020B0604030504040204" pitchFamily="34" charset="-120"/>
                <a:sym typeface="Arial" panose="020B0604020202020204" pitchFamily="34" charset="0"/>
              </a:endParaRPr>
            </a:p>
          </p:txBody>
        </p:sp>
      </p:grpSp>
      <p:sp>
        <p:nvSpPr>
          <p:cNvPr id="38" name="矩形: 圆角 37"/>
          <p:cNvSpPr/>
          <p:nvPr/>
        </p:nvSpPr>
        <p:spPr>
          <a:xfrm>
            <a:off x="451543" y="4674403"/>
            <a:ext cx="11431750" cy="1895302"/>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solidFill>
                <a:schemeClr val="bg1">
                  <a:lumMod val="10000"/>
                </a:schemeClr>
              </a:solidFill>
            </a:endParaRPr>
          </a:p>
        </p:txBody>
      </p:sp>
      <p:sp>
        <p:nvSpPr>
          <p:cNvPr id="39" name="箭头: 虚尾 38"/>
          <p:cNvSpPr/>
          <p:nvPr/>
        </p:nvSpPr>
        <p:spPr>
          <a:xfrm rot="5400000">
            <a:off x="10021021" y="4241622"/>
            <a:ext cx="423018" cy="364484"/>
          </a:xfrm>
          <a:prstGeom prst="striped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38653" y="23826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2.2  New Concepts of NPS</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250" name="圆角矩形 10"/>
          <p:cNvSpPr/>
          <p:nvPr/>
        </p:nvSpPr>
        <p:spPr>
          <a:xfrm>
            <a:off x="528783" y="989818"/>
            <a:ext cx="4361269" cy="518648"/>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en-US" altLang="zh-CN" b="1" dirty="0">
                <a:solidFill>
                  <a:schemeClr val="bg1">
                    <a:lumMod val="10000"/>
                  </a:schemeClr>
                </a:solidFill>
                <a:latin typeface="+mn-ea"/>
                <a:sym typeface="+mn-ea"/>
              </a:rPr>
              <a:t>Concept 2— User-driven</a:t>
            </a:r>
            <a:endParaRPr lang="zh-CN" altLang="en-US" b="1" dirty="0">
              <a:solidFill>
                <a:schemeClr val="bg1">
                  <a:lumMod val="10000"/>
                </a:schemeClr>
              </a:solidFill>
              <a:latin typeface="+mn-ea"/>
              <a:sym typeface="+mn-ea"/>
            </a:endParaRPr>
          </a:p>
        </p:txBody>
      </p:sp>
      <p:sp>
        <p:nvSpPr>
          <p:cNvPr id="20"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pic>
        <p:nvPicPr>
          <p:cNvPr id="2" name="图片 1"/>
          <p:cNvPicPr>
            <a:picLocks noChangeAspect="1"/>
          </p:cNvPicPr>
          <p:nvPr/>
        </p:nvPicPr>
        <p:blipFill>
          <a:blip r:embed="rId1"/>
          <a:stretch>
            <a:fillRect/>
          </a:stretch>
        </p:blipFill>
        <p:spPr>
          <a:xfrm>
            <a:off x="852985" y="1955088"/>
            <a:ext cx="10486029" cy="384690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圆角矩形 10"/>
          <p:cNvSpPr/>
          <p:nvPr/>
        </p:nvSpPr>
        <p:spPr>
          <a:xfrm>
            <a:off x="626806" y="980945"/>
            <a:ext cx="8021894" cy="478449"/>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en-US" altLang="zh-CN" b="1" dirty="0">
                <a:solidFill>
                  <a:schemeClr val="bg1">
                    <a:lumMod val="10000"/>
                  </a:schemeClr>
                </a:solidFill>
                <a:latin typeface="+mn-ea"/>
                <a:sym typeface="+mn-ea"/>
              </a:rPr>
              <a:t>Concept 3—Measure in time to restore the true feelings of users</a:t>
            </a:r>
            <a:endParaRPr lang="zh-CN" altLang="en-US" b="1" dirty="0">
              <a:solidFill>
                <a:schemeClr val="bg1">
                  <a:lumMod val="10000"/>
                </a:schemeClr>
              </a:solidFill>
              <a:latin typeface="+mn-ea"/>
              <a:sym typeface="+mn-ea"/>
            </a:endParaRPr>
          </a:p>
        </p:txBody>
      </p:sp>
      <p:sp>
        <p:nvSpPr>
          <p:cNvPr id="20" name="文本框 19"/>
          <p:cNvSpPr txBox="1"/>
          <p:nvPr/>
        </p:nvSpPr>
        <p:spPr>
          <a:xfrm>
            <a:off x="573450" y="1704006"/>
            <a:ext cx="8672149" cy="307777"/>
          </a:xfrm>
          <a:prstGeom prst="rect">
            <a:avLst/>
          </a:prstGeom>
          <a:noFill/>
        </p:spPr>
        <p:txBody>
          <a:bodyPr wrap="square" rtlCol="0">
            <a:spAutoFit/>
          </a:bodyPr>
          <a:lstStyle/>
          <a:p>
            <a:pPr marL="285750" indent="-285750">
              <a:buFont typeface="Wingdings" panose="05000000000000000000" pitchFamily="2" charset="2"/>
              <a:buChar char="p"/>
            </a:pPr>
            <a:r>
              <a:rPr lang="en-US" altLang="zh-CN" sz="1400" dirty="0">
                <a:solidFill>
                  <a:srgbClr val="000000"/>
                </a:solidFill>
                <a:latin typeface="+mn-ea"/>
              </a:rPr>
              <a:t>According to the peak-end law, user’s experience needs to be measured in time</a:t>
            </a:r>
            <a:endParaRPr lang="zh-CN" altLang="en-US" sz="1400" b="1" dirty="0">
              <a:solidFill>
                <a:srgbClr val="000000"/>
              </a:solidFill>
              <a:latin typeface="+mn-ea"/>
            </a:endParaRPr>
          </a:p>
        </p:txBody>
      </p:sp>
      <p:grpSp>
        <p:nvGrpSpPr>
          <p:cNvPr id="22" name="组合 21"/>
          <p:cNvGrpSpPr/>
          <p:nvPr/>
        </p:nvGrpSpPr>
        <p:grpSpPr>
          <a:xfrm>
            <a:off x="638363" y="3430436"/>
            <a:ext cx="10915273" cy="2650305"/>
            <a:chOff x="-4210807" y="3549110"/>
            <a:chExt cx="9887345" cy="3378641"/>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10807" y="4018245"/>
              <a:ext cx="4743584" cy="2908557"/>
            </a:xfrm>
            <a:prstGeom prst="rect">
              <a:avLst/>
            </a:prstGeom>
            <a:ln>
              <a:solidFill>
                <a:srgbClr val="00925F"/>
              </a:solidFill>
            </a:ln>
          </p:spPr>
        </p:pic>
        <p:pic>
          <p:nvPicPr>
            <p:cNvPr id="24" name="图片 23"/>
            <p:cNvPicPr>
              <a:picLocks noChangeAspect="1"/>
            </p:cNvPicPr>
            <p:nvPr/>
          </p:nvPicPr>
          <p:blipFill>
            <a:blip r:embed="rId2"/>
            <a:stretch>
              <a:fillRect/>
            </a:stretch>
          </p:blipFill>
          <p:spPr>
            <a:xfrm>
              <a:off x="924819" y="3549110"/>
              <a:ext cx="4751719" cy="3378641"/>
            </a:xfrm>
            <a:prstGeom prst="rect">
              <a:avLst/>
            </a:prstGeom>
            <a:ln>
              <a:solidFill>
                <a:srgbClr val="00925F"/>
              </a:solidFill>
            </a:ln>
          </p:spPr>
        </p:pic>
        <p:sp>
          <p:nvSpPr>
            <p:cNvPr id="25" name="文本框 24"/>
            <p:cNvSpPr txBox="1"/>
            <p:nvPr/>
          </p:nvSpPr>
          <p:spPr>
            <a:xfrm>
              <a:off x="-4210807" y="3549110"/>
              <a:ext cx="4742121" cy="469135"/>
            </a:xfrm>
            <a:prstGeom prst="rect">
              <a:avLst/>
            </a:prstGeom>
            <a:solidFill>
              <a:srgbClr val="00925F"/>
            </a:solidFill>
            <a:ln>
              <a:solidFill>
                <a:srgbClr val="00925F"/>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rPr>
                <a:t>Establish NPS label system, build IT platform, real-time monitoring</a:t>
              </a:r>
              <a:endParaRPr kumimoji="0" lang="zh-CN" altLang="en-US" sz="12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endParaRPr>
            </a:p>
          </p:txBody>
        </p:sp>
      </p:grpSp>
      <p:sp>
        <p:nvSpPr>
          <p:cNvPr id="31" name="文本框 30"/>
          <p:cNvSpPr txBox="1"/>
          <p:nvPr/>
        </p:nvSpPr>
        <p:spPr>
          <a:xfrm>
            <a:off x="573450" y="2072009"/>
            <a:ext cx="10980186" cy="738664"/>
          </a:xfrm>
          <a:prstGeom prst="rect">
            <a:avLst/>
          </a:prstGeom>
          <a:noFill/>
        </p:spPr>
        <p:txBody>
          <a:bodyPr wrap="square">
            <a:spAutoFit/>
          </a:bodyPr>
          <a:lstStyle/>
          <a:p>
            <a:r>
              <a:rPr lang="en-US" altLang="zh-CN" sz="1400" dirty="0">
                <a:solidFill>
                  <a:schemeClr val="bg1">
                    <a:lumMod val="10000"/>
                  </a:schemeClr>
                </a:solidFill>
              </a:rPr>
              <a:t>After experiencing a thing, all we can remember is the experience at the peak and end. And the proportion of good and bad experiences in the process, and the length of time between good and bad experiences almost have no effect on memory. So after the peak, the faster the end appears, the more impressive this thing left us.</a:t>
            </a:r>
            <a:endParaRPr lang="zh-CN" altLang="en-US" sz="1400" dirty="0">
              <a:solidFill>
                <a:schemeClr val="bg1">
                  <a:lumMod val="10000"/>
                </a:schemeClr>
              </a:solidFill>
            </a:endParaRPr>
          </a:p>
        </p:txBody>
      </p:sp>
      <p:sp>
        <p:nvSpPr>
          <p:cNvPr id="10"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
        <p:nvSpPr>
          <p:cNvPr id="11" name="标题 1"/>
          <p:cNvSpPr txBox="1"/>
          <p:nvPr/>
        </p:nvSpPr>
        <p:spPr>
          <a:xfrm>
            <a:off x="638653" y="23826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2.2  New Concepts of NPS</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26806" y="251434"/>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2.2  New Concepts of NPS</a:t>
            </a:r>
            <a:endPar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grpSp>
        <p:nvGrpSpPr>
          <p:cNvPr id="40" name="#12095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26806" y="4592621"/>
            <a:ext cx="10846214" cy="2054142"/>
            <a:chOff x="638362" y="265983"/>
            <a:chExt cx="10846214" cy="1958802"/>
          </a:xfrm>
        </p:grpSpPr>
        <p:cxnSp>
          <p:nvCxnSpPr>
            <p:cNvPr id="41" name="直接连接符 40"/>
            <p:cNvCxnSpPr/>
            <p:nvPr/>
          </p:nvCxnSpPr>
          <p:spPr>
            <a:xfrm>
              <a:off x="638362" y="1965335"/>
              <a:ext cx="3265921" cy="0"/>
            </a:xfrm>
            <a:prstGeom prst="line">
              <a:avLst/>
            </a:prstGeom>
            <a:noFill/>
            <a:ln w="76200" cap="rnd" cmpd="sng" algn="ctr">
              <a:solidFill>
                <a:srgbClr val="FFFFFF">
                  <a:lumMod val="85000"/>
                </a:srgbClr>
              </a:solidFill>
              <a:prstDash val="solid"/>
              <a:round/>
              <a:tailEnd type="arrow" w="sm" len="sm"/>
            </a:ln>
            <a:effectLst/>
          </p:spPr>
        </p:cxnSp>
        <p:grpSp>
          <p:nvGrpSpPr>
            <p:cNvPr id="42" name="iṡ1îďe"/>
            <p:cNvGrpSpPr/>
            <p:nvPr/>
          </p:nvGrpSpPr>
          <p:grpSpPr>
            <a:xfrm>
              <a:off x="2079351" y="1721699"/>
              <a:ext cx="453418" cy="453418"/>
              <a:chOff x="3013506" y="2962188"/>
              <a:chExt cx="531791" cy="531791"/>
            </a:xfrm>
          </p:grpSpPr>
          <p:sp>
            <p:nvSpPr>
              <p:cNvPr id="66" name="íṣľîḓê"/>
              <p:cNvSpPr/>
              <p:nvPr/>
            </p:nvSpPr>
            <p:spPr>
              <a:xfrm>
                <a:off x="3013506" y="2962188"/>
                <a:ext cx="531791" cy="531791"/>
              </a:xfrm>
              <a:prstGeom prst="ellipse">
                <a:avLst/>
              </a:prstGeom>
              <a:solidFill>
                <a:srgbClr val="046937"/>
              </a:solidFill>
              <a:ln w="38100" cap="flat" cmpd="sng" algn="ctr">
                <a:solidFill>
                  <a:srgbClr val="FFFFFF"/>
                </a:solidFill>
                <a:prstDash val="solid"/>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FFFFFF"/>
                  </a:solidFill>
                  <a:effectLst/>
                  <a:uLnTx/>
                  <a:uFillTx/>
                  <a:latin typeface="OPPOSans M" panose="00020600040101010101" charset="-122"/>
                  <a:ea typeface="OPPOSans M" panose="00020600040101010101" charset="-122"/>
                  <a:sym typeface="Helvetica Neue"/>
                </a:endParaRPr>
              </a:p>
            </p:txBody>
          </p:sp>
          <p:sp>
            <p:nvSpPr>
              <p:cNvPr id="67" name="î$1iḍe"/>
              <p:cNvSpPr/>
              <p:nvPr/>
            </p:nvSpPr>
            <p:spPr bwMode="auto">
              <a:xfrm>
                <a:off x="3132182" y="3107744"/>
                <a:ext cx="294438" cy="283598"/>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FFFF"/>
              </a:solidFill>
              <a:ln>
                <a:noFill/>
              </a:ln>
            </p:spPr>
            <p:txBody>
              <a:bodyPr wrap="square" lIns="45720" tIns="22860" rIns="45720" bIns="22860" anchor="ctr">
                <a:normAutofit fontScale="92500" lnSpcReduction="10000"/>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000000"/>
                  </a:solidFill>
                  <a:effectLst/>
                  <a:uLnTx/>
                  <a:uFillTx/>
                  <a:latin typeface="OPPOSans M" panose="00020600040101010101" charset="-122"/>
                  <a:ea typeface="OPPOSans M" panose="00020600040101010101" charset="-122"/>
                  <a:sym typeface="Helvetica Neue"/>
                </a:endParaRPr>
              </a:p>
            </p:txBody>
          </p:sp>
        </p:grpSp>
        <p:cxnSp>
          <p:nvCxnSpPr>
            <p:cNvPr id="65" name="直接连接符 64"/>
            <p:cNvCxnSpPr/>
            <p:nvPr/>
          </p:nvCxnSpPr>
          <p:spPr>
            <a:xfrm>
              <a:off x="4463040" y="1998076"/>
              <a:ext cx="3265917" cy="0"/>
            </a:xfrm>
            <a:prstGeom prst="line">
              <a:avLst/>
            </a:prstGeom>
            <a:noFill/>
            <a:ln w="76200" cap="rnd" cmpd="sng" algn="ctr">
              <a:solidFill>
                <a:srgbClr val="FFFFFF">
                  <a:lumMod val="85000"/>
                </a:srgbClr>
              </a:solidFill>
              <a:prstDash val="solid"/>
              <a:round/>
              <a:tailEnd type="arrow" w="sm" len="sm"/>
            </a:ln>
            <a:effectLst/>
          </p:spPr>
        </p:cxnSp>
        <p:grpSp>
          <p:nvGrpSpPr>
            <p:cNvPr id="44" name="ïṣľïḋè"/>
            <p:cNvGrpSpPr/>
            <p:nvPr/>
          </p:nvGrpSpPr>
          <p:grpSpPr>
            <a:xfrm>
              <a:off x="5869291" y="1771367"/>
              <a:ext cx="453418" cy="453418"/>
              <a:chOff x="3053759" y="2371016"/>
              <a:chExt cx="531791" cy="531791"/>
            </a:xfrm>
          </p:grpSpPr>
          <p:sp>
            <p:nvSpPr>
              <p:cNvPr id="62" name="ïşḷîdé"/>
              <p:cNvSpPr/>
              <p:nvPr/>
            </p:nvSpPr>
            <p:spPr>
              <a:xfrm>
                <a:off x="3053759" y="2371016"/>
                <a:ext cx="531791" cy="531791"/>
              </a:xfrm>
              <a:prstGeom prst="ellipse">
                <a:avLst/>
              </a:prstGeom>
              <a:solidFill>
                <a:srgbClr val="C9C9C8"/>
              </a:solidFill>
              <a:ln w="38100" cap="flat" cmpd="sng" algn="ctr">
                <a:solidFill>
                  <a:srgbClr val="FFFFFF"/>
                </a:solidFill>
                <a:prstDash val="solid"/>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FFFFFF"/>
                  </a:solidFill>
                  <a:effectLst/>
                  <a:uLnTx/>
                  <a:uFillTx/>
                  <a:latin typeface="OPPOSans M" panose="00020600040101010101" charset="-122"/>
                  <a:ea typeface="OPPOSans M" panose="00020600040101010101" charset="-122"/>
                  <a:sym typeface="Helvetica Neue"/>
                </a:endParaRPr>
              </a:p>
            </p:txBody>
          </p:sp>
          <p:sp>
            <p:nvSpPr>
              <p:cNvPr id="63" name="íšḻiḍè"/>
              <p:cNvSpPr/>
              <p:nvPr/>
            </p:nvSpPr>
            <p:spPr bwMode="auto">
              <a:xfrm>
                <a:off x="3172435" y="2495112"/>
                <a:ext cx="294438" cy="283598"/>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FFFF"/>
              </a:solidFill>
              <a:ln>
                <a:noFill/>
              </a:ln>
            </p:spPr>
            <p:txBody>
              <a:bodyPr wrap="square" lIns="45720" tIns="22860" rIns="45720" bIns="22860" anchor="ctr">
                <a:normAutofit fontScale="92500" lnSpcReduction="10000"/>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000000"/>
                  </a:solidFill>
                  <a:effectLst/>
                  <a:uLnTx/>
                  <a:uFillTx/>
                  <a:latin typeface="OPPOSans M" panose="00020600040101010101" charset="-122"/>
                  <a:ea typeface="OPPOSans M" panose="00020600040101010101" charset="-122"/>
                  <a:sym typeface="Helvetica Neue"/>
                </a:endParaRPr>
              </a:p>
            </p:txBody>
          </p:sp>
        </p:grpSp>
        <p:cxnSp>
          <p:nvCxnSpPr>
            <p:cNvPr id="61" name="直接连接符 60"/>
            <p:cNvCxnSpPr/>
            <p:nvPr/>
          </p:nvCxnSpPr>
          <p:spPr>
            <a:xfrm>
              <a:off x="8218659" y="1998076"/>
              <a:ext cx="3265917" cy="0"/>
            </a:xfrm>
            <a:prstGeom prst="line">
              <a:avLst/>
            </a:prstGeom>
            <a:noFill/>
            <a:ln w="76200" cap="rnd" cmpd="sng" algn="ctr">
              <a:solidFill>
                <a:srgbClr val="FFFFFF">
                  <a:lumMod val="85000"/>
                </a:srgbClr>
              </a:solidFill>
              <a:prstDash val="solid"/>
              <a:round/>
              <a:tailEnd type="arrow" w="sm" len="sm"/>
            </a:ln>
            <a:effectLst/>
          </p:spPr>
        </p:cxnSp>
        <p:grpSp>
          <p:nvGrpSpPr>
            <p:cNvPr id="46" name="ïṥļiḋé"/>
            <p:cNvGrpSpPr/>
            <p:nvPr/>
          </p:nvGrpSpPr>
          <p:grpSpPr>
            <a:xfrm>
              <a:off x="9542803" y="1738626"/>
              <a:ext cx="453418" cy="453418"/>
              <a:chOff x="2957460" y="1683191"/>
              <a:chExt cx="531791" cy="531791"/>
            </a:xfrm>
          </p:grpSpPr>
          <p:sp>
            <p:nvSpPr>
              <p:cNvPr id="58" name="iŝlíḓè"/>
              <p:cNvSpPr/>
              <p:nvPr/>
            </p:nvSpPr>
            <p:spPr>
              <a:xfrm>
                <a:off x="2957460" y="1683191"/>
                <a:ext cx="531791" cy="531791"/>
              </a:xfrm>
              <a:prstGeom prst="ellipse">
                <a:avLst/>
              </a:prstGeom>
              <a:solidFill>
                <a:srgbClr val="2DC84D"/>
              </a:solidFill>
              <a:ln w="38100" cap="flat" cmpd="sng" algn="ctr">
                <a:solidFill>
                  <a:srgbClr val="FFFFFF"/>
                </a:solidFill>
                <a:prstDash val="solid"/>
              </a:ln>
              <a:effectLst/>
            </p:spPr>
            <p:txBody>
              <a:bodyPr wrap="square" lIns="45720" tIns="22860" rIns="45720" bIns="22860" anchor="ctr">
                <a:norm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FFFFFF"/>
                  </a:solidFill>
                  <a:effectLst/>
                  <a:uLnTx/>
                  <a:uFillTx/>
                  <a:latin typeface="OPPOSans M" panose="00020600040101010101" charset="-122"/>
                  <a:ea typeface="OPPOSans M" panose="00020600040101010101" charset="-122"/>
                  <a:sym typeface="Helvetica Neue"/>
                </a:endParaRPr>
              </a:p>
            </p:txBody>
          </p:sp>
          <p:sp>
            <p:nvSpPr>
              <p:cNvPr id="59" name="íṣ1ïḑê"/>
              <p:cNvSpPr/>
              <p:nvPr/>
            </p:nvSpPr>
            <p:spPr bwMode="auto">
              <a:xfrm>
                <a:off x="3077756" y="1865652"/>
                <a:ext cx="314912" cy="241720"/>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FFFF"/>
              </a:solidFill>
              <a:ln>
                <a:noFill/>
              </a:ln>
            </p:spPr>
            <p:txBody>
              <a:bodyPr wrap="square" lIns="45720" tIns="22860" rIns="45720" bIns="22860" anchor="ctr">
                <a:normAutofit fontScale="85000" lnSpcReduction="20000"/>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sz="1500" b="1" i="0" u="none" strike="noStrike" kern="0" cap="none" spc="0" normalizeH="0" baseline="0" noProof="0">
                  <a:ln>
                    <a:noFill/>
                  </a:ln>
                  <a:solidFill>
                    <a:srgbClr val="000000"/>
                  </a:solidFill>
                  <a:effectLst/>
                  <a:uLnTx/>
                  <a:uFillTx/>
                  <a:latin typeface="OPPOSans M" panose="00020600040101010101" charset="-122"/>
                  <a:ea typeface="OPPOSans M" panose="00020600040101010101" charset="-122"/>
                  <a:sym typeface="Helvetica Neue"/>
                </a:endParaRPr>
              </a:p>
            </p:txBody>
          </p:sp>
        </p:grpSp>
        <p:sp>
          <p:nvSpPr>
            <p:cNvPr id="56" name="îsļiďè"/>
            <p:cNvSpPr txBox="1"/>
            <p:nvPr/>
          </p:nvSpPr>
          <p:spPr>
            <a:xfrm>
              <a:off x="815080" y="989422"/>
              <a:ext cx="3179963" cy="812189"/>
            </a:xfrm>
            <a:prstGeom prst="rect">
              <a:avLst/>
            </a:prstGeom>
            <a:noFill/>
            <a:ln>
              <a:noFill/>
            </a:ln>
          </p:spPr>
          <p:txBody>
            <a:bodyPr wrap="square" lIns="45720" tIns="22860" rIns="45720" bIns="2286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400" dirty="0">
                  <a:solidFill>
                    <a:schemeClr val="tx1"/>
                  </a:solidFill>
                  <a:latin typeface="+mn-ea"/>
                  <a:sym typeface="+mn-ea"/>
                </a:rPr>
                <a:t>Reduce bad profits:</a:t>
              </a:r>
              <a:endParaRPr lang="en-US" altLang="zh-CN" sz="1400" dirty="0">
                <a:solidFill>
                  <a:schemeClr val="tx1"/>
                </a:solidFill>
                <a:latin typeface="+mn-ea"/>
                <a:sym typeface="+mn-ea"/>
              </a:endParaRPr>
            </a:p>
            <a:p>
              <a:pPr algn="ctr">
                <a:lnSpc>
                  <a:spcPct val="150000"/>
                </a:lnSpc>
              </a:pPr>
              <a:r>
                <a:rPr lang="en-US" altLang="zh-CN" sz="1400" dirty="0">
                  <a:solidFill>
                    <a:schemeClr val="tx1"/>
                  </a:solidFill>
                  <a:latin typeface="+mn-ea"/>
                  <a:sym typeface="+mn-ea"/>
                </a:rPr>
                <a:t>Reduce negative feedback rate</a:t>
              </a:r>
              <a:endParaRPr lang="en-US" altLang="zh-CN" sz="1400" dirty="0">
                <a:solidFill>
                  <a:schemeClr val="tx1"/>
                </a:solidFill>
                <a:latin typeface="+mn-ea"/>
                <a:sym typeface="+mn-ea"/>
              </a:endParaRPr>
            </a:p>
          </p:txBody>
        </p:sp>
        <p:grpSp>
          <p:nvGrpSpPr>
            <p:cNvPr id="48" name="işliḑé"/>
            <p:cNvGrpSpPr/>
            <p:nvPr/>
          </p:nvGrpSpPr>
          <p:grpSpPr>
            <a:xfrm>
              <a:off x="4353085" y="532331"/>
              <a:ext cx="3354713" cy="1599942"/>
              <a:chOff x="2478056" y="532331"/>
              <a:chExt cx="1645417" cy="1599942"/>
            </a:xfrm>
          </p:grpSpPr>
          <p:sp>
            <p:nvSpPr>
              <p:cNvPr id="54" name="isļïdè"/>
              <p:cNvSpPr txBox="1"/>
              <p:nvPr/>
            </p:nvSpPr>
            <p:spPr>
              <a:xfrm>
                <a:off x="2478056" y="883534"/>
                <a:ext cx="1635534" cy="1248739"/>
              </a:xfrm>
              <a:prstGeom prst="rect">
                <a:avLst/>
              </a:prstGeom>
              <a:noFill/>
              <a:ln>
                <a:noFill/>
              </a:ln>
            </p:spPr>
            <p:txBody>
              <a:bodyPr wrap="square" lIns="45720" tIns="22860" rIns="45720" bIns="2286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50000"/>
                  </a:lnSpc>
                  <a:spcBef>
                    <a:spcPct val="0"/>
                  </a:spcBef>
                  <a:spcAft>
                    <a:spcPts val="0"/>
                  </a:spcAft>
                  <a:buClrTx/>
                  <a:buSzTx/>
                  <a:buFontTx/>
                  <a:buNone/>
                  <a:defRPr/>
                </a:pPr>
                <a:r>
                  <a:rPr lang="en-US" altLang="zh-CN" sz="1400" dirty="0">
                    <a:latin typeface="+mn-ea"/>
                    <a:sym typeface="Helvetica Neue"/>
                  </a:rPr>
                  <a:t>Invest in core users:</a:t>
                </a:r>
                <a:endParaRPr lang="en-US" altLang="zh-CN" sz="1400" dirty="0">
                  <a:latin typeface="+mn-ea"/>
                  <a:sym typeface="Helvetica Neue"/>
                </a:endParaRPr>
              </a:p>
              <a:p>
                <a:pPr marL="0" marR="0" lvl="0" indent="0" algn="ctr" defTabSz="457200" rtl="0" eaLnBrk="1" fontAlgn="auto" latinLnBrk="0" hangingPunct="1">
                  <a:lnSpc>
                    <a:spcPct val="150000"/>
                  </a:lnSpc>
                  <a:spcBef>
                    <a:spcPct val="0"/>
                  </a:spcBef>
                  <a:spcAft>
                    <a:spcPts val="0"/>
                  </a:spcAft>
                  <a:buClrTx/>
                  <a:buSzTx/>
                  <a:buFontTx/>
                  <a:buNone/>
                  <a:defRPr/>
                </a:pPr>
                <a:r>
                  <a:rPr lang="en-US" altLang="zh-CN" sz="1400" dirty="0">
                    <a:latin typeface="+mn-ea"/>
                    <a:sym typeface="Helvetica Neue"/>
                  </a:rPr>
                  <a:t>Increase the positive rate and reduce the negative rate</a:t>
                </a:r>
                <a:endParaRPr lang="zh-CN" altLang="en-US" sz="1400" dirty="0">
                  <a:latin typeface="+mn-ea"/>
                  <a:sym typeface="Helvetica Neue"/>
                </a:endParaRPr>
              </a:p>
            </p:txBody>
          </p:sp>
          <p:sp>
            <p:nvSpPr>
              <p:cNvPr id="55" name="îslïḍe"/>
              <p:cNvSpPr/>
              <p:nvPr/>
            </p:nvSpPr>
            <p:spPr>
              <a:xfrm>
                <a:off x="2487939" y="532331"/>
                <a:ext cx="1635534" cy="446763"/>
              </a:xfrm>
              <a:prstGeom prst="rect">
                <a:avLst/>
              </a:prstGeom>
            </p:spPr>
            <p:txBody>
              <a:bodyPr wrap="square" lIns="45720" tIns="22860" rIns="45720" bIns="2286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Priority 2: </a:t>
                </a:r>
                <a:r>
                  <a:rPr lang="en-US" altLang="zh-CN" sz="1600" b="1" dirty="0">
                    <a:solidFill>
                      <a:srgbClr val="000000"/>
                    </a:solidFill>
                    <a:latin typeface="OPPOSans M" panose="00020600040101010101" charset="-122"/>
                    <a:ea typeface="OPPOSans M" panose="00020600040101010101" charset="-122"/>
                    <a:sym typeface="Helvetica Neue"/>
                  </a:rPr>
                  <a:t>promoters</a:t>
                </a:r>
                <a:endParaRPr kumimoji="0" lang="zh-CN" altLang="en-US" sz="1600" b="1"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grpSp>
        <p:grpSp>
          <p:nvGrpSpPr>
            <p:cNvPr id="49" name="ïṥ1ïďe"/>
            <p:cNvGrpSpPr/>
            <p:nvPr/>
          </p:nvGrpSpPr>
          <p:grpSpPr>
            <a:xfrm>
              <a:off x="7965368" y="542402"/>
              <a:ext cx="3334562" cy="1642136"/>
              <a:chOff x="4249808" y="542402"/>
              <a:chExt cx="1635534" cy="1642136"/>
            </a:xfrm>
          </p:grpSpPr>
          <p:sp>
            <p:nvSpPr>
              <p:cNvPr id="52" name="îṡļïḓê"/>
              <p:cNvSpPr txBox="1"/>
              <p:nvPr/>
            </p:nvSpPr>
            <p:spPr>
              <a:xfrm>
                <a:off x="4361079" y="943479"/>
                <a:ext cx="1439714" cy="1241059"/>
              </a:xfrm>
              <a:prstGeom prst="rect">
                <a:avLst/>
              </a:prstGeom>
              <a:noFill/>
              <a:ln>
                <a:noFill/>
              </a:ln>
            </p:spPr>
            <p:txBody>
              <a:bodyPr wrap="square" lIns="45720" tIns="22860" rIns="45720" bIns="2286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solidFill>
                      <a:schemeClr val="tx1"/>
                    </a:solidFill>
                    <a:latin typeface="+mn-ea"/>
                    <a:sym typeface="+mn-ea"/>
                  </a:rPr>
                  <a:t>Discover potential promoters:</a:t>
                </a:r>
                <a:endParaRPr lang="en-US" altLang="zh-CN" sz="1200" dirty="0">
                  <a:solidFill>
                    <a:schemeClr val="tx1"/>
                  </a:solidFill>
                  <a:latin typeface="+mn-ea"/>
                  <a:sym typeface="+mn-ea"/>
                </a:endParaRPr>
              </a:p>
              <a:p>
                <a:pPr algn="ctr">
                  <a:lnSpc>
                    <a:spcPct val="150000"/>
                  </a:lnSpc>
                </a:pPr>
                <a:r>
                  <a:rPr lang="en-US" altLang="zh-CN" sz="1200" dirty="0">
                    <a:solidFill>
                      <a:schemeClr val="tx1"/>
                    </a:solidFill>
                    <a:latin typeface="+mn-ea"/>
                    <a:sym typeface="+mn-ea"/>
                  </a:rPr>
                  <a:t>Reduce the negative feedback rate and increase the positive rate</a:t>
                </a:r>
                <a:endParaRPr kumimoji="0" lang="zh-CN" altLang="en-US" sz="9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sp>
            <p:nvSpPr>
              <p:cNvPr id="53" name="išľïďê"/>
              <p:cNvSpPr/>
              <p:nvPr/>
            </p:nvSpPr>
            <p:spPr>
              <a:xfrm>
                <a:off x="4249808" y="542402"/>
                <a:ext cx="1635534" cy="446763"/>
              </a:xfrm>
              <a:prstGeom prst="rect">
                <a:avLst/>
              </a:prstGeom>
            </p:spPr>
            <p:txBody>
              <a:bodyPr wrap="square" lIns="45720" tIns="22860" rIns="45720" bIns="2286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Priority 3</a:t>
                </a:r>
                <a:r>
                  <a:rPr kumimoji="0" lang="zh-CN" altLang="en-US" sz="1600" b="1"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a:t>
                </a:r>
                <a:r>
                  <a:rPr lang="en-US" altLang="zh-CN" sz="1600" b="1" dirty="0">
                    <a:solidFill>
                      <a:srgbClr val="000000"/>
                    </a:solidFill>
                    <a:latin typeface="OPPOSans M" panose="00020600040101010101" charset="-122"/>
                    <a:ea typeface="OPPOSans M" panose="00020600040101010101" charset="-122"/>
                    <a:sym typeface="Helvetica Neue"/>
                  </a:rPr>
                  <a:t>psssive</a:t>
                </a:r>
                <a:r>
                  <a:rPr lang="en-US" altLang="zh-CN" sz="1600" b="1" dirty="0">
                    <a:solidFill>
                      <a:srgbClr val="000000"/>
                    </a:solidFill>
                    <a:latin typeface="OPPOSans M" panose="00020600040101010101" charset="-122"/>
                    <a:ea typeface="OPPOSans M" panose="00020600040101010101" charset="-122"/>
                    <a:sym typeface="Helvetica Neue"/>
                  </a:rPr>
                  <a:t>s</a:t>
                </a:r>
                <a:endParaRPr kumimoji="0" lang="zh-CN" altLang="en-US" sz="1600" b="1"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grpSp>
        <p:cxnSp>
          <p:nvCxnSpPr>
            <p:cNvPr id="50" name="直接连接符 49"/>
            <p:cNvCxnSpPr/>
            <p:nvPr/>
          </p:nvCxnSpPr>
          <p:spPr>
            <a:xfrm>
              <a:off x="4145909" y="265983"/>
              <a:ext cx="0" cy="1909134"/>
            </a:xfrm>
            <a:prstGeom prst="line">
              <a:avLst/>
            </a:prstGeom>
            <a:noFill/>
            <a:ln w="3175" cap="rnd" cmpd="sng" algn="ctr">
              <a:solidFill>
                <a:srgbClr val="FFFFFF">
                  <a:lumMod val="85000"/>
                </a:srgbClr>
              </a:solidFill>
              <a:prstDash val="solid"/>
              <a:round/>
            </a:ln>
            <a:effectLst/>
          </p:spPr>
        </p:cxnSp>
        <p:cxnSp>
          <p:nvCxnSpPr>
            <p:cNvPr id="51" name="直接连接符 50"/>
            <p:cNvCxnSpPr/>
            <p:nvPr/>
          </p:nvCxnSpPr>
          <p:spPr>
            <a:xfrm>
              <a:off x="7969100" y="346479"/>
              <a:ext cx="0" cy="1828638"/>
            </a:xfrm>
            <a:prstGeom prst="line">
              <a:avLst/>
            </a:prstGeom>
            <a:noFill/>
            <a:ln w="3175" cap="rnd" cmpd="sng" algn="ctr">
              <a:solidFill>
                <a:srgbClr val="FFFFFF">
                  <a:lumMod val="85000"/>
                </a:srgbClr>
              </a:solidFill>
              <a:prstDash val="solid"/>
              <a:round/>
            </a:ln>
            <a:effectLst/>
          </p:spPr>
        </p:cxnSp>
      </p:grpSp>
      <p:sp>
        <p:nvSpPr>
          <p:cNvPr id="39" name="îslïḍe"/>
          <p:cNvSpPr/>
          <p:nvPr/>
        </p:nvSpPr>
        <p:spPr>
          <a:xfrm>
            <a:off x="670089" y="4840594"/>
            <a:ext cx="3334562" cy="462498"/>
          </a:xfrm>
          <a:prstGeom prst="rect">
            <a:avLst/>
          </a:prstGeom>
        </p:spPr>
        <p:txBody>
          <a:bodyPr wrap="square" lIns="45720" tIns="22860" rIns="45720" bIns="2286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457200">
              <a:defRPr/>
            </a:pPr>
            <a:r>
              <a:rPr lang="en-US" altLang="zh-CN" sz="1600" b="1" dirty="0">
                <a:solidFill>
                  <a:srgbClr val="000000"/>
                </a:solidFill>
                <a:latin typeface="OPPOSans M" panose="00020600040101010101" charset="-122"/>
                <a:ea typeface="OPPOSans M" panose="00020600040101010101" charset="-122"/>
                <a:sym typeface="Helvetica Neue"/>
              </a:rPr>
              <a:t>Priority 1:  detractors</a:t>
            </a:r>
            <a:endParaRPr kumimoji="0" lang="zh-CN" altLang="en-US" sz="1600" b="1"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sp>
        <p:nvSpPr>
          <p:cNvPr id="76" name="圆角矩形 10"/>
          <p:cNvSpPr/>
          <p:nvPr/>
        </p:nvSpPr>
        <p:spPr>
          <a:xfrm>
            <a:off x="626806" y="980945"/>
            <a:ext cx="7868101" cy="478449"/>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en-US" altLang="zh-CN" b="1" dirty="0">
                <a:solidFill>
                  <a:schemeClr val="bg1">
                    <a:lumMod val="10000"/>
                  </a:schemeClr>
                </a:solidFill>
                <a:latin typeface="+mn-ea"/>
                <a:sym typeface="+mn-ea"/>
              </a:rPr>
              <a:t>Concept 4—Pay attention to detractors and reduce bad profits</a:t>
            </a:r>
            <a:endParaRPr lang="zh-CN" altLang="en-US" b="1" dirty="0">
              <a:solidFill>
                <a:schemeClr val="bg1">
                  <a:lumMod val="10000"/>
                </a:schemeClr>
              </a:solidFill>
              <a:latin typeface="+mn-ea"/>
              <a:sym typeface="+mn-ea"/>
            </a:endParaRPr>
          </a:p>
        </p:txBody>
      </p:sp>
      <p:grpSp>
        <p:nvGrpSpPr>
          <p:cNvPr id="84" name="组合 83"/>
          <p:cNvGrpSpPr/>
          <p:nvPr/>
        </p:nvGrpSpPr>
        <p:grpSpPr>
          <a:xfrm>
            <a:off x="4573916" y="1708913"/>
            <a:ext cx="7393839" cy="2646617"/>
            <a:chOff x="-1215716" y="643786"/>
            <a:chExt cx="7907483" cy="3280129"/>
          </a:xfrm>
        </p:grpSpPr>
        <p:grpSp>
          <p:nvGrpSpPr>
            <p:cNvPr id="85" name="组合 84"/>
            <p:cNvGrpSpPr/>
            <p:nvPr/>
          </p:nvGrpSpPr>
          <p:grpSpPr>
            <a:xfrm>
              <a:off x="995613" y="733653"/>
              <a:ext cx="5696154" cy="2186140"/>
              <a:chOff x="702733" y="778063"/>
              <a:chExt cx="5696154" cy="2186140"/>
            </a:xfrm>
          </p:grpSpPr>
          <p:sp>
            <p:nvSpPr>
              <p:cNvPr id="132" name="矩形 131"/>
              <p:cNvSpPr/>
              <p:nvPr/>
            </p:nvSpPr>
            <p:spPr>
              <a:xfrm>
                <a:off x="702733" y="778063"/>
                <a:ext cx="1905000" cy="1093070"/>
              </a:xfrm>
              <a:prstGeom prst="rect">
                <a:avLst/>
              </a:prstGeom>
              <a:no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33" name="矩形 132"/>
              <p:cNvSpPr/>
              <p:nvPr/>
            </p:nvSpPr>
            <p:spPr>
              <a:xfrm>
                <a:off x="702733" y="1871133"/>
                <a:ext cx="1905000" cy="1093070"/>
              </a:xfrm>
              <a:prstGeom prst="rect">
                <a:avLst/>
              </a:prstGeom>
              <a:no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34" name="矩形 133"/>
              <p:cNvSpPr/>
              <p:nvPr/>
            </p:nvSpPr>
            <p:spPr>
              <a:xfrm>
                <a:off x="2595169" y="778063"/>
                <a:ext cx="1905000" cy="1093070"/>
              </a:xfrm>
              <a:prstGeom prst="rect">
                <a:avLst/>
              </a:prstGeom>
              <a:no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35" name="矩形 134"/>
              <p:cNvSpPr/>
              <p:nvPr/>
            </p:nvSpPr>
            <p:spPr>
              <a:xfrm>
                <a:off x="2595169" y="1871133"/>
                <a:ext cx="1905000" cy="1093070"/>
              </a:xfrm>
              <a:prstGeom prst="rect">
                <a:avLst/>
              </a:prstGeom>
              <a:no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36" name="矩形 135"/>
              <p:cNvSpPr/>
              <p:nvPr/>
            </p:nvSpPr>
            <p:spPr>
              <a:xfrm>
                <a:off x="4493887" y="778063"/>
                <a:ext cx="1905000" cy="1093070"/>
              </a:xfrm>
              <a:prstGeom prst="rect">
                <a:avLst/>
              </a:prstGeom>
              <a:no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37" name="矩形 136"/>
              <p:cNvSpPr/>
              <p:nvPr/>
            </p:nvSpPr>
            <p:spPr>
              <a:xfrm>
                <a:off x="4493887" y="1871133"/>
                <a:ext cx="1905000" cy="1093070"/>
              </a:xfrm>
              <a:prstGeom prst="rect">
                <a:avLst/>
              </a:prstGeom>
              <a:no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grpSp>
        <p:sp>
          <p:nvSpPr>
            <p:cNvPr id="86" name="文本框 85"/>
            <p:cNvSpPr txBox="1"/>
            <p:nvPr/>
          </p:nvSpPr>
          <p:spPr>
            <a:xfrm>
              <a:off x="1587497" y="2931557"/>
              <a:ext cx="1288576" cy="38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000000"/>
                  </a:solidFill>
                  <a:effectLst/>
                  <a:uLnTx/>
                  <a:uFillTx/>
                  <a:latin typeface="+mn-ea"/>
                </a:rPr>
                <a:t>Detractors</a:t>
              </a:r>
              <a:endParaRPr kumimoji="0" lang="zh-CN" altLang="en-US" sz="1400" b="0" i="0" u="none" strike="noStrike" kern="0" cap="none" spc="0" normalizeH="0" baseline="0" noProof="0" dirty="0">
                <a:ln>
                  <a:noFill/>
                </a:ln>
                <a:solidFill>
                  <a:srgbClr val="000000"/>
                </a:solidFill>
                <a:effectLst/>
                <a:uLnTx/>
                <a:uFillTx/>
                <a:latin typeface="+mn-ea"/>
              </a:endParaRPr>
            </a:p>
          </p:txBody>
        </p:sp>
        <p:sp>
          <p:nvSpPr>
            <p:cNvPr id="87" name="文本框 86"/>
            <p:cNvSpPr txBox="1"/>
            <p:nvPr/>
          </p:nvSpPr>
          <p:spPr>
            <a:xfrm>
              <a:off x="3489263" y="2931557"/>
              <a:ext cx="1186377" cy="38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1400" kern="0" dirty="0">
                  <a:solidFill>
                    <a:srgbClr val="000000"/>
                  </a:solidFill>
                  <a:latin typeface="+mn-ea"/>
                </a:rPr>
                <a:t>P</a:t>
              </a:r>
              <a:r>
                <a:rPr kumimoji="0" lang="en-US" altLang="zh-CN" sz="1400" b="0" i="0" u="none" strike="noStrike" kern="0" cap="none" spc="0" normalizeH="0" baseline="0" noProof="0" dirty="0" err="1">
                  <a:ln>
                    <a:noFill/>
                  </a:ln>
                  <a:solidFill>
                    <a:srgbClr val="000000"/>
                  </a:solidFill>
                  <a:effectLst/>
                  <a:uLnTx/>
                  <a:uFillTx/>
                  <a:latin typeface="+mn-ea"/>
                </a:rPr>
                <a:t>assives</a:t>
              </a:r>
              <a:endParaRPr kumimoji="0" lang="zh-CN" altLang="en-US" sz="1400" b="0" i="0" u="none" strike="noStrike" kern="0" cap="none" spc="0" normalizeH="0" baseline="0" noProof="0" dirty="0">
                <a:ln>
                  <a:noFill/>
                </a:ln>
                <a:solidFill>
                  <a:srgbClr val="000000"/>
                </a:solidFill>
                <a:effectLst/>
                <a:uLnTx/>
                <a:uFillTx/>
                <a:latin typeface="+mn-ea"/>
              </a:endParaRPr>
            </a:p>
          </p:txBody>
        </p:sp>
        <p:sp>
          <p:nvSpPr>
            <p:cNvPr id="88" name="文本框 87"/>
            <p:cNvSpPr txBox="1"/>
            <p:nvPr/>
          </p:nvSpPr>
          <p:spPr>
            <a:xfrm>
              <a:off x="5434277" y="2931557"/>
              <a:ext cx="1257490" cy="38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1400" kern="0" dirty="0">
                  <a:solidFill>
                    <a:srgbClr val="000000"/>
                  </a:solidFill>
                  <a:latin typeface="+mn-ea"/>
                </a:rPr>
                <a:t>Promoters </a:t>
              </a:r>
              <a:endParaRPr kumimoji="0" lang="zh-CN" altLang="en-US" sz="1400" b="0" i="0" u="none" strike="noStrike" kern="0" cap="none" spc="0" normalizeH="0" baseline="0" noProof="0" dirty="0">
                <a:ln>
                  <a:noFill/>
                </a:ln>
                <a:solidFill>
                  <a:srgbClr val="000000"/>
                </a:solidFill>
                <a:effectLst/>
                <a:uLnTx/>
                <a:uFillTx/>
                <a:latin typeface="+mn-ea"/>
              </a:endParaRPr>
            </a:p>
          </p:txBody>
        </p:sp>
        <p:sp>
          <p:nvSpPr>
            <p:cNvPr id="89" name="文本框 88"/>
            <p:cNvSpPr txBox="1"/>
            <p:nvPr/>
          </p:nvSpPr>
          <p:spPr>
            <a:xfrm>
              <a:off x="410013" y="1221309"/>
              <a:ext cx="378531" cy="178695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1100" kern="0" dirty="0">
                  <a:solidFill>
                    <a:srgbClr val="000000"/>
                  </a:solidFill>
                  <a:latin typeface="+mn-ea"/>
                </a:rPr>
                <a:t>Rate</a:t>
              </a:r>
              <a:r>
                <a:rPr lang="zh-CN" altLang="en-US" sz="1100" kern="0" dirty="0">
                  <a:solidFill>
                    <a:srgbClr val="000000"/>
                  </a:solidFill>
                  <a:latin typeface="+mn-ea"/>
                </a:rPr>
                <a:t> </a:t>
              </a:r>
              <a:r>
                <a:rPr lang="en-US" altLang="zh-CN" sz="1100" kern="0" dirty="0">
                  <a:solidFill>
                    <a:srgbClr val="000000"/>
                  </a:solidFill>
                  <a:latin typeface="+mn-ea"/>
                </a:rPr>
                <a:t>of</a:t>
              </a:r>
              <a:r>
                <a:rPr lang="zh-CN" altLang="en-US" sz="1100" kern="0" dirty="0">
                  <a:solidFill>
                    <a:srgbClr val="000000"/>
                  </a:solidFill>
                  <a:latin typeface="+mn-ea"/>
                </a:rPr>
                <a:t> </a:t>
              </a:r>
              <a:r>
                <a:rPr lang="en-US" altLang="zh-CN" sz="1100" kern="0" dirty="0">
                  <a:solidFill>
                    <a:srgbClr val="000000"/>
                  </a:solidFill>
                  <a:latin typeface="+mn-ea"/>
                </a:rPr>
                <a:t>profit</a:t>
              </a:r>
              <a:endParaRPr kumimoji="0" lang="zh-CN" altLang="en-US" sz="1100" b="0" i="0" u="none" strike="noStrike" kern="0" cap="none" spc="0" normalizeH="0" baseline="0" noProof="0" dirty="0">
                <a:ln>
                  <a:noFill/>
                </a:ln>
                <a:solidFill>
                  <a:srgbClr val="000000"/>
                </a:solidFill>
                <a:effectLst/>
                <a:uLnTx/>
                <a:uFillTx/>
                <a:latin typeface="+mn-ea"/>
              </a:endParaRPr>
            </a:p>
          </p:txBody>
        </p:sp>
        <p:sp>
          <p:nvSpPr>
            <p:cNvPr id="90" name="文本框 89"/>
            <p:cNvSpPr txBox="1"/>
            <p:nvPr/>
          </p:nvSpPr>
          <p:spPr>
            <a:xfrm rot="16200000">
              <a:off x="519535" y="569693"/>
              <a:ext cx="495883" cy="64407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1400" kern="0" dirty="0">
                  <a:solidFill>
                    <a:srgbClr val="000000"/>
                  </a:solidFill>
                  <a:latin typeface="+mn-ea"/>
                </a:rPr>
                <a:t>High</a:t>
              </a:r>
              <a:endParaRPr kumimoji="0" lang="zh-CN" altLang="en-US" sz="1400" b="0" i="0" u="none" strike="noStrike" kern="0" cap="none" spc="0" normalizeH="0" baseline="0" noProof="0" dirty="0">
                <a:ln>
                  <a:noFill/>
                </a:ln>
                <a:solidFill>
                  <a:srgbClr val="000000"/>
                </a:solidFill>
                <a:effectLst/>
                <a:uLnTx/>
                <a:uFillTx/>
                <a:latin typeface="+mn-ea"/>
              </a:endParaRPr>
            </a:p>
          </p:txBody>
        </p:sp>
        <p:sp>
          <p:nvSpPr>
            <p:cNvPr id="91" name="文本框 90"/>
            <p:cNvSpPr txBox="1"/>
            <p:nvPr/>
          </p:nvSpPr>
          <p:spPr>
            <a:xfrm rot="16200000">
              <a:off x="505681" y="2505428"/>
              <a:ext cx="495883" cy="623564"/>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1400" kern="0" dirty="0">
                  <a:solidFill>
                    <a:srgbClr val="000000"/>
                  </a:solidFill>
                  <a:latin typeface="+mn-ea"/>
                </a:rPr>
                <a:t>Low</a:t>
              </a:r>
              <a:endParaRPr kumimoji="0" lang="zh-CN" altLang="en-US" sz="1400" b="0" i="0" u="none" strike="noStrike" kern="0" cap="none" spc="0" normalizeH="0" baseline="0" noProof="0" dirty="0">
                <a:ln>
                  <a:noFill/>
                </a:ln>
                <a:solidFill>
                  <a:srgbClr val="000000"/>
                </a:solidFill>
                <a:effectLst/>
                <a:uLnTx/>
                <a:uFillTx/>
                <a:latin typeface="+mn-ea"/>
              </a:endParaRPr>
            </a:p>
          </p:txBody>
        </p:sp>
        <p:cxnSp>
          <p:nvCxnSpPr>
            <p:cNvPr id="92" name="直接箭头连接符 91"/>
            <p:cNvCxnSpPr/>
            <p:nvPr/>
          </p:nvCxnSpPr>
          <p:spPr>
            <a:xfrm>
              <a:off x="2209800" y="3386667"/>
              <a:ext cx="3197132" cy="8466"/>
            </a:xfrm>
            <a:prstGeom prst="straightConnector1">
              <a:avLst/>
            </a:prstGeom>
            <a:noFill/>
            <a:ln w="25400" cap="flat" cmpd="sng" algn="ctr">
              <a:solidFill>
                <a:srgbClr val="000000"/>
              </a:solidFill>
              <a:prstDash val="solid"/>
              <a:headEnd type="triangle"/>
              <a:tailEnd type="triangle"/>
            </a:ln>
            <a:effectLst>
              <a:outerShdw blurRad="40000" dist="20000" dir="5400000" rotWithShape="0">
                <a:srgbClr val="000000">
                  <a:alpha val="38000"/>
                </a:srgbClr>
              </a:outerShdw>
            </a:effectLst>
          </p:spPr>
        </p:cxnSp>
        <p:sp>
          <p:nvSpPr>
            <p:cNvPr id="93" name="文本框 92"/>
            <p:cNvSpPr txBox="1"/>
            <p:nvPr/>
          </p:nvSpPr>
          <p:spPr>
            <a:xfrm>
              <a:off x="2061628" y="3398431"/>
              <a:ext cx="684804" cy="38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1400" kern="0" dirty="0">
                  <a:solidFill>
                    <a:srgbClr val="000000"/>
                  </a:solidFill>
                  <a:latin typeface="+mn-ea"/>
                </a:rPr>
                <a:t>Low</a:t>
              </a:r>
              <a:endParaRPr kumimoji="0" lang="zh-CN" altLang="en-US" sz="1400" b="0" i="0" u="none" strike="noStrike" kern="0" cap="none" spc="0" normalizeH="0" baseline="0" noProof="0" dirty="0">
                <a:ln>
                  <a:noFill/>
                </a:ln>
                <a:solidFill>
                  <a:srgbClr val="000000"/>
                </a:solidFill>
                <a:effectLst/>
                <a:uLnTx/>
                <a:uFillTx/>
                <a:latin typeface="+mn-ea"/>
              </a:endParaRPr>
            </a:p>
          </p:txBody>
        </p:sp>
        <p:sp>
          <p:nvSpPr>
            <p:cNvPr id="94" name="文本框 93"/>
            <p:cNvSpPr txBox="1"/>
            <p:nvPr/>
          </p:nvSpPr>
          <p:spPr>
            <a:xfrm>
              <a:off x="5082844" y="3394844"/>
              <a:ext cx="862266" cy="38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1400" kern="0" dirty="0">
                  <a:solidFill>
                    <a:srgbClr val="000000"/>
                  </a:solidFill>
                  <a:latin typeface="+mn-ea"/>
                </a:rPr>
                <a:t>High</a:t>
              </a:r>
              <a:endParaRPr kumimoji="0" lang="zh-CN" altLang="en-US" sz="1400" b="0" i="0" u="none" strike="noStrike" kern="0" cap="none" spc="0" normalizeH="0" baseline="0" noProof="0" dirty="0">
                <a:ln>
                  <a:noFill/>
                </a:ln>
                <a:solidFill>
                  <a:srgbClr val="000000"/>
                </a:solidFill>
                <a:effectLst/>
                <a:uLnTx/>
                <a:uFillTx/>
                <a:latin typeface="+mn-ea"/>
              </a:endParaRPr>
            </a:p>
          </p:txBody>
        </p:sp>
        <p:sp>
          <p:nvSpPr>
            <p:cNvPr id="95" name="文本框 94"/>
            <p:cNvSpPr txBox="1"/>
            <p:nvPr/>
          </p:nvSpPr>
          <p:spPr>
            <a:xfrm>
              <a:off x="3507920" y="3542466"/>
              <a:ext cx="813439" cy="38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000000"/>
                  </a:solidFill>
                  <a:effectLst/>
                  <a:uLnTx/>
                  <a:uFillTx/>
                  <a:latin typeface="+mn-ea"/>
                </a:rPr>
                <a:t>NPS</a:t>
              </a:r>
              <a:endParaRPr kumimoji="0" lang="zh-CN" altLang="en-US" sz="1400" b="0" i="0" u="none" strike="noStrike" kern="0" cap="none" spc="0" normalizeH="0" baseline="0" noProof="0" dirty="0">
                <a:ln>
                  <a:noFill/>
                </a:ln>
                <a:solidFill>
                  <a:srgbClr val="000000"/>
                </a:solidFill>
                <a:effectLst/>
                <a:uLnTx/>
                <a:uFillTx/>
                <a:latin typeface="+mn-ea"/>
              </a:endParaRPr>
            </a:p>
          </p:txBody>
        </p:sp>
        <p:sp>
          <p:nvSpPr>
            <p:cNvPr id="96" name="椭圆 95"/>
            <p:cNvSpPr/>
            <p:nvPr/>
          </p:nvSpPr>
          <p:spPr>
            <a:xfrm>
              <a:off x="5226778" y="897467"/>
              <a:ext cx="512489" cy="353576"/>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97" name="椭圆 96"/>
            <p:cNvSpPr/>
            <p:nvPr/>
          </p:nvSpPr>
          <p:spPr>
            <a:xfrm>
              <a:off x="6289438" y="819363"/>
              <a:ext cx="186212" cy="214234"/>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98" name="椭圆 97"/>
            <p:cNvSpPr/>
            <p:nvPr/>
          </p:nvSpPr>
          <p:spPr>
            <a:xfrm>
              <a:off x="5945110" y="1111982"/>
              <a:ext cx="281514" cy="271361"/>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99" name="椭圆 98"/>
            <p:cNvSpPr/>
            <p:nvPr/>
          </p:nvSpPr>
          <p:spPr>
            <a:xfrm>
              <a:off x="4886695" y="1718347"/>
              <a:ext cx="276526" cy="239847"/>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0" name="椭圆 99"/>
            <p:cNvSpPr/>
            <p:nvPr/>
          </p:nvSpPr>
          <p:spPr>
            <a:xfrm>
              <a:off x="5483022" y="1359849"/>
              <a:ext cx="492331" cy="429093"/>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1" name="椭圆 100"/>
            <p:cNvSpPr/>
            <p:nvPr/>
          </p:nvSpPr>
          <p:spPr>
            <a:xfrm>
              <a:off x="6241097" y="1517116"/>
              <a:ext cx="317765" cy="476282"/>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2" name="椭圆 101"/>
            <p:cNvSpPr/>
            <p:nvPr/>
          </p:nvSpPr>
          <p:spPr>
            <a:xfrm>
              <a:off x="4934514" y="1124531"/>
              <a:ext cx="276526" cy="239847"/>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3" name="椭圆 102"/>
            <p:cNvSpPr/>
            <p:nvPr/>
          </p:nvSpPr>
          <p:spPr>
            <a:xfrm>
              <a:off x="5139654" y="1437807"/>
              <a:ext cx="276526" cy="239847"/>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4" name="椭圆 103"/>
            <p:cNvSpPr/>
            <p:nvPr/>
          </p:nvSpPr>
          <p:spPr>
            <a:xfrm>
              <a:off x="5277917" y="2036809"/>
              <a:ext cx="420172" cy="437843"/>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5" name="椭圆 104"/>
            <p:cNvSpPr/>
            <p:nvPr/>
          </p:nvSpPr>
          <p:spPr>
            <a:xfrm>
              <a:off x="5835822" y="2153009"/>
              <a:ext cx="405275" cy="457177"/>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6" name="椭圆 105"/>
            <p:cNvSpPr/>
            <p:nvPr/>
          </p:nvSpPr>
          <p:spPr>
            <a:xfrm>
              <a:off x="5203961" y="2630165"/>
              <a:ext cx="202971" cy="216558"/>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7" name="椭圆 106"/>
            <p:cNvSpPr/>
            <p:nvPr/>
          </p:nvSpPr>
          <p:spPr>
            <a:xfrm>
              <a:off x="2061630" y="897467"/>
              <a:ext cx="579970" cy="527409"/>
            </a:xfrm>
            <a:prstGeom prst="ellipse">
              <a:avLst/>
            </a:prstGeom>
            <a:solidFill>
              <a:srgbClr val="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8" name="椭圆 107"/>
            <p:cNvSpPr/>
            <p:nvPr/>
          </p:nvSpPr>
          <p:spPr>
            <a:xfrm>
              <a:off x="1250616" y="945017"/>
              <a:ext cx="336881" cy="414831"/>
            </a:xfrm>
            <a:prstGeom prst="ellipse">
              <a:avLst/>
            </a:prstGeom>
            <a:solidFill>
              <a:srgbClr val="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9" name="椭圆 108"/>
            <p:cNvSpPr/>
            <p:nvPr/>
          </p:nvSpPr>
          <p:spPr>
            <a:xfrm>
              <a:off x="1596487" y="1362493"/>
              <a:ext cx="310811" cy="305133"/>
            </a:xfrm>
            <a:prstGeom prst="ellipse">
              <a:avLst/>
            </a:prstGeom>
            <a:solidFill>
              <a:srgbClr val="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0" name="椭圆 109"/>
            <p:cNvSpPr/>
            <p:nvPr/>
          </p:nvSpPr>
          <p:spPr>
            <a:xfrm>
              <a:off x="2039078" y="1551484"/>
              <a:ext cx="415242" cy="449071"/>
            </a:xfrm>
            <a:prstGeom prst="ellipse">
              <a:avLst/>
            </a:prstGeom>
            <a:solidFill>
              <a:srgbClr val="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1" name="椭圆 110"/>
            <p:cNvSpPr/>
            <p:nvPr/>
          </p:nvSpPr>
          <p:spPr>
            <a:xfrm>
              <a:off x="1173836" y="2393065"/>
              <a:ext cx="336881" cy="306026"/>
            </a:xfrm>
            <a:prstGeom prst="ellipse">
              <a:avLst/>
            </a:prstGeom>
            <a:solidFill>
              <a:srgbClr val="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2" name="椭圆 111"/>
            <p:cNvSpPr/>
            <p:nvPr/>
          </p:nvSpPr>
          <p:spPr>
            <a:xfrm>
              <a:off x="1285676" y="2136330"/>
              <a:ext cx="188524" cy="189570"/>
            </a:xfrm>
            <a:prstGeom prst="ellipse">
              <a:avLst/>
            </a:prstGeom>
            <a:solidFill>
              <a:srgbClr val="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3" name="椭圆 112"/>
            <p:cNvSpPr/>
            <p:nvPr/>
          </p:nvSpPr>
          <p:spPr>
            <a:xfrm>
              <a:off x="1670001" y="2023903"/>
              <a:ext cx="188524" cy="189570"/>
            </a:xfrm>
            <a:prstGeom prst="ellipse">
              <a:avLst/>
            </a:prstGeom>
            <a:solidFill>
              <a:srgbClr val="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4" name="椭圆 113"/>
            <p:cNvSpPr/>
            <p:nvPr/>
          </p:nvSpPr>
          <p:spPr>
            <a:xfrm>
              <a:off x="1916597" y="2426137"/>
              <a:ext cx="188524" cy="189570"/>
            </a:xfrm>
            <a:prstGeom prst="ellipse">
              <a:avLst/>
            </a:prstGeom>
            <a:solidFill>
              <a:srgbClr val="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5" name="椭圆 114"/>
            <p:cNvSpPr/>
            <p:nvPr/>
          </p:nvSpPr>
          <p:spPr>
            <a:xfrm>
              <a:off x="2434847" y="2252508"/>
              <a:ext cx="188524" cy="189570"/>
            </a:xfrm>
            <a:prstGeom prst="ellipse">
              <a:avLst/>
            </a:prstGeom>
            <a:solidFill>
              <a:srgbClr val="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6" name="椭圆 115"/>
            <p:cNvSpPr/>
            <p:nvPr/>
          </p:nvSpPr>
          <p:spPr>
            <a:xfrm>
              <a:off x="3833515" y="832439"/>
              <a:ext cx="579970" cy="527409"/>
            </a:xfrm>
            <a:prstGeom prst="ellipse">
              <a:avLst/>
            </a:prstGeom>
            <a:solidFill>
              <a:srgbClr val="96D7B4">
                <a:lumMod val="20000"/>
                <a:lumOff val="80000"/>
              </a:srgbClr>
            </a:solidFill>
            <a:ln w="9525" cap="flat" cmpd="sng" algn="ctr">
              <a:solidFill>
                <a:srgbClr val="96D7B4">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7" name="椭圆 116"/>
            <p:cNvSpPr/>
            <p:nvPr/>
          </p:nvSpPr>
          <p:spPr>
            <a:xfrm>
              <a:off x="2977663" y="848278"/>
              <a:ext cx="356679" cy="276254"/>
            </a:xfrm>
            <a:prstGeom prst="ellipse">
              <a:avLst/>
            </a:prstGeom>
            <a:solidFill>
              <a:srgbClr val="96D7B4">
                <a:lumMod val="20000"/>
                <a:lumOff val="80000"/>
              </a:srgbClr>
            </a:solidFill>
            <a:ln w="9525" cap="flat" cmpd="sng" algn="ctr">
              <a:solidFill>
                <a:srgbClr val="96D7B4">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8" name="椭圆 117"/>
            <p:cNvSpPr/>
            <p:nvPr/>
          </p:nvSpPr>
          <p:spPr>
            <a:xfrm>
              <a:off x="3130232" y="1271866"/>
              <a:ext cx="232470" cy="182294"/>
            </a:xfrm>
            <a:prstGeom prst="ellipse">
              <a:avLst/>
            </a:prstGeom>
            <a:solidFill>
              <a:srgbClr val="96D7B4">
                <a:lumMod val="20000"/>
                <a:lumOff val="80000"/>
              </a:srgbClr>
            </a:solidFill>
            <a:ln w="9525" cap="flat" cmpd="sng" algn="ctr">
              <a:solidFill>
                <a:srgbClr val="96D7B4">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9" name="椭圆 118"/>
            <p:cNvSpPr/>
            <p:nvPr/>
          </p:nvSpPr>
          <p:spPr>
            <a:xfrm>
              <a:off x="3429544" y="1359848"/>
              <a:ext cx="289932" cy="261139"/>
            </a:xfrm>
            <a:prstGeom prst="ellipse">
              <a:avLst/>
            </a:prstGeom>
            <a:solidFill>
              <a:srgbClr val="96D7B4">
                <a:lumMod val="20000"/>
                <a:lumOff val="80000"/>
              </a:srgbClr>
            </a:solidFill>
            <a:ln w="9525" cap="flat" cmpd="sng" algn="ctr">
              <a:solidFill>
                <a:srgbClr val="96D7B4">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0" name="椭圆 119"/>
            <p:cNvSpPr/>
            <p:nvPr/>
          </p:nvSpPr>
          <p:spPr>
            <a:xfrm>
              <a:off x="3842422" y="1625033"/>
              <a:ext cx="418990" cy="327818"/>
            </a:xfrm>
            <a:prstGeom prst="ellipse">
              <a:avLst/>
            </a:prstGeom>
            <a:solidFill>
              <a:srgbClr val="96D7B4">
                <a:lumMod val="20000"/>
                <a:lumOff val="80000"/>
              </a:srgbClr>
            </a:solidFill>
            <a:ln w="9525" cap="flat" cmpd="sng" algn="ctr">
              <a:solidFill>
                <a:srgbClr val="96D7B4">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1" name="椭圆 120"/>
            <p:cNvSpPr/>
            <p:nvPr/>
          </p:nvSpPr>
          <p:spPr>
            <a:xfrm>
              <a:off x="4356685" y="1515457"/>
              <a:ext cx="213218" cy="198277"/>
            </a:xfrm>
            <a:prstGeom prst="ellipse">
              <a:avLst/>
            </a:prstGeom>
            <a:solidFill>
              <a:srgbClr val="96D7B4">
                <a:lumMod val="20000"/>
                <a:lumOff val="80000"/>
              </a:srgbClr>
            </a:solidFill>
            <a:ln w="9525" cap="flat" cmpd="sng" algn="ctr">
              <a:solidFill>
                <a:srgbClr val="96D7B4">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2" name="椭圆 121"/>
            <p:cNvSpPr/>
            <p:nvPr/>
          </p:nvSpPr>
          <p:spPr>
            <a:xfrm>
              <a:off x="3058264" y="2312312"/>
              <a:ext cx="232470" cy="182294"/>
            </a:xfrm>
            <a:prstGeom prst="ellipse">
              <a:avLst/>
            </a:prstGeom>
            <a:solidFill>
              <a:srgbClr val="96D7B4">
                <a:lumMod val="20000"/>
                <a:lumOff val="80000"/>
              </a:srgbClr>
            </a:solidFill>
            <a:ln w="9525" cap="flat" cmpd="sng" algn="ctr">
              <a:solidFill>
                <a:srgbClr val="96D7B4">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3" name="椭圆 122"/>
            <p:cNvSpPr/>
            <p:nvPr/>
          </p:nvSpPr>
          <p:spPr>
            <a:xfrm>
              <a:off x="4284717" y="2555903"/>
              <a:ext cx="213218" cy="198277"/>
            </a:xfrm>
            <a:prstGeom prst="ellipse">
              <a:avLst/>
            </a:prstGeom>
            <a:solidFill>
              <a:srgbClr val="96D7B4">
                <a:lumMod val="20000"/>
                <a:lumOff val="80000"/>
              </a:srgbClr>
            </a:solidFill>
            <a:ln w="9525" cap="flat" cmpd="sng" algn="ctr">
              <a:solidFill>
                <a:srgbClr val="96D7B4">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4" name="椭圆 123"/>
            <p:cNvSpPr/>
            <p:nvPr/>
          </p:nvSpPr>
          <p:spPr>
            <a:xfrm>
              <a:off x="3438801" y="2122454"/>
              <a:ext cx="466509" cy="468042"/>
            </a:xfrm>
            <a:prstGeom prst="ellipse">
              <a:avLst/>
            </a:prstGeom>
            <a:solidFill>
              <a:srgbClr val="96D7B4">
                <a:lumMod val="20000"/>
                <a:lumOff val="80000"/>
              </a:srgbClr>
            </a:solidFill>
            <a:ln w="9525" cap="flat" cmpd="sng" algn="ctr">
              <a:solidFill>
                <a:srgbClr val="96D7B4">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5" name="椭圆 124"/>
            <p:cNvSpPr/>
            <p:nvPr/>
          </p:nvSpPr>
          <p:spPr>
            <a:xfrm>
              <a:off x="4261411" y="2100186"/>
              <a:ext cx="308491" cy="298206"/>
            </a:xfrm>
            <a:prstGeom prst="ellipse">
              <a:avLst/>
            </a:prstGeom>
            <a:solidFill>
              <a:srgbClr val="96D7B4">
                <a:lumMod val="20000"/>
                <a:lumOff val="80000"/>
              </a:srgbClr>
            </a:solidFill>
            <a:ln w="9525" cap="flat" cmpd="sng" algn="ctr">
              <a:solidFill>
                <a:srgbClr val="96D7B4">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6" name="椭圆 125"/>
            <p:cNvSpPr/>
            <p:nvPr/>
          </p:nvSpPr>
          <p:spPr>
            <a:xfrm>
              <a:off x="-1215716" y="1050808"/>
              <a:ext cx="253402" cy="239446"/>
            </a:xfrm>
            <a:prstGeom prst="ellipse">
              <a:avLst/>
            </a:prstGeom>
            <a:gradFill rotWithShape="1">
              <a:gsLst>
                <a:gs pos="0">
                  <a:srgbClr val="00925F">
                    <a:tint val="100000"/>
                    <a:shade val="100000"/>
                    <a:satMod val="130000"/>
                  </a:srgbClr>
                </a:gs>
                <a:gs pos="100000">
                  <a:srgbClr val="00925F">
                    <a:tint val="50000"/>
                    <a:shade val="100000"/>
                    <a:satMod val="350000"/>
                  </a:srgbClr>
                </a:gs>
              </a:gsLst>
              <a:lin ang="16200000" scaled="0"/>
            </a:gradFill>
            <a:ln w="9525" cap="flat" cmpd="sng" algn="ctr">
              <a:solidFill>
                <a:srgbClr val="00925F">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7" name="椭圆 126"/>
            <p:cNvSpPr/>
            <p:nvPr/>
          </p:nvSpPr>
          <p:spPr>
            <a:xfrm>
              <a:off x="-1215710" y="1549496"/>
              <a:ext cx="253402" cy="239446"/>
            </a:xfrm>
            <a:prstGeom prst="ellipse">
              <a:avLst/>
            </a:prstGeom>
            <a:solidFill>
              <a:srgbClr val="96D7B4">
                <a:lumMod val="20000"/>
                <a:lumOff val="80000"/>
              </a:srgbClr>
            </a:solidFill>
            <a:ln w="9525" cap="flat" cmpd="sng" algn="ctr">
              <a:solidFill>
                <a:srgbClr val="6CBE99">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8" name="椭圆 127"/>
            <p:cNvSpPr/>
            <p:nvPr/>
          </p:nvSpPr>
          <p:spPr>
            <a:xfrm>
              <a:off x="-1211555" y="2074406"/>
              <a:ext cx="275554" cy="224972"/>
            </a:xfrm>
            <a:prstGeom prst="ellipse">
              <a:avLst/>
            </a:prstGeom>
            <a:solidFill>
              <a:srgbClr val="0000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9" name="文本框 128"/>
            <p:cNvSpPr txBox="1"/>
            <p:nvPr/>
          </p:nvSpPr>
          <p:spPr>
            <a:xfrm>
              <a:off x="-956794" y="1004401"/>
              <a:ext cx="1477287" cy="381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000000"/>
                  </a:solidFill>
                  <a:effectLst/>
                  <a:uLnTx/>
                  <a:uFillTx/>
                  <a:latin typeface="+mn-ea"/>
                </a:rPr>
                <a:t>Good profits</a:t>
              </a:r>
              <a:endParaRPr kumimoji="0" lang="zh-CN" altLang="en-US" sz="1200" b="0" i="0" u="none" strike="noStrike" kern="0" cap="none" spc="0" normalizeH="0" baseline="0" noProof="0" dirty="0">
                <a:ln>
                  <a:noFill/>
                </a:ln>
                <a:solidFill>
                  <a:srgbClr val="000000"/>
                </a:solidFill>
                <a:effectLst/>
                <a:uLnTx/>
                <a:uFillTx/>
                <a:latin typeface="+mn-ea"/>
              </a:endParaRPr>
            </a:p>
          </p:txBody>
        </p:sp>
        <p:sp>
          <p:nvSpPr>
            <p:cNvPr id="130" name="文本框 129"/>
            <p:cNvSpPr txBox="1"/>
            <p:nvPr/>
          </p:nvSpPr>
          <p:spPr>
            <a:xfrm>
              <a:off x="-930324" y="1535823"/>
              <a:ext cx="1506321" cy="3433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1200" kern="0" dirty="0">
                  <a:solidFill>
                    <a:srgbClr val="000000"/>
                  </a:solidFill>
                  <a:latin typeface="+mn-ea"/>
                </a:rPr>
                <a:t>Neutral</a:t>
              </a:r>
              <a:r>
                <a:rPr lang="zh-CN" altLang="en-US" sz="1200" kern="0" dirty="0">
                  <a:solidFill>
                    <a:srgbClr val="000000"/>
                  </a:solidFill>
                  <a:latin typeface="+mn-ea"/>
                </a:rPr>
                <a:t> </a:t>
              </a:r>
              <a:r>
                <a:rPr lang="en-US" altLang="zh-CN" sz="1200" kern="0" dirty="0">
                  <a:solidFill>
                    <a:srgbClr val="000000"/>
                  </a:solidFill>
                  <a:latin typeface="+mn-ea"/>
                </a:rPr>
                <a:t>profits</a:t>
              </a:r>
              <a:endParaRPr kumimoji="0" lang="zh-CN" altLang="en-US" sz="1200" b="0" i="0" u="none" strike="noStrike" kern="0" cap="none" spc="0" normalizeH="0" baseline="0" noProof="0" dirty="0">
                <a:ln>
                  <a:noFill/>
                </a:ln>
                <a:solidFill>
                  <a:srgbClr val="000000"/>
                </a:solidFill>
                <a:effectLst/>
                <a:uLnTx/>
                <a:uFillTx/>
                <a:latin typeface="+mn-ea"/>
              </a:endParaRPr>
            </a:p>
          </p:txBody>
        </p:sp>
        <p:sp>
          <p:nvSpPr>
            <p:cNvPr id="131" name="文本框 130"/>
            <p:cNvSpPr txBox="1"/>
            <p:nvPr/>
          </p:nvSpPr>
          <p:spPr>
            <a:xfrm>
              <a:off x="-930324" y="2029210"/>
              <a:ext cx="1583721" cy="3433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1200" kern="0" dirty="0">
                  <a:solidFill>
                    <a:srgbClr val="000000"/>
                  </a:solidFill>
                  <a:latin typeface="+mn-ea"/>
                </a:rPr>
                <a:t>Bad</a:t>
              </a:r>
              <a:r>
                <a:rPr lang="zh-CN" altLang="en-US" sz="1200" kern="0" dirty="0">
                  <a:solidFill>
                    <a:srgbClr val="000000"/>
                  </a:solidFill>
                  <a:latin typeface="+mn-ea"/>
                </a:rPr>
                <a:t> </a:t>
              </a:r>
              <a:r>
                <a:rPr lang="en-US" altLang="zh-CN" sz="1200" kern="0" dirty="0">
                  <a:solidFill>
                    <a:srgbClr val="000000"/>
                  </a:solidFill>
                  <a:latin typeface="+mn-ea"/>
                </a:rPr>
                <a:t>profits</a:t>
              </a:r>
              <a:endParaRPr kumimoji="0" lang="zh-CN" altLang="en-US" sz="1200" b="0" i="0" u="none" strike="noStrike" kern="0" cap="none" spc="0" normalizeH="0" baseline="0" noProof="0" dirty="0">
                <a:ln>
                  <a:noFill/>
                </a:ln>
                <a:solidFill>
                  <a:srgbClr val="000000"/>
                </a:solidFill>
                <a:effectLst/>
                <a:uLnTx/>
                <a:uFillTx/>
                <a:latin typeface="+mn-ea"/>
              </a:endParaRPr>
            </a:p>
          </p:txBody>
        </p:sp>
      </p:grpSp>
      <p:sp>
        <p:nvSpPr>
          <p:cNvPr id="138" name="文本框 137"/>
          <p:cNvSpPr txBox="1"/>
          <p:nvPr/>
        </p:nvSpPr>
        <p:spPr>
          <a:xfrm>
            <a:off x="452834" y="1851817"/>
            <a:ext cx="4121082" cy="2677656"/>
          </a:xfrm>
          <a:prstGeom prst="rect">
            <a:avLst/>
          </a:prstGeom>
          <a:noFill/>
        </p:spPr>
        <p:txBody>
          <a:bodyPr wrap="square">
            <a:spAutoFit/>
          </a:bodyPr>
          <a:lstStyle/>
          <a:p>
            <a:pPr marL="285750" indent="-285750">
              <a:buFont typeface="Wingdings" panose="05000000000000000000" pitchFamily="2" charset="2"/>
              <a:buChar char="p"/>
            </a:pPr>
            <a:r>
              <a:rPr lang="en-US" altLang="zh-CN" sz="1400" dirty="0">
                <a:solidFill>
                  <a:schemeClr val="bg1">
                    <a:lumMod val="10000"/>
                  </a:schemeClr>
                </a:solidFill>
              </a:rPr>
              <a:t>When users feel that they have been ignored, or forced, the profits made by the company under these circumstances are </a:t>
            </a:r>
            <a:r>
              <a:rPr lang="en-US" altLang="zh-CN" sz="1400" b="1" dirty="0">
                <a:solidFill>
                  <a:schemeClr val="bg1">
                    <a:lumMod val="10000"/>
                  </a:schemeClr>
                </a:solidFill>
              </a:rPr>
              <a:t>bad profits</a:t>
            </a:r>
            <a:r>
              <a:rPr lang="en-US" altLang="zh-CN" sz="1400" dirty="0">
                <a:solidFill>
                  <a:schemeClr val="bg1">
                    <a:lumMod val="10000"/>
                  </a:schemeClr>
                </a:solidFill>
              </a:rPr>
              <a:t>.</a:t>
            </a:r>
            <a:endParaRPr lang="en-US" altLang="zh-CN" sz="1400" dirty="0">
              <a:solidFill>
                <a:schemeClr val="bg1">
                  <a:lumMod val="10000"/>
                </a:schemeClr>
              </a:solidFill>
            </a:endParaRPr>
          </a:p>
          <a:p>
            <a:pPr marL="285750" indent="-285750">
              <a:buFont typeface="Wingdings" panose="05000000000000000000" pitchFamily="2" charset="2"/>
              <a:buChar char="p"/>
            </a:pPr>
            <a:r>
              <a:rPr lang="en-US" altLang="zh-CN" sz="1400" dirty="0">
                <a:solidFill>
                  <a:schemeClr val="bg1">
                    <a:lumMod val="10000"/>
                  </a:schemeClr>
                </a:solidFill>
              </a:rPr>
              <a:t>Bad profits are shown by people who buy the company’s products, and these people are called “detractors"</a:t>
            </a:r>
            <a:endParaRPr lang="en-US" altLang="zh-CN" sz="1400" dirty="0">
              <a:solidFill>
                <a:schemeClr val="bg1">
                  <a:lumMod val="10000"/>
                </a:schemeClr>
              </a:solidFill>
            </a:endParaRPr>
          </a:p>
          <a:p>
            <a:pPr marL="285750" indent="-285750">
              <a:buFont typeface="Wingdings" panose="05000000000000000000" pitchFamily="2" charset="2"/>
              <a:buChar char="p"/>
            </a:pPr>
            <a:r>
              <a:rPr lang="en-US" altLang="zh-CN" sz="1400" dirty="0">
                <a:solidFill>
                  <a:schemeClr val="bg1">
                    <a:lumMod val="10000"/>
                  </a:schemeClr>
                </a:solidFill>
              </a:rPr>
              <a:t>On the contrary, </a:t>
            </a:r>
            <a:r>
              <a:rPr lang="en-US" altLang="zh-CN" sz="1400" b="1" dirty="0">
                <a:solidFill>
                  <a:schemeClr val="bg1">
                    <a:lumMod val="10000"/>
                  </a:schemeClr>
                </a:solidFill>
              </a:rPr>
              <a:t>good profits </a:t>
            </a:r>
            <a:r>
              <a:rPr lang="en-US" altLang="zh-CN" sz="1400" dirty="0">
                <a:solidFill>
                  <a:schemeClr val="bg1">
                    <a:lumMod val="10000"/>
                  </a:schemeClr>
                </a:solidFill>
              </a:rPr>
              <a:t>are realized through the sincere cooperation of customers, and those who generate good profits are referred to as “promoters"</a:t>
            </a:r>
            <a:endParaRPr lang="zh-CN" altLang="en-US" sz="1400" dirty="0">
              <a:solidFill>
                <a:schemeClr val="bg1">
                  <a:lumMod val="10000"/>
                </a:schemeClr>
              </a:solidFill>
            </a:endParaRPr>
          </a:p>
        </p:txBody>
      </p:sp>
      <p:sp>
        <p:nvSpPr>
          <p:cNvPr id="82"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14371" y="232055"/>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2.2  New Concepts of NPS</a:t>
            </a:r>
            <a:endPar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76" name="圆角矩形 10"/>
          <p:cNvSpPr/>
          <p:nvPr/>
        </p:nvSpPr>
        <p:spPr>
          <a:xfrm>
            <a:off x="406227" y="1012405"/>
            <a:ext cx="6632217" cy="509271"/>
          </a:xfrm>
          <a:prstGeom prst="roundRect">
            <a:avLst/>
          </a:prstGeom>
          <a:solidFill>
            <a:srgbClr val="CACA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en-US" altLang="zh-CN" b="1" dirty="0">
                <a:solidFill>
                  <a:schemeClr val="bg1">
                    <a:lumMod val="10000"/>
                  </a:schemeClr>
                </a:solidFill>
                <a:latin typeface="+mn-ea"/>
                <a:sym typeface="+mn-ea"/>
              </a:rPr>
              <a:t>Concept 5—Establish a user-centered quality culture</a:t>
            </a:r>
            <a:endParaRPr lang="zh-CN" altLang="en-US" b="1" dirty="0">
              <a:solidFill>
                <a:schemeClr val="bg1">
                  <a:lumMod val="10000"/>
                </a:schemeClr>
              </a:solidFill>
              <a:latin typeface="+mn-ea"/>
              <a:sym typeface="+mn-ea"/>
            </a:endParaRPr>
          </a:p>
        </p:txBody>
      </p:sp>
      <p:sp>
        <p:nvSpPr>
          <p:cNvPr id="83" name="矩形 82"/>
          <p:cNvSpPr/>
          <p:nvPr/>
        </p:nvSpPr>
        <p:spPr>
          <a:xfrm>
            <a:off x="406229" y="5532298"/>
            <a:ext cx="11582609" cy="732776"/>
          </a:xfrm>
          <a:prstGeom prst="rect">
            <a:avLst/>
          </a:prstGeom>
          <a:solidFill>
            <a:srgbClr val="87BCA2"/>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latin typeface="Helvetica Neue Medium"/>
              <a:sym typeface="Helvetica Neue Medium"/>
            </a:endParaRPr>
          </a:p>
        </p:txBody>
      </p:sp>
      <p:sp>
        <p:nvSpPr>
          <p:cNvPr id="139" name="矩形 138"/>
          <p:cNvSpPr/>
          <p:nvPr/>
        </p:nvSpPr>
        <p:spPr>
          <a:xfrm>
            <a:off x="406229" y="4797900"/>
            <a:ext cx="11582609" cy="732776"/>
          </a:xfrm>
          <a:prstGeom prst="rect">
            <a:avLst/>
          </a:prstGeom>
          <a:solidFill>
            <a:srgbClr val="6F9C7F"/>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latin typeface="Helvetica Neue Medium"/>
              <a:sym typeface="Helvetica Neue Medium"/>
            </a:endParaRPr>
          </a:p>
        </p:txBody>
      </p:sp>
      <p:sp>
        <p:nvSpPr>
          <p:cNvPr id="140" name="矩形 139"/>
          <p:cNvSpPr/>
          <p:nvPr/>
        </p:nvSpPr>
        <p:spPr>
          <a:xfrm>
            <a:off x="406228" y="4077087"/>
            <a:ext cx="11582609" cy="732776"/>
          </a:xfrm>
          <a:prstGeom prst="rect">
            <a:avLst/>
          </a:prstGeom>
          <a:solidFill>
            <a:srgbClr val="56828B"/>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latin typeface="Helvetica Neue Medium"/>
              <a:sym typeface="Helvetica Neue Medium"/>
            </a:endParaRPr>
          </a:p>
        </p:txBody>
      </p:sp>
      <p:sp>
        <p:nvSpPr>
          <p:cNvPr id="141" name="矩形 140"/>
          <p:cNvSpPr/>
          <p:nvPr/>
        </p:nvSpPr>
        <p:spPr>
          <a:xfrm>
            <a:off x="406228" y="3350765"/>
            <a:ext cx="11582609" cy="732776"/>
          </a:xfrm>
          <a:prstGeom prst="rect">
            <a:avLst/>
          </a:prstGeom>
          <a:solidFill>
            <a:srgbClr val="3A6063"/>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latin typeface="Helvetica Neue Medium"/>
              <a:sym typeface="Helvetica Neue Medium"/>
            </a:endParaRPr>
          </a:p>
        </p:txBody>
      </p:sp>
      <p:sp>
        <p:nvSpPr>
          <p:cNvPr id="142" name="矩形 141"/>
          <p:cNvSpPr/>
          <p:nvPr/>
        </p:nvSpPr>
        <p:spPr>
          <a:xfrm>
            <a:off x="406227" y="2626744"/>
            <a:ext cx="11582609" cy="732776"/>
          </a:xfrm>
          <a:prstGeom prst="rect">
            <a:avLst/>
          </a:prstGeom>
          <a:solidFill>
            <a:srgbClr val="364958"/>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algn="ctr" defTabSz="412750" eaLnBrk="1" fontAlgn="auto" latinLnBrk="0" hangingPunct="0">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latin typeface="Helvetica Neue Medium"/>
              <a:sym typeface="Helvetica Neue Medium"/>
            </a:endParaRPr>
          </a:p>
        </p:txBody>
      </p:sp>
      <p:sp>
        <p:nvSpPr>
          <p:cNvPr id="143" name="矩形 142"/>
          <p:cNvSpPr/>
          <p:nvPr/>
        </p:nvSpPr>
        <p:spPr>
          <a:xfrm>
            <a:off x="578865" y="5670425"/>
            <a:ext cx="3558280" cy="362153"/>
          </a:xfrm>
          <a:prstGeom prst="rect">
            <a:avLst/>
          </a:prstGeom>
        </p:spPr>
        <p:txBody>
          <a:bodyPr wrap="none">
            <a:noAutofit/>
          </a:bodyPr>
          <a:lstStyle/>
          <a:p>
            <a:r>
              <a:rPr lang="en-US" altLang="zh-CN" sz="1500" dirty="0">
                <a:solidFill>
                  <a:schemeClr val="bg1"/>
                </a:solidFill>
                <a:latin typeface="+mn-ea"/>
              </a:rPr>
              <a:t>A monkey finds that potatoes soaked </a:t>
            </a:r>
            <a:endParaRPr lang="en-US" altLang="zh-CN" sz="1500" dirty="0">
              <a:solidFill>
                <a:schemeClr val="bg1"/>
              </a:solidFill>
              <a:latin typeface="+mn-ea"/>
            </a:endParaRPr>
          </a:p>
          <a:p>
            <a:r>
              <a:rPr lang="en-US" altLang="zh-CN" sz="1500" dirty="0">
                <a:solidFill>
                  <a:schemeClr val="bg1"/>
                </a:solidFill>
                <a:latin typeface="+mn-ea"/>
              </a:rPr>
              <a:t>in water are more delicious</a:t>
            </a:r>
            <a:endParaRPr lang="zh-CN" altLang="en-US" sz="1500" dirty="0">
              <a:solidFill>
                <a:schemeClr val="bg1"/>
              </a:solidFill>
              <a:latin typeface="+mn-ea"/>
            </a:endParaRPr>
          </a:p>
        </p:txBody>
      </p:sp>
      <p:sp>
        <p:nvSpPr>
          <p:cNvPr id="144" name="矩形 143"/>
          <p:cNvSpPr/>
          <p:nvPr/>
        </p:nvSpPr>
        <p:spPr>
          <a:xfrm>
            <a:off x="614371" y="3569296"/>
            <a:ext cx="3605157" cy="352393"/>
          </a:xfrm>
          <a:prstGeom prst="rect">
            <a:avLst/>
          </a:prstGeom>
        </p:spPr>
        <p:txBody>
          <a:bodyPr wrap="none">
            <a:noAutofit/>
          </a:bodyPr>
          <a:lstStyle/>
          <a:p>
            <a:r>
              <a:rPr lang="en-US" altLang="zh-CN" sz="1600" dirty="0">
                <a:solidFill>
                  <a:schemeClr val="bg1"/>
                </a:solidFill>
              </a:rPr>
              <a:t>All monkeys soak in water before eating potatoes</a:t>
            </a:r>
            <a:endParaRPr lang="zh-CN" altLang="en-US" sz="1600" dirty="0">
              <a:solidFill>
                <a:schemeClr val="bg1"/>
              </a:solidFill>
            </a:endParaRPr>
          </a:p>
        </p:txBody>
      </p:sp>
      <p:sp>
        <p:nvSpPr>
          <p:cNvPr id="145" name="矩形 144"/>
          <p:cNvSpPr/>
          <p:nvPr/>
        </p:nvSpPr>
        <p:spPr>
          <a:xfrm>
            <a:off x="561118" y="5059040"/>
            <a:ext cx="3995324" cy="352393"/>
          </a:xfrm>
          <a:prstGeom prst="rect">
            <a:avLst/>
          </a:prstGeom>
        </p:spPr>
        <p:txBody>
          <a:bodyPr wrap="none">
            <a:noAutofit/>
          </a:bodyPr>
          <a:lstStyle/>
          <a:p>
            <a:pPr defTabSz="412750" hangingPunct="0"/>
            <a:r>
              <a:rPr lang="en-US" altLang="zh-CN" sz="1500" kern="0" dirty="0">
                <a:solidFill>
                  <a:schemeClr val="bg1"/>
                </a:solidFill>
                <a:latin typeface="+mn-ea"/>
                <a:sym typeface="Helvetica Neue"/>
              </a:rPr>
              <a:t>The monkeys around start to try</a:t>
            </a:r>
            <a:endParaRPr lang="en-US" altLang="zh-CN" sz="1500" kern="0" dirty="0">
              <a:solidFill>
                <a:schemeClr val="bg1"/>
              </a:solidFill>
              <a:latin typeface="+mn-ea"/>
              <a:sym typeface="Helvetica Neue"/>
            </a:endParaRPr>
          </a:p>
        </p:txBody>
      </p:sp>
      <p:sp>
        <p:nvSpPr>
          <p:cNvPr id="146" name="矩形 145"/>
          <p:cNvSpPr/>
          <p:nvPr/>
        </p:nvSpPr>
        <p:spPr>
          <a:xfrm>
            <a:off x="558567" y="4194905"/>
            <a:ext cx="6790248" cy="352393"/>
          </a:xfrm>
          <a:prstGeom prst="rect">
            <a:avLst/>
          </a:prstGeom>
        </p:spPr>
        <p:txBody>
          <a:bodyPr wrap="square">
            <a:noAutofit/>
          </a:bodyPr>
          <a:lstStyle/>
          <a:p>
            <a:r>
              <a:rPr lang="en-US" altLang="zh-CN" sz="1600" dirty="0">
                <a:solidFill>
                  <a:schemeClr val="bg1"/>
                </a:solidFill>
              </a:rPr>
              <a:t>More and more monkeys learn that potatoes soaked</a:t>
            </a:r>
            <a:endParaRPr lang="en-US" altLang="zh-CN" sz="1600" dirty="0">
              <a:solidFill>
                <a:schemeClr val="bg1"/>
              </a:solidFill>
            </a:endParaRPr>
          </a:p>
          <a:p>
            <a:r>
              <a:rPr lang="en-US" altLang="zh-CN" sz="1600" dirty="0">
                <a:solidFill>
                  <a:schemeClr val="bg1"/>
                </a:solidFill>
              </a:rPr>
              <a:t> in water are more delicious and follow</a:t>
            </a:r>
            <a:endParaRPr lang="zh-CN" altLang="en-US" sz="1600" dirty="0">
              <a:solidFill>
                <a:schemeClr val="bg1"/>
              </a:solidFill>
            </a:endParaRPr>
          </a:p>
        </p:txBody>
      </p:sp>
      <p:sp>
        <p:nvSpPr>
          <p:cNvPr id="147" name="矩形 146"/>
          <p:cNvSpPr/>
          <p:nvPr/>
        </p:nvSpPr>
        <p:spPr>
          <a:xfrm>
            <a:off x="614371" y="2851262"/>
            <a:ext cx="3410072" cy="352393"/>
          </a:xfrm>
          <a:prstGeom prst="rect">
            <a:avLst/>
          </a:prstGeom>
        </p:spPr>
        <p:txBody>
          <a:bodyPr wrap="none">
            <a:noAutofit/>
          </a:bodyPr>
          <a:lstStyle/>
          <a:p>
            <a:pPr defTabSz="412750" hangingPunct="0"/>
            <a:r>
              <a:rPr lang="en-US" altLang="zh-CN" sz="1600" kern="0" dirty="0">
                <a:solidFill>
                  <a:schemeClr val="bg1"/>
                </a:solidFill>
                <a:latin typeface="+mn-ea"/>
                <a:sym typeface="Helvetica Neue"/>
              </a:rPr>
              <a:t>Monkey tells offspring how to soak potatoes</a:t>
            </a:r>
            <a:endParaRPr lang="en-US" altLang="zh-CN" sz="1600" kern="0" dirty="0">
              <a:solidFill>
                <a:schemeClr val="bg1"/>
              </a:solidFill>
              <a:latin typeface="+mn-ea"/>
              <a:sym typeface="Helvetica Neue"/>
            </a:endParaRPr>
          </a:p>
        </p:txBody>
      </p:sp>
      <p:sp>
        <p:nvSpPr>
          <p:cNvPr id="148" name="矩形 147"/>
          <p:cNvSpPr/>
          <p:nvPr/>
        </p:nvSpPr>
        <p:spPr>
          <a:xfrm>
            <a:off x="406227" y="1894316"/>
            <a:ext cx="11582609" cy="732776"/>
          </a:xfrm>
          <a:prstGeom prst="rect">
            <a:avLst/>
          </a:prstGeom>
          <a:solidFill>
            <a:srgbClr val="5E5E5E">
              <a:lumMod val="20000"/>
              <a:lumOff val="80000"/>
              <a:alpha val="33000"/>
            </a:srgbClr>
          </a:solidFill>
          <a:ln w="12700" cap="flat">
            <a:noFill/>
            <a:miter lim="400000"/>
          </a:ln>
          <a:effectLst/>
          <a:sp3d/>
        </p:spPr>
        <p:txBody>
          <a:bodyPr rot="0" spcFirstLastPara="1" vertOverflow="overflow" horzOverflow="overflow" vert="horz" wrap="square" lIns="0" tIns="0" rIns="0" bIns="0" numCol="1" spcCol="38100" rtlCol="0" anchor="ctr">
            <a:noAutofit/>
          </a:bodyPr>
          <a:lstStyle/>
          <a:p>
            <a:pPr marL="0" marR="0" lvl="0" indent="0" defTabSz="412750" eaLnBrk="1" fontAlgn="auto" latinLnBrk="0" hangingPunct="0">
              <a:lnSpc>
                <a:spcPct val="100000"/>
              </a:lnSpc>
              <a:spcBef>
                <a:spcPts val="0"/>
              </a:spcBef>
              <a:spcAft>
                <a:spcPts val="0"/>
              </a:spcAft>
              <a:buClrTx/>
              <a:buSzTx/>
              <a:buFontTx/>
              <a:buNone/>
              <a:defRPr/>
            </a:pPr>
            <a:r>
              <a:rPr lang="en-US" altLang="zh-CN" sz="1600" dirty="0"/>
              <a:t>Short story: The formation of any kind of "culture" includes the four processes of "guiding, identifying, solidifying, and inheriting"</a:t>
            </a:r>
            <a:endParaRPr kumimoji="0" lang="en-US" altLang="zh-CN" sz="1600" b="0" i="0" u="none" strike="noStrike" kern="0" cap="none" spc="0" normalizeH="0" baseline="0" noProof="0" dirty="0">
              <a:ln>
                <a:noFill/>
              </a:ln>
              <a:solidFill>
                <a:srgbClr val="000000"/>
              </a:solidFill>
              <a:effectLst/>
              <a:uLnTx/>
              <a:uFillTx/>
              <a:latin typeface="OPPOSans B" panose="00020600040101010101" charset="-122"/>
              <a:ea typeface="OPPOSans B" panose="00020600040101010101" charset="-122"/>
              <a:sym typeface="Helvetica Neue"/>
            </a:endParaRPr>
          </a:p>
        </p:txBody>
      </p:sp>
      <p:grpSp>
        <p:nvGrpSpPr>
          <p:cNvPr id="149" name="组合 148"/>
          <p:cNvGrpSpPr/>
          <p:nvPr/>
        </p:nvGrpSpPr>
        <p:grpSpPr>
          <a:xfrm>
            <a:off x="7038444" y="2626744"/>
            <a:ext cx="4950391" cy="3635239"/>
            <a:chOff x="8245926" y="2310857"/>
            <a:chExt cx="3742909" cy="3635239"/>
          </a:xfrm>
        </p:grpSpPr>
        <p:grpSp>
          <p:nvGrpSpPr>
            <p:cNvPr id="150" name="组合 149"/>
            <p:cNvGrpSpPr/>
            <p:nvPr/>
          </p:nvGrpSpPr>
          <p:grpSpPr>
            <a:xfrm>
              <a:off x="8245926" y="2310857"/>
              <a:ext cx="3742909" cy="3635239"/>
              <a:chOff x="3159258" y="3144597"/>
              <a:chExt cx="3618681" cy="2842337"/>
            </a:xfrm>
          </p:grpSpPr>
          <p:sp>
            <p:nvSpPr>
              <p:cNvPr id="156" name="任意多边形 36"/>
              <p:cNvSpPr/>
              <p:nvPr/>
            </p:nvSpPr>
            <p:spPr>
              <a:xfrm>
                <a:off x="3516123" y="4855473"/>
                <a:ext cx="2904953" cy="568788"/>
              </a:xfrm>
              <a:custGeom>
                <a:avLst/>
                <a:gdLst>
                  <a:gd name="connsiteX0" fmla="*/ 360743 w 2904953"/>
                  <a:gd name="connsiteY0" fmla="*/ 0 h 568788"/>
                  <a:gd name="connsiteX1" fmla="*/ 2544211 w 2904953"/>
                  <a:gd name="connsiteY1" fmla="*/ 0 h 568788"/>
                  <a:gd name="connsiteX2" fmla="*/ 2904953 w 2904953"/>
                  <a:gd name="connsiteY2" fmla="*/ 568788 h 568788"/>
                  <a:gd name="connsiteX3" fmla="*/ 0 w 2904953"/>
                  <a:gd name="connsiteY3" fmla="*/ 568788 h 568788"/>
                </a:gdLst>
                <a:ahLst/>
                <a:cxnLst>
                  <a:cxn ang="0">
                    <a:pos x="connsiteX0" y="connsiteY0"/>
                  </a:cxn>
                  <a:cxn ang="0">
                    <a:pos x="connsiteX1" y="connsiteY1"/>
                  </a:cxn>
                  <a:cxn ang="0">
                    <a:pos x="connsiteX2" y="connsiteY2"/>
                  </a:cxn>
                  <a:cxn ang="0">
                    <a:pos x="connsiteX3" y="connsiteY3"/>
                  </a:cxn>
                </a:cxnLst>
                <a:rect l="l" t="t" r="r" b="b"/>
                <a:pathLst>
                  <a:path w="2904953" h="568788">
                    <a:moveTo>
                      <a:pt x="360743" y="0"/>
                    </a:moveTo>
                    <a:lnTo>
                      <a:pt x="2544211" y="0"/>
                    </a:lnTo>
                    <a:lnTo>
                      <a:pt x="2904953" y="568788"/>
                    </a:lnTo>
                    <a:lnTo>
                      <a:pt x="0" y="568788"/>
                    </a:lnTo>
                    <a:close/>
                  </a:path>
                </a:pathLst>
              </a:custGeom>
              <a:solidFill>
                <a:srgbClr val="73C0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a:p>
            </p:txBody>
          </p:sp>
          <p:sp>
            <p:nvSpPr>
              <p:cNvPr id="157" name="任意多边形 37"/>
              <p:cNvSpPr/>
              <p:nvPr/>
            </p:nvSpPr>
            <p:spPr>
              <a:xfrm>
                <a:off x="3877819" y="4285181"/>
                <a:ext cx="2181560" cy="568788"/>
              </a:xfrm>
              <a:custGeom>
                <a:avLst/>
                <a:gdLst>
                  <a:gd name="connsiteX0" fmla="*/ 360742 w 2181560"/>
                  <a:gd name="connsiteY0" fmla="*/ 0 h 568788"/>
                  <a:gd name="connsiteX1" fmla="*/ 1820818 w 2181560"/>
                  <a:gd name="connsiteY1" fmla="*/ 0 h 568788"/>
                  <a:gd name="connsiteX2" fmla="*/ 2181560 w 2181560"/>
                  <a:gd name="connsiteY2" fmla="*/ 568788 h 568788"/>
                  <a:gd name="connsiteX3" fmla="*/ 0 w 2181560"/>
                  <a:gd name="connsiteY3" fmla="*/ 568788 h 568788"/>
                </a:gdLst>
                <a:ahLst/>
                <a:cxnLst>
                  <a:cxn ang="0">
                    <a:pos x="connsiteX0" y="connsiteY0"/>
                  </a:cxn>
                  <a:cxn ang="0">
                    <a:pos x="connsiteX1" y="connsiteY1"/>
                  </a:cxn>
                  <a:cxn ang="0">
                    <a:pos x="connsiteX2" y="connsiteY2"/>
                  </a:cxn>
                  <a:cxn ang="0">
                    <a:pos x="connsiteX3" y="connsiteY3"/>
                  </a:cxn>
                </a:cxnLst>
                <a:rect l="l" t="t" r="r" b="b"/>
                <a:pathLst>
                  <a:path w="2181560" h="568788">
                    <a:moveTo>
                      <a:pt x="360742" y="0"/>
                    </a:moveTo>
                    <a:lnTo>
                      <a:pt x="1820818" y="0"/>
                    </a:lnTo>
                    <a:lnTo>
                      <a:pt x="2181560" y="568788"/>
                    </a:lnTo>
                    <a:lnTo>
                      <a:pt x="0" y="568788"/>
                    </a:lnTo>
                    <a:close/>
                  </a:path>
                </a:pathLst>
              </a:custGeom>
              <a:solidFill>
                <a:srgbClr val="7EAB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a:p>
            </p:txBody>
          </p:sp>
          <p:sp>
            <p:nvSpPr>
              <p:cNvPr id="158" name="任意多边形 38"/>
              <p:cNvSpPr/>
              <p:nvPr/>
            </p:nvSpPr>
            <p:spPr>
              <a:xfrm>
                <a:off x="4239515" y="3714889"/>
                <a:ext cx="1458168" cy="568788"/>
              </a:xfrm>
              <a:custGeom>
                <a:avLst/>
                <a:gdLst>
                  <a:gd name="connsiteX0" fmla="*/ 360743 w 1458168"/>
                  <a:gd name="connsiteY0" fmla="*/ 0 h 568788"/>
                  <a:gd name="connsiteX1" fmla="*/ 1097425 w 1458168"/>
                  <a:gd name="connsiteY1" fmla="*/ 0 h 568788"/>
                  <a:gd name="connsiteX2" fmla="*/ 1458168 w 1458168"/>
                  <a:gd name="connsiteY2" fmla="*/ 568788 h 568788"/>
                  <a:gd name="connsiteX3" fmla="*/ 0 w 1458168"/>
                  <a:gd name="connsiteY3" fmla="*/ 568788 h 568788"/>
                </a:gdLst>
                <a:ahLst/>
                <a:cxnLst>
                  <a:cxn ang="0">
                    <a:pos x="connsiteX0" y="connsiteY0"/>
                  </a:cxn>
                  <a:cxn ang="0">
                    <a:pos x="connsiteX1" y="connsiteY1"/>
                  </a:cxn>
                  <a:cxn ang="0">
                    <a:pos x="connsiteX2" y="connsiteY2"/>
                  </a:cxn>
                  <a:cxn ang="0">
                    <a:pos x="connsiteX3" y="connsiteY3"/>
                  </a:cxn>
                </a:cxnLst>
                <a:rect l="l" t="t" r="r" b="b"/>
                <a:pathLst>
                  <a:path w="1458168" h="568788">
                    <a:moveTo>
                      <a:pt x="360743" y="0"/>
                    </a:moveTo>
                    <a:lnTo>
                      <a:pt x="1097425" y="0"/>
                    </a:lnTo>
                    <a:lnTo>
                      <a:pt x="1458168" y="568788"/>
                    </a:lnTo>
                    <a:lnTo>
                      <a:pt x="0" y="568788"/>
                    </a:lnTo>
                    <a:close/>
                  </a:path>
                </a:pathLst>
              </a:custGeom>
              <a:solidFill>
                <a:srgbClr val="397D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a:p>
            </p:txBody>
          </p:sp>
          <p:sp>
            <p:nvSpPr>
              <p:cNvPr id="159" name="任意多边形 39"/>
              <p:cNvSpPr/>
              <p:nvPr/>
            </p:nvSpPr>
            <p:spPr>
              <a:xfrm>
                <a:off x="4601212" y="3144597"/>
                <a:ext cx="734774" cy="568788"/>
              </a:xfrm>
              <a:custGeom>
                <a:avLst/>
                <a:gdLst>
                  <a:gd name="connsiteX0" fmla="*/ 360742 w 734774"/>
                  <a:gd name="connsiteY0" fmla="*/ 0 h 568788"/>
                  <a:gd name="connsiteX1" fmla="*/ 374032 w 734774"/>
                  <a:gd name="connsiteY1" fmla="*/ 0 h 568788"/>
                  <a:gd name="connsiteX2" fmla="*/ 734774 w 734774"/>
                  <a:gd name="connsiteY2" fmla="*/ 568788 h 568788"/>
                  <a:gd name="connsiteX3" fmla="*/ 0 w 734774"/>
                  <a:gd name="connsiteY3" fmla="*/ 568788 h 568788"/>
                </a:gdLst>
                <a:ahLst/>
                <a:cxnLst>
                  <a:cxn ang="0">
                    <a:pos x="connsiteX0" y="connsiteY0"/>
                  </a:cxn>
                  <a:cxn ang="0">
                    <a:pos x="connsiteX1" y="connsiteY1"/>
                  </a:cxn>
                  <a:cxn ang="0">
                    <a:pos x="connsiteX2" y="connsiteY2"/>
                  </a:cxn>
                  <a:cxn ang="0">
                    <a:pos x="connsiteX3" y="connsiteY3"/>
                  </a:cxn>
                </a:cxnLst>
                <a:rect l="l" t="t" r="r" b="b"/>
                <a:pathLst>
                  <a:path w="734774" h="568788">
                    <a:moveTo>
                      <a:pt x="360742" y="0"/>
                    </a:moveTo>
                    <a:lnTo>
                      <a:pt x="374032" y="0"/>
                    </a:lnTo>
                    <a:lnTo>
                      <a:pt x="734774" y="568788"/>
                    </a:lnTo>
                    <a:lnTo>
                      <a:pt x="0" y="568788"/>
                    </a:lnTo>
                    <a:close/>
                  </a:path>
                </a:pathLst>
              </a:custGeom>
              <a:solidFill>
                <a:srgbClr val="245D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a:p>
            </p:txBody>
          </p:sp>
          <p:sp>
            <p:nvSpPr>
              <p:cNvPr id="160" name="任意多边形 40"/>
              <p:cNvSpPr/>
              <p:nvPr/>
            </p:nvSpPr>
            <p:spPr>
              <a:xfrm>
                <a:off x="3159258" y="5418146"/>
                <a:ext cx="3618681" cy="568788"/>
              </a:xfrm>
              <a:custGeom>
                <a:avLst/>
                <a:gdLst>
                  <a:gd name="connsiteX0" fmla="*/ 360743 w 3618681"/>
                  <a:gd name="connsiteY0" fmla="*/ 0 h 568788"/>
                  <a:gd name="connsiteX1" fmla="*/ 3257939 w 3618681"/>
                  <a:gd name="connsiteY1" fmla="*/ 0 h 568788"/>
                  <a:gd name="connsiteX2" fmla="*/ 3618681 w 3618681"/>
                  <a:gd name="connsiteY2" fmla="*/ 568788 h 568788"/>
                  <a:gd name="connsiteX3" fmla="*/ 0 w 3618681"/>
                  <a:gd name="connsiteY3" fmla="*/ 568788 h 568788"/>
                </a:gdLst>
                <a:ahLst/>
                <a:cxnLst>
                  <a:cxn ang="0">
                    <a:pos x="connsiteX0" y="connsiteY0"/>
                  </a:cxn>
                  <a:cxn ang="0">
                    <a:pos x="connsiteX1" y="connsiteY1"/>
                  </a:cxn>
                  <a:cxn ang="0">
                    <a:pos x="connsiteX2" y="connsiteY2"/>
                  </a:cxn>
                  <a:cxn ang="0">
                    <a:pos x="connsiteX3" y="connsiteY3"/>
                  </a:cxn>
                </a:cxnLst>
                <a:rect l="l" t="t" r="r" b="b"/>
                <a:pathLst>
                  <a:path w="3618681" h="568788">
                    <a:moveTo>
                      <a:pt x="360743" y="0"/>
                    </a:moveTo>
                    <a:lnTo>
                      <a:pt x="3257939" y="0"/>
                    </a:lnTo>
                    <a:lnTo>
                      <a:pt x="3618681" y="568788"/>
                    </a:lnTo>
                    <a:lnTo>
                      <a:pt x="0" y="568788"/>
                    </a:lnTo>
                    <a:close/>
                  </a:path>
                </a:pathLst>
              </a:custGeom>
              <a:solidFill>
                <a:srgbClr val="C8EA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dirty="0"/>
              </a:p>
            </p:txBody>
          </p:sp>
        </p:grpSp>
        <p:sp>
          <p:nvSpPr>
            <p:cNvPr id="151" name="文本框 150"/>
            <p:cNvSpPr txBox="1"/>
            <p:nvPr/>
          </p:nvSpPr>
          <p:spPr>
            <a:xfrm>
              <a:off x="9487817" y="5439408"/>
              <a:ext cx="1292239" cy="307777"/>
            </a:xfrm>
            <a:prstGeom prst="rect">
              <a:avLst/>
            </a:prstGeom>
            <a:noFill/>
          </p:spPr>
          <p:txBody>
            <a:bodyPr wrap="none" rtlCol="0">
              <a:spAutoFit/>
            </a:bodyPr>
            <a:lstStyle/>
            <a:p>
              <a:pPr algn="ctr"/>
              <a:r>
                <a:rPr lang="en-US" sz="1400" b="1" dirty="0">
                  <a:solidFill>
                    <a:schemeClr val="accent3"/>
                  </a:solidFill>
                  <a:latin typeface="+mn-ea"/>
                </a:rPr>
                <a:t>NPS introduction </a:t>
              </a:r>
              <a:endParaRPr lang="en-US" altLang="zh-CN" sz="1400" b="1" dirty="0">
                <a:solidFill>
                  <a:schemeClr val="accent3"/>
                </a:solidFill>
                <a:latin typeface="+mn-ea"/>
              </a:endParaRPr>
            </a:p>
          </p:txBody>
        </p:sp>
        <p:sp>
          <p:nvSpPr>
            <p:cNvPr id="152" name="文本框 151"/>
            <p:cNvSpPr txBox="1"/>
            <p:nvPr/>
          </p:nvSpPr>
          <p:spPr>
            <a:xfrm>
              <a:off x="9483783" y="4695685"/>
              <a:ext cx="1413440" cy="307777"/>
            </a:xfrm>
            <a:prstGeom prst="rect">
              <a:avLst/>
            </a:prstGeom>
            <a:noFill/>
          </p:spPr>
          <p:txBody>
            <a:bodyPr wrap="none" rtlCol="0">
              <a:spAutoFit/>
            </a:bodyPr>
            <a:lstStyle/>
            <a:p>
              <a:pPr algn="ctr"/>
              <a:r>
                <a:rPr lang="en-US" sz="1400" b="1" dirty="0">
                  <a:solidFill>
                    <a:schemeClr val="bg1"/>
                  </a:solidFill>
                </a:rPr>
                <a:t>NPS improvement</a:t>
              </a:r>
              <a:r>
                <a:rPr lang="zh-CN" altLang="en-US" sz="1400" b="1" dirty="0">
                  <a:solidFill>
                    <a:schemeClr val="bg1"/>
                  </a:solidFill>
                </a:rPr>
                <a:t> </a:t>
              </a:r>
              <a:endParaRPr lang="en-US" sz="1400" b="1" dirty="0">
                <a:solidFill>
                  <a:schemeClr val="bg1"/>
                </a:solidFill>
              </a:endParaRPr>
            </a:p>
          </p:txBody>
        </p:sp>
        <p:sp>
          <p:nvSpPr>
            <p:cNvPr id="153" name="文本框 152"/>
            <p:cNvSpPr txBox="1"/>
            <p:nvPr/>
          </p:nvSpPr>
          <p:spPr>
            <a:xfrm>
              <a:off x="9744762" y="3953716"/>
              <a:ext cx="778349" cy="523220"/>
            </a:xfrm>
            <a:prstGeom prst="rect">
              <a:avLst/>
            </a:prstGeom>
            <a:noFill/>
          </p:spPr>
          <p:txBody>
            <a:bodyPr wrap="none" rtlCol="0">
              <a:spAutoFit/>
            </a:bodyPr>
            <a:lstStyle/>
            <a:p>
              <a:pPr algn="ctr"/>
              <a:r>
                <a:rPr lang="en-US" altLang="zh-CN" sz="1400" b="1" dirty="0">
                  <a:solidFill>
                    <a:schemeClr val="bg1"/>
                  </a:solidFill>
                </a:rPr>
                <a:t>Business</a:t>
              </a:r>
              <a:endParaRPr lang="en-US" altLang="zh-CN" sz="1400" b="1" dirty="0">
                <a:solidFill>
                  <a:schemeClr val="bg1"/>
                </a:solidFill>
              </a:endParaRPr>
            </a:p>
            <a:p>
              <a:pPr algn="ctr"/>
              <a:r>
                <a:rPr lang="en-US" sz="1400" b="1" dirty="0">
                  <a:solidFill>
                    <a:schemeClr val="bg1"/>
                  </a:solidFill>
                </a:rPr>
                <a:t>success</a:t>
              </a:r>
              <a:endParaRPr lang="en-US" sz="1400" b="1" dirty="0">
                <a:solidFill>
                  <a:schemeClr val="bg1"/>
                </a:solidFill>
              </a:endParaRPr>
            </a:p>
          </p:txBody>
        </p:sp>
        <p:sp>
          <p:nvSpPr>
            <p:cNvPr id="154" name="文本框 153"/>
            <p:cNvSpPr txBox="1"/>
            <p:nvPr/>
          </p:nvSpPr>
          <p:spPr>
            <a:xfrm>
              <a:off x="9279333" y="3250497"/>
              <a:ext cx="1664325" cy="307777"/>
            </a:xfrm>
            <a:prstGeom prst="rect">
              <a:avLst/>
            </a:prstGeom>
            <a:noFill/>
          </p:spPr>
          <p:txBody>
            <a:bodyPr wrap="none" rtlCol="0">
              <a:spAutoFit/>
            </a:bodyPr>
            <a:lstStyle/>
            <a:p>
              <a:pPr algn="ctr"/>
              <a:r>
                <a:rPr lang="en-US" altLang="zh-CN" sz="1400" b="1" dirty="0">
                  <a:solidFill>
                    <a:schemeClr val="bg1"/>
                  </a:solidFill>
                </a:rPr>
                <a:t>Improvement</a:t>
              </a:r>
              <a:endParaRPr lang="en-US" altLang="zh-CN" sz="1400" b="1" dirty="0">
                <a:solidFill>
                  <a:schemeClr val="bg1"/>
                </a:solidFill>
              </a:endParaRPr>
            </a:p>
            <a:p>
              <a:pPr algn="ctr"/>
              <a:r>
                <a:rPr lang="en-US" altLang="zh-CN" sz="1400" b="1" dirty="0">
                  <a:solidFill>
                    <a:schemeClr val="bg1"/>
                  </a:solidFill>
                </a:rPr>
                <a:t> system</a:t>
              </a:r>
              <a:endParaRPr lang="en-US" sz="1400" b="1" dirty="0">
                <a:solidFill>
                  <a:schemeClr val="bg1"/>
                </a:solidFill>
              </a:endParaRPr>
            </a:p>
          </p:txBody>
        </p:sp>
        <p:sp>
          <p:nvSpPr>
            <p:cNvPr id="155" name="文本框 154"/>
            <p:cNvSpPr txBox="1"/>
            <p:nvPr/>
          </p:nvSpPr>
          <p:spPr>
            <a:xfrm>
              <a:off x="9722145" y="2632902"/>
              <a:ext cx="883794" cy="307777"/>
            </a:xfrm>
            <a:prstGeom prst="rect">
              <a:avLst/>
            </a:prstGeom>
            <a:noFill/>
          </p:spPr>
          <p:txBody>
            <a:bodyPr wrap="none" rtlCol="0">
              <a:spAutoFit/>
            </a:bodyPr>
            <a:lstStyle/>
            <a:p>
              <a:pPr algn="ctr"/>
              <a:r>
                <a:rPr lang="en-US" altLang="zh-CN" sz="1400" b="1" dirty="0">
                  <a:solidFill>
                    <a:schemeClr val="bg1"/>
                  </a:solidFill>
                </a:rPr>
                <a:t>NPS</a:t>
              </a:r>
              <a:r>
                <a:rPr lang="zh-CN" altLang="en-US" sz="1400" b="1" dirty="0">
                  <a:solidFill>
                    <a:schemeClr val="bg1"/>
                  </a:solidFill>
                </a:rPr>
                <a:t> </a:t>
              </a:r>
              <a:r>
                <a:rPr lang="en-US" altLang="zh-CN" sz="1400" b="1" dirty="0">
                  <a:solidFill>
                    <a:schemeClr val="bg1"/>
                  </a:solidFill>
                </a:rPr>
                <a:t>culture</a:t>
              </a:r>
              <a:endParaRPr lang="en-US" sz="1400" b="1" dirty="0">
                <a:solidFill>
                  <a:schemeClr val="bg1"/>
                </a:solidFill>
              </a:endParaRPr>
            </a:p>
          </p:txBody>
        </p:sp>
      </p:grpSp>
      <p:sp>
        <p:nvSpPr>
          <p:cNvPr id="2" name="箭头: 上 1"/>
          <p:cNvSpPr/>
          <p:nvPr/>
        </p:nvSpPr>
        <p:spPr>
          <a:xfrm>
            <a:off x="1463040" y="5411433"/>
            <a:ext cx="216131" cy="2789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61" name="箭头: 上 160"/>
          <p:cNvSpPr/>
          <p:nvPr/>
        </p:nvSpPr>
        <p:spPr>
          <a:xfrm>
            <a:off x="1463040" y="4770937"/>
            <a:ext cx="216131" cy="2789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62" name="箭头: 上 161"/>
          <p:cNvSpPr/>
          <p:nvPr/>
        </p:nvSpPr>
        <p:spPr>
          <a:xfrm>
            <a:off x="1446415" y="3954017"/>
            <a:ext cx="216131" cy="27895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163" name="箭头: 上 162"/>
          <p:cNvSpPr/>
          <p:nvPr/>
        </p:nvSpPr>
        <p:spPr>
          <a:xfrm>
            <a:off x="1446414" y="3204385"/>
            <a:ext cx="216131" cy="27895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p>
        </p:txBody>
      </p:sp>
      <p:sp>
        <p:nvSpPr>
          <p:cNvPr id="3" name="文本框 2"/>
          <p:cNvSpPr txBox="1"/>
          <p:nvPr/>
        </p:nvSpPr>
        <p:spPr>
          <a:xfrm>
            <a:off x="5943605" y="5721424"/>
            <a:ext cx="1329108" cy="369332"/>
          </a:xfrm>
          <a:prstGeom prst="rect">
            <a:avLst/>
          </a:prstGeom>
          <a:noFill/>
        </p:spPr>
        <p:txBody>
          <a:bodyPr wrap="square" rtlCol="0">
            <a:spAutoFit/>
          </a:bodyPr>
          <a:lstStyle/>
          <a:p>
            <a:r>
              <a:rPr lang="en-US" altLang="zh-CN" dirty="0"/>
              <a:t>Guiding</a:t>
            </a:r>
            <a:endParaRPr lang="zh-CN" altLang="en-US" dirty="0"/>
          </a:p>
        </p:txBody>
      </p:sp>
      <p:sp>
        <p:nvSpPr>
          <p:cNvPr id="164" name="文本框 163"/>
          <p:cNvSpPr txBox="1"/>
          <p:nvPr/>
        </p:nvSpPr>
        <p:spPr>
          <a:xfrm>
            <a:off x="6736080" y="4610143"/>
            <a:ext cx="1510231" cy="369332"/>
          </a:xfrm>
          <a:prstGeom prst="rect">
            <a:avLst/>
          </a:prstGeom>
          <a:noFill/>
        </p:spPr>
        <p:txBody>
          <a:bodyPr wrap="square" rtlCol="0">
            <a:spAutoFit/>
          </a:bodyPr>
          <a:lstStyle/>
          <a:p>
            <a:r>
              <a:rPr lang="en-US" altLang="zh-CN" dirty="0"/>
              <a:t>Identifying</a:t>
            </a:r>
            <a:endParaRPr lang="zh-CN" altLang="en-US" dirty="0"/>
          </a:p>
        </p:txBody>
      </p:sp>
      <p:sp>
        <p:nvSpPr>
          <p:cNvPr id="165" name="文本框 164"/>
          <p:cNvSpPr txBox="1"/>
          <p:nvPr/>
        </p:nvSpPr>
        <p:spPr>
          <a:xfrm>
            <a:off x="7196447" y="3613877"/>
            <a:ext cx="1659300" cy="369332"/>
          </a:xfrm>
          <a:prstGeom prst="rect">
            <a:avLst/>
          </a:prstGeom>
          <a:noFill/>
        </p:spPr>
        <p:txBody>
          <a:bodyPr wrap="square" rtlCol="0">
            <a:spAutoFit/>
          </a:bodyPr>
          <a:lstStyle/>
          <a:p>
            <a:r>
              <a:rPr lang="en-US" altLang="zh-CN" dirty="0">
                <a:solidFill>
                  <a:schemeClr val="accent1">
                    <a:lumMod val="40000"/>
                    <a:lumOff val="60000"/>
                  </a:schemeClr>
                </a:solidFill>
              </a:rPr>
              <a:t>Solidifying</a:t>
            </a:r>
            <a:endParaRPr lang="zh-CN" altLang="en-US" dirty="0">
              <a:solidFill>
                <a:schemeClr val="accent1">
                  <a:lumMod val="40000"/>
                  <a:lumOff val="60000"/>
                </a:schemeClr>
              </a:solidFill>
            </a:endParaRPr>
          </a:p>
        </p:txBody>
      </p:sp>
      <p:sp>
        <p:nvSpPr>
          <p:cNvPr id="166" name="文本框 165"/>
          <p:cNvSpPr txBox="1"/>
          <p:nvPr/>
        </p:nvSpPr>
        <p:spPr>
          <a:xfrm>
            <a:off x="7573666" y="2887555"/>
            <a:ext cx="1691602" cy="369332"/>
          </a:xfrm>
          <a:prstGeom prst="rect">
            <a:avLst/>
          </a:prstGeom>
          <a:noFill/>
        </p:spPr>
        <p:txBody>
          <a:bodyPr wrap="square" rtlCol="0">
            <a:spAutoFit/>
          </a:bodyPr>
          <a:lstStyle/>
          <a:p>
            <a:r>
              <a:rPr lang="en-US" altLang="zh-CN" dirty="0">
                <a:solidFill>
                  <a:schemeClr val="accent1">
                    <a:lumMod val="40000"/>
                    <a:lumOff val="60000"/>
                  </a:schemeClr>
                </a:solidFill>
              </a:rPr>
              <a:t>Inheriting</a:t>
            </a:r>
            <a:endParaRPr lang="zh-CN" altLang="en-US" dirty="0">
              <a:solidFill>
                <a:schemeClr val="accent1">
                  <a:lumMod val="40000"/>
                  <a:lumOff val="60000"/>
                </a:schemeClr>
              </a:solidFill>
            </a:endParaRPr>
          </a:p>
        </p:txBody>
      </p:sp>
      <p:cxnSp>
        <p:nvCxnSpPr>
          <p:cNvPr id="5" name="直接连接符 4"/>
          <p:cNvCxnSpPr/>
          <p:nvPr/>
        </p:nvCxnSpPr>
        <p:spPr>
          <a:xfrm flipH="1">
            <a:off x="5120939" y="2626744"/>
            <a:ext cx="2336006" cy="363523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6"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anim calcmode="lin" valueType="num">
                                      <p:cBhvr>
                                        <p:cTn id="13" dur="1000" fill="hold"/>
                                        <p:tgtEl>
                                          <p:spTgt spid="139"/>
                                        </p:tgtEl>
                                        <p:attrNameLst>
                                          <p:attrName>ppt_x</p:attrName>
                                        </p:attrNameLst>
                                      </p:cBhvr>
                                      <p:tavLst>
                                        <p:tav tm="0">
                                          <p:val>
                                            <p:strVal val="#ppt_x"/>
                                          </p:val>
                                        </p:tav>
                                        <p:tav tm="100000">
                                          <p:val>
                                            <p:strVal val="#ppt_x"/>
                                          </p:val>
                                        </p:tav>
                                      </p:tavLst>
                                    </p:anim>
                                    <p:anim calcmode="lin" valueType="num">
                                      <p:cBhvr>
                                        <p:cTn id="14" dur="1000" fill="hold"/>
                                        <p:tgtEl>
                                          <p:spTgt spid="1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anim calcmode="lin" valueType="num">
                                      <p:cBhvr>
                                        <p:cTn id="18" dur="1000" fill="hold"/>
                                        <p:tgtEl>
                                          <p:spTgt spid="140"/>
                                        </p:tgtEl>
                                        <p:attrNameLst>
                                          <p:attrName>ppt_x</p:attrName>
                                        </p:attrNameLst>
                                      </p:cBhvr>
                                      <p:tavLst>
                                        <p:tav tm="0">
                                          <p:val>
                                            <p:strVal val="#ppt_x"/>
                                          </p:val>
                                        </p:tav>
                                        <p:tav tm="100000">
                                          <p:val>
                                            <p:strVal val="#ppt_x"/>
                                          </p:val>
                                        </p:tav>
                                      </p:tavLst>
                                    </p:anim>
                                    <p:anim calcmode="lin" valueType="num">
                                      <p:cBhvr>
                                        <p:cTn id="19" dur="1000" fill="hold"/>
                                        <p:tgtEl>
                                          <p:spTgt spid="14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1000"/>
                                        <p:tgtEl>
                                          <p:spTgt spid="141"/>
                                        </p:tgtEl>
                                      </p:cBhvr>
                                    </p:animEffect>
                                    <p:anim calcmode="lin" valueType="num">
                                      <p:cBhvr>
                                        <p:cTn id="23" dur="1000" fill="hold"/>
                                        <p:tgtEl>
                                          <p:spTgt spid="141"/>
                                        </p:tgtEl>
                                        <p:attrNameLst>
                                          <p:attrName>ppt_x</p:attrName>
                                        </p:attrNameLst>
                                      </p:cBhvr>
                                      <p:tavLst>
                                        <p:tav tm="0">
                                          <p:val>
                                            <p:strVal val="#ppt_x"/>
                                          </p:val>
                                        </p:tav>
                                        <p:tav tm="100000">
                                          <p:val>
                                            <p:strVal val="#ppt_x"/>
                                          </p:val>
                                        </p:tav>
                                      </p:tavLst>
                                    </p:anim>
                                    <p:anim calcmode="lin" valueType="num">
                                      <p:cBhvr>
                                        <p:cTn id="24" dur="1000" fill="hold"/>
                                        <p:tgtEl>
                                          <p:spTgt spid="1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1000"/>
                                        <p:tgtEl>
                                          <p:spTgt spid="142"/>
                                        </p:tgtEl>
                                      </p:cBhvr>
                                    </p:animEffect>
                                    <p:anim calcmode="lin" valueType="num">
                                      <p:cBhvr>
                                        <p:cTn id="28" dur="1000" fill="hold"/>
                                        <p:tgtEl>
                                          <p:spTgt spid="142"/>
                                        </p:tgtEl>
                                        <p:attrNameLst>
                                          <p:attrName>ppt_x</p:attrName>
                                        </p:attrNameLst>
                                      </p:cBhvr>
                                      <p:tavLst>
                                        <p:tav tm="0">
                                          <p:val>
                                            <p:strVal val="#ppt_x"/>
                                          </p:val>
                                        </p:tav>
                                        <p:tav tm="100000">
                                          <p:val>
                                            <p:strVal val="#ppt_x"/>
                                          </p:val>
                                        </p:tav>
                                      </p:tavLst>
                                    </p:anim>
                                    <p:anim calcmode="lin" valueType="num">
                                      <p:cBhvr>
                                        <p:cTn id="29" dur="1000" fill="hold"/>
                                        <p:tgtEl>
                                          <p:spTgt spid="14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3"/>
                                        </p:tgtEl>
                                        <p:attrNameLst>
                                          <p:attrName>style.visibility</p:attrName>
                                        </p:attrNameLst>
                                      </p:cBhvr>
                                      <p:to>
                                        <p:strVal val="visible"/>
                                      </p:to>
                                    </p:set>
                                    <p:animEffect transition="in" filter="fade">
                                      <p:cBhvr>
                                        <p:cTn id="32" dur="1000"/>
                                        <p:tgtEl>
                                          <p:spTgt spid="143"/>
                                        </p:tgtEl>
                                      </p:cBhvr>
                                    </p:animEffect>
                                    <p:anim calcmode="lin" valueType="num">
                                      <p:cBhvr>
                                        <p:cTn id="33" dur="1000" fill="hold"/>
                                        <p:tgtEl>
                                          <p:spTgt spid="143"/>
                                        </p:tgtEl>
                                        <p:attrNameLst>
                                          <p:attrName>ppt_x</p:attrName>
                                        </p:attrNameLst>
                                      </p:cBhvr>
                                      <p:tavLst>
                                        <p:tav tm="0">
                                          <p:val>
                                            <p:strVal val="#ppt_x"/>
                                          </p:val>
                                        </p:tav>
                                        <p:tav tm="100000">
                                          <p:val>
                                            <p:strVal val="#ppt_x"/>
                                          </p:val>
                                        </p:tav>
                                      </p:tavLst>
                                    </p:anim>
                                    <p:anim calcmode="lin" valueType="num">
                                      <p:cBhvr>
                                        <p:cTn id="34" dur="1000" fill="hold"/>
                                        <p:tgtEl>
                                          <p:spTgt spid="14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1000"/>
                                        <p:tgtEl>
                                          <p:spTgt spid="144"/>
                                        </p:tgtEl>
                                      </p:cBhvr>
                                    </p:animEffect>
                                    <p:anim calcmode="lin" valueType="num">
                                      <p:cBhvr>
                                        <p:cTn id="38" dur="1000" fill="hold"/>
                                        <p:tgtEl>
                                          <p:spTgt spid="144"/>
                                        </p:tgtEl>
                                        <p:attrNameLst>
                                          <p:attrName>ppt_x</p:attrName>
                                        </p:attrNameLst>
                                      </p:cBhvr>
                                      <p:tavLst>
                                        <p:tav tm="0">
                                          <p:val>
                                            <p:strVal val="#ppt_x"/>
                                          </p:val>
                                        </p:tav>
                                        <p:tav tm="100000">
                                          <p:val>
                                            <p:strVal val="#ppt_x"/>
                                          </p:val>
                                        </p:tav>
                                      </p:tavLst>
                                    </p:anim>
                                    <p:anim calcmode="lin" valueType="num">
                                      <p:cBhvr>
                                        <p:cTn id="39" dur="1000" fill="hold"/>
                                        <p:tgtEl>
                                          <p:spTgt spid="1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fade">
                                      <p:cBhvr>
                                        <p:cTn id="42" dur="1000"/>
                                        <p:tgtEl>
                                          <p:spTgt spid="145"/>
                                        </p:tgtEl>
                                      </p:cBhvr>
                                    </p:animEffect>
                                    <p:anim calcmode="lin" valueType="num">
                                      <p:cBhvr>
                                        <p:cTn id="43" dur="1000" fill="hold"/>
                                        <p:tgtEl>
                                          <p:spTgt spid="145"/>
                                        </p:tgtEl>
                                        <p:attrNameLst>
                                          <p:attrName>ppt_x</p:attrName>
                                        </p:attrNameLst>
                                      </p:cBhvr>
                                      <p:tavLst>
                                        <p:tav tm="0">
                                          <p:val>
                                            <p:strVal val="#ppt_x"/>
                                          </p:val>
                                        </p:tav>
                                        <p:tav tm="100000">
                                          <p:val>
                                            <p:strVal val="#ppt_x"/>
                                          </p:val>
                                        </p:tav>
                                      </p:tavLst>
                                    </p:anim>
                                    <p:anim calcmode="lin" valueType="num">
                                      <p:cBhvr>
                                        <p:cTn id="44" dur="1000" fill="hold"/>
                                        <p:tgtEl>
                                          <p:spTgt spid="14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fade">
                                      <p:cBhvr>
                                        <p:cTn id="47" dur="1000"/>
                                        <p:tgtEl>
                                          <p:spTgt spid="146"/>
                                        </p:tgtEl>
                                      </p:cBhvr>
                                    </p:animEffect>
                                    <p:anim calcmode="lin" valueType="num">
                                      <p:cBhvr>
                                        <p:cTn id="48" dur="1000" fill="hold"/>
                                        <p:tgtEl>
                                          <p:spTgt spid="146"/>
                                        </p:tgtEl>
                                        <p:attrNameLst>
                                          <p:attrName>ppt_x</p:attrName>
                                        </p:attrNameLst>
                                      </p:cBhvr>
                                      <p:tavLst>
                                        <p:tav tm="0">
                                          <p:val>
                                            <p:strVal val="#ppt_x"/>
                                          </p:val>
                                        </p:tav>
                                        <p:tav tm="100000">
                                          <p:val>
                                            <p:strVal val="#ppt_x"/>
                                          </p:val>
                                        </p:tav>
                                      </p:tavLst>
                                    </p:anim>
                                    <p:anim calcmode="lin" valueType="num">
                                      <p:cBhvr>
                                        <p:cTn id="49" dur="1000" fill="hold"/>
                                        <p:tgtEl>
                                          <p:spTgt spid="14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7"/>
                                        </p:tgtEl>
                                        <p:attrNameLst>
                                          <p:attrName>style.visibility</p:attrName>
                                        </p:attrNameLst>
                                      </p:cBhvr>
                                      <p:to>
                                        <p:strVal val="visible"/>
                                      </p:to>
                                    </p:set>
                                    <p:animEffect transition="in" filter="fade">
                                      <p:cBhvr>
                                        <p:cTn id="52" dur="1000"/>
                                        <p:tgtEl>
                                          <p:spTgt spid="147"/>
                                        </p:tgtEl>
                                      </p:cBhvr>
                                    </p:animEffect>
                                    <p:anim calcmode="lin" valueType="num">
                                      <p:cBhvr>
                                        <p:cTn id="53" dur="1000" fill="hold"/>
                                        <p:tgtEl>
                                          <p:spTgt spid="147"/>
                                        </p:tgtEl>
                                        <p:attrNameLst>
                                          <p:attrName>ppt_x</p:attrName>
                                        </p:attrNameLst>
                                      </p:cBhvr>
                                      <p:tavLst>
                                        <p:tav tm="0">
                                          <p:val>
                                            <p:strVal val="#ppt_x"/>
                                          </p:val>
                                        </p:tav>
                                        <p:tav tm="100000">
                                          <p:val>
                                            <p:strVal val="#ppt_x"/>
                                          </p:val>
                                        </p:tav>
                                      </p:tavLst>
                                    </p:anim>
                                    <p:anim calcmode="lin" valueType="num">
                                      <p:cBhvr>
                                        <p:cTn id="54" dur="1000" fill="hold"/>
                                        <p:tgtEl>
                                          <p:spTgt spid="14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9"/>
                                        </p:tgtEl>
                                        <p:attrNameLst>
                                          <p:attrName>style.visibility</p:attrName>
                                        </p:attrNameLst>
                                      </p:cBhvr>
                                      <p:to>
                                        <p:strVal val="visible"/>
                                      </p:to>
                                    </p:set>
                                    <p:animEffect transition="in" filter="fade">
                                      <p:cBhvr>
                                        <p:cTn id="57" dur="1000"/>
                                        <p:tgtEl>
                                          <p:spTgt spid="149"/>
                                        </p:tgtEl>
                                      </p:cBhvr>
                                    </p:animEffect>
                                    <p:anim calcmode="lin" valueType="num">
                                      <p:cBhvr>
                                        <p:cTn id="58" dur="1000" fill="hold"/>
                                        <p:tgtEl>
                                          <p:spTgt spid="149"/>
                                        </p:tgtEl>
                                        <p:attrNameLst>
                                          <p:attrName>ppt_x</p:attrName>
                                        </p:attrNameLst>
                                      </p:cBhvr>
                                      <p:tavLst>
                                        <p:tav tm="0">
                                          <p:val>
                                            <p:strVal val="#ppt_x"/>
                                          </p:val>
                                        </p:tav>
                                        <p:tav tm="100000">
                                          <p:val>
                                            <p:strVal val="#ppt_x"/>
                                          </p:val>
                                        </p:tav>
                                      </p:tavLst>
                                    </p:anim>
                                    <p:anim calcmode="lin" valueType="num">
                                      <p:cBhvr>
                                        <p:cTn id="59" dur="1000" fill="hold"/>
                                        <p:tgtEl>
                                          <p:spTgt spid="14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fade">
                                      <p:cBhvr>
                                        <p:cTn id="67" dur="1000"/>
                                        <p:tgtEl>
                                          <p:spTgt spid="161"/>
                                        </p:tgtEl>
                                      </p:cBhvr>
                                    </p:animEffect>
                                    <p:anim calcmode="lin" valueType="num">
                                      <p:cBhvr>
                                        <p:cTn id="68" dur="1000" fill="hold"/>
                                        <p:tgtEl>
                                          <p:spTgt spid="161"/>
                                        </p:tgtEl>
                                        <p:attrNameLst>
                                          <p:attrName>ppt_x</p:attrName>
                                        </p:attrNameLst>
                                      </p:cBhvr>
                                      <p:tavLst>
                                        <p:tav tm="0">
                                          <p:val>
                                            <p:strVal val="#ppt_x"/>
                                          </p:val>
                                        </p:tav>
                                        <p:tav tm="100000">
                                          <p:val>
                                            <p:strVal val="#ppt_x"/>
                                          </p:val>
                                        </p:tav>
                                      </p:tavLst>
                                    </p:anim>
                                    <p:anim calcmode="lin" valueType="num">
                                      <p:cBhvr>
                                        <p:cTn id="69" dur="1000" fill="hold"/>
                                        <p:tgtEl>
                                          <p:spTgt spid="16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62"/>
                                        </p:tgtEl>
                                        <p:attrNameLst>
                                          <p:attrName>style.visibility</p:attrName>
                                        </p:attrNameLst>
                                      </p:cBhvr>
                                      <p:to>
                                        <p:strVal val="visible"/>
                                      </p:to>
                                    </p:set>
                                    <p:animEffect transition="in" filter="fade">
                                      <p:cBhvr>
                                        <p:cTn id="72" dur="1000"/>
                                        <p:tgtEl>
                                          <p:spTgt spid="162"/>
                                        </p:tgtEl>
                                      </p:cBhvr>
                                    </p:animEffect>
                                    <p:anim calcmode="lin" valueType="num">
                                      <p:cBhvr>
                                        <p:cTn id="73" dur="1000" fill="hold"/>
                                        <p:tgtEl>
                                          <p:spTgt spid="162"/>
                                        </p:tgtEl>
                                        <p:attrNameLst>
                                          <p:attrName>ppt_x</p:attrName>
                                        </p:attrNameLst>
                                      </p:cBhvr>
                                      <p:tavLst>
                                        <p:tav tm="0">
                                          <p:val>
                                            <p:strVal val="#ppt_x"/>
                                          </p:val>
                                        </p:tav>
                                        <p:tav tm="100000">
                                          <p:val>
                                            <p:strVal val="#ppt_x"/>
                                          </p:val>
                                        </p:tav>
                                      </p:tavLst>
                                    </p:anim>
                                    <p:anim calcmode="lin" valueType="num">
                                      <p:cBhvr>
                                        <p:cTn id="74" dur="1000" fill="hold"/>
                                        <p:tgtEl>
                                          <p:spTgt spid="16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3"/>
                                        </p:tgtEl>
                                        <p:attrNameLst>
                                          <p:attrName>style.visibility</p:attrName>
                                        </p:attrNameLst>
                                      </p:cBhvr>
                                      <p:to>
                                        <p:strVal val="visible"/>
                                      </p:to>
                                    </p:set>
                                    <p:animEffect transition="in" filter="fade">
                                      <p:cBhvr>
                                        <p:cTn id="77" dur="1000"/>
                                        <p:tgtEl>
                                          <p:spTgt spid="163"/>
                                        </p:tgtEl>
                                      </p:cBhvr>
                                    </p:animEffect>
                                    <p:anim calcmode="lin" valueType="num">
                                      <p:cBhvr>
                                        <p:cTn id="78" dur="1000" fill="hold"/>
                                        <p:tgtEl>
                                          <p:spTgt spid="163"/>
                                        </p:tgtEl>
                                        <p:attrNameLst>
                                          <p:attrName>ppt_x</p:attrName>
                                        </p:attrNameLst>
                                      </p:cBhvr>
                                      <p:tavLst>
                                        <p:tav tm="0">
                                          <p:val>
                                            <p:strVal val="#ppt_x"/>
                                          </p:val>
                                        </p:tav>
                                        <p:tav tm="100000">
                                          <p:val>
                                            <p:strVal val="#ppt_x"/>
                                          </p:val>
                                        </p:tav>
                                      </p:tavLst>
                                    </p:anim>
                                    <p:anim calcmode="lin" valueType="num">
                                      <p:cBhvr>
                                        <p:cTn id="79" dur="1000" fill="hold"/>
                                        <p:tgtEl>
                                          <p:spTgt spid="16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1000"/>
                                        <p:tgtEl>
                                          <p:spTgt spid="3"/>
                                        </p:tgtEl>
                                      </p:cBhvr>
                                    </p:animEffect>
                                    <p:anim calcmode="lin" valueType="num">
                                      <p:cBhvr>
                                        <p:cTn id="83" dur="1000" fill="hold"/>
                                        <p:tgtEl>
                                          <p:spTgt spid="3"/>
                                        </p:tgtEl>
                                        <p:attrNameLst>
                                          <p:attrName>ppt_x</p:attrName>
                                        </p:attrNameLst>
                                      </p:cBhvr>
                                      <p:tavLst>
                                        <p:tav tm="0">
                                          <p:val>
                                            <p:strVal val="#ppt_x"/>
                                          </p:val>
                                        </p:tav>
                                        <p:tav tm="100000">
                                          <p:val>
                                            <p:strVal val="#ppt_x"/>
                                          </p:val>
                                        </p:tav>
                                      </p:tavLst>
                                    </p:anim>
                                    <p:anim calcmode="lin" valueType="num">
                                      <p:cBhvr>
                                        <p:cTn id="84" dur="10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64"/>
                                        </p:tgtEl>
                                        <p:attrNameLst>
                                          <p:attrName>style.visibility</p:attrName>
                                        </p:attrNameLst>
                                      </p:cBhvr>
                                      <p:to>
                                        <p:strVal val="visible"/>
                                      </p:to>
                                    </p:set>
                                    <p:animEffect transition="in" filter="fade">
                                      <p:cBhvr>
                                        <p:cTn id="87" dur="1000"/>
                                        <p:tgtEl>
                                          <p:spTgt spid="164"/>
                                        </p:tgtEl>
                                      </p:cBhvr>
                                    </p:animEffect>
                                    <p:anim calcmode="lin" valueType="num">
                                      <p:cBhvr>
                                        <p:cTn id="88" dur="1000" fill="hold"/>
                                        <p:tgtEl>
                                          <p:spTgt spid="164"/>
                                        </p:tgtEl>
                                        <p:attrNameLst>
                                          <p:attrName>ppt_x</p:attrName>
                                        </p:attrNameLst>
                                      </p:cBhvr>
                                      <p:tavLst>
                                        <p:tav tm="0">
                                          <p:val>
                                            <p:strVal val="#ppt_x"/>
                                          </p:val>
                                        </p:tav>
                                        <p:tav tm="100000">
                                          <p:val>
                                            <p:strVal val="#ppt_x"/>
                                          </p:val>
                                        </p:tav>
                                      </p:tavLst>
                                    </p:anim>
                                    <p:anim calcmode="lin" valueType="num">
                                      <p:cBhvr>
                                        <p:cTn id="89" dur="1000" fill="hold"/>
                                        <p:tgtEl>
                                          <p:spTgt spid="16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65"/>
                                        </p:tgtEl>
                                        <p:attrNameLst>
                                          <p:attrName>style.visibility</p:attrName>
                                        </p:attrNameLst>
                                      </p:cBhvr>
                                      <p:to>
                                        <p:strVal val="visible"/>
                                      </p:to>
                                    </p:set>
                                    <p:animEffect transition="in" filter="fade">
                                      <p:cBhvr>
                                        <p:cTn id="92" dur="1000"/>
                                        <p:tgtEl>
                                          <p:spTgt spid="165"/>
                                        </p:tgtEl>
                                      </p:cBhvr>
                                    </p:animEffect>
                                    <p:anim calcmode="lin" valueType="num">
                                      <p:cBhvr>
                                        <p:cTn id="93" dur="1000" fill="hold"/>
                                        <p:tgtEl>
                                          <p:spTgt spid="165"/>
                                        </p:tgtEl>
                                        <p:attrNameLst>
                                          <p:attrName>ppt_x</p:attrName>
                                        </p:attrNameLst>
                                      </p:cBhvr>
                                      <p:tavLst>
                                        <p:tav tm="0">
                                          <p:val>
                                            <p:strVal val="#ppt_x"/>
                                          </p:val>
                                        </p:tav>
                                        <p:tav tm="100000">
                                          <p:val>
                                            <p:strVal val="#ppt_x"/>
                                          </p:val>
                                        </p:tav>
                                      </p:tavLst>
                                    </p:anim>
                                    <p:anim calcmode="lin" valueType="num">
                                      <p:cBhvr>
                                        <p:cTn id="94" dur="1000" fill="hold"/>
                                        <p:tgtEl>
                                          <p:spTgt spid="16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fade">
                                      <p:cBhvr>
                                        <p:cTn id="97" dur="1000"/>
                                        <p:tgtEl>
                                          <p:spTgt spid="166"/>
                                        </p:tgtEl>
                                      </p:cBhvr>
                                    </p:animEffect>
                                    <p:anim calcmode="lin" valueType="num">
                                      <p:cBhvr>
                                        <p:cTn id="98" dur="1000" fill="hold"/>
                                        <p:tgtEl>
                                          <p:spTgt spid="166"/>
                                        </p:tgtEl>
                                        <p:attrNameLst>
                                          <p:attrName>ppt_x</p:attrName>
                                        </p:attrNameLst>
                                      </p:cBhvr>
                                      <p:tavLst>
                                        <p:tav tm="0">
                                          <p:val>
                                            <p:strVal val="#ppt_x"/>
                                          </p:val>
                                        </p:tav>
                                        <p:tav tm="100000">
                                          <p:val>
                                            <p:strVal val="#ppt_x"/>
                                          </p:val>
                                        </p:tav>
                                      </p:tavLst>
                                    </p:anim>
                                    <p:anim calcmode="lin" valueType="num">
                                      <p:cBhvr>
                                        <p:cTn id="99" dur="1000" fill="hold"/>
                                        <p:tgtEl>
                                          <p:spTgt spid="16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1000"/>
                                        <p:tgtEl>
                                          <p:spTgt spid="5"/>
                                        </p:tgtEl>
                                      </p:cBhvr>
                                    </p:animEffect>
                                    <p:anim calcmode="lin" valueType="num">
                                      <p:cBhvr>
                                        <p:cTn id="103" dur="1000" fill="hold"/>
                                        <p:tgtEl>
                                          <p:spTgt spid="5"/>
                                        </p:tgtEl>
                                        <p:attrNameLst>
                                          <p:attrName>ppt_x</p:attrName>
                                        </p:attrNameLst>
                                      </p:cBhvr>
                                      <p:tavLst>
                                        <p:tav tm="0">
                                          <p:val>
                                            <p:strVal val="#ppt_x"/>
                                          </p:val>
                                        </p:tav>
                                        <p:tav tm="100000">
                                          <p:val>
                                            <p:strVal val="#ppt_x"/>
                                          </p:val>
                                        </p:tav>
                                      </p:tavLst>
                                    </p:anim>
                                    <p:anim calcmode="lin" valueType="num">
                                      <p:cBhvr>
                                        <p:cTn id="10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39" grpId="0" animBg="1"/>
      <p:bldP spid="140" grpId="0" animBg="1"/>
      <p:bldP spid="141" grpId="0" animBg="1"/>
      <p:bldP spid="142" grpId="0" animBg="1"/>
      <p:bldP spid="143" grpId="0"/>
      <p:bldP spid="144" grpId="0"/>
      <p:bldP spid="145" grpId="0"/>
      <p:bldP spid="146" grpId="0"/>
      <p:bldP spid="147" grpId="0"/>
      <p:bldP spid="2" grpId="0" animBg="1"/>
      <p:bldP spid="161" grpId="0" animBg="1"/>
      <p:bldP spid="162" grpId="0" animBg="1"/>
      <p:bldP spid="163" grpId="0" animBg="1"/>
      <p:bldP spid="3" grpId="0"/>
      <p:bldP spid="164" grpId="0"/>
      <p:bldP spid="165" grpId="0"/>
      <p:bldP spid="1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13787" y="245311"/>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2.3 Application of NPS concept</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grpSp>
        <p:nvGrpSpPr>
          <p:cNvPr id="3" name="组合 2"/>
          <p:cNvGrpSpPr/>
          <p:nvPr/>
        </p:nvGrpSpPr>
        <p:grpSpPr>
          <a:xfrm>
            <a:off x="539341" y="2880754"/>
            <a:ext cx="5064188" cy="776846"/>
            <a:chOff x="1051416" y="2001110"/>
            <a:chExt cx="9332375" cy="1528652"/>
          </a:xfrm>
        </p:grpSpPr>
        <p:sp>
          <p:nvSpPr>
            <p:cNvPr id="4" name="矩形 3"/>
            <p:cNvSpPr/>
            <p:nvPr/>
          </p:nvSpPr>
          <p:spPr>
            <a:xfrm>
              <a:off x="1051416" y="2365326"/>
              <a:ext cx="7589527" cy="800220"/>
            </a:xfrm>
            <a:prstGeom prst="rect">
              <a:avLst/>
            </a:prstGeom>
          </p:spPr>
          <p:txBody>
            <a:bodyPr wrap="none">
              <a:spAutoFit/>
            </a:bodyPr>
            <a:lstStyle/>
            <a:p>
              <a:pPr algn="ctr" defTabSz="412750" hangingPunct="0"/>
              <a:r>
                <a:rPr lang="en-US" altLang="zh-CN" sz="2000" dirty="0">
                  <a:solidFill>
                    <a:schemeClr val="bg1">
                      <a:lumMod val="10000"/>
                    </a:schemeClr>
                  </a:solidFill>
                  <a:sym typeface="Helvetica Neue"/>
                </a:rPr>
                <a:t>User's short-term experience</a:t>
              </a:r>
              <a:endParaRPr lang="zh-CN" altLang="en-US" sz="2000" dirty="0">
                <a:solidFill>
                  <a:schemeClr val="bg1">
                    <a:lumMod val="10000"/>
                  </a:schemeClr>
                </a:solidFill>
                <a:sym typeface="Helvetica Neue"/>
              </a:endParaRPr>
            </a:p>
          </p:txBody>
        </p:sp>
        <p:sp>
          <p:nvSpPr>
            <p:cNvPr id="5" name="school-doubt_73177"/>
            <p:cNvSpPr>
              <a:spLocks noChangeAspect="1"/>
            </p:cNvSpPr>
            <p:nvPr/>
          </p:nvSpPr>
          <p:spPr bwMode="auto">
            <a:xfrm rot="1324120">
              <a:off x="9087492" y="2197377"/>
              <a:ext cx="823491" cy="1180955"/>
            </a:xfrm>
            <a:custGeom>
              <a:avLst/>
              <a:gdLst>
                <a:gd name="connsiteX0" fmla="*/ 222207 w 408106"/>
                <a:gd name="connsiteY0" fmla="*/ 494820 h 585257"/>
                <a:gd name="connsiteX1" fmla="*/ 178957 w 408106"/>
                <a:gd name="connsiteY1" fmla="*/ 496110 h 585257"/>
                <a:gd name="connsiteX2" fmla="*/ 191222 w 408106"/>
                <a:gd name="connsiteY2" fmla="*/ 570917 h 585257"/>
                <a:gd name="connsiteX3" fmla="*/ 271267 w 408106"/>
                <a:gd name="connsiteY3" fmla="*/ 566402 h 585257"/>
                <a:gd name="connsiteX4" fmla="*/ 266748 w 408106"/>
                <a:gd name="connsiteY4" fmla="*/ 550925 h 585257"/>
                <a:gd name="connsiteX5" fmla="*/ 204132 w 408106"/>
                <a:gd name="connsiteY5" fmla="*/ 555439 h 585257"/>
                <a:gd name="connsiteX6" fmla="*/ 204132 w 408106"/>
                <a:gd name="connsiteY6" fmla="*/ 552215 h 585257"/>
                <a:gd name="connsiteX7" fmla="*/ 265457 w 408106"/>
                <a:gd name="connsiteY7" fmla="*/ 545766 h 585257"/>
                <a:gd name="connsiteX8" fmla="*/ 262875 w 408106"/>
                <a:gd name="connsiteY8" fmla="*/ 534803 h 585257"/>
                <a:gd name="connsiteX9" fmla="*/ 214461 w 408106"/>
                <a:gd name="connsiteY9" fmla="*/ 534158 h 585257"/>
                <a:gd name="connsiteX10" fmla="*/ 214461 w 408106"/>
                <a:gd name="connsiteY10" fmla="*/ 531579 h 585257"/>
                <a:gd name="connsiteX11" fmla="*/ 262230 w 408106"/>
                <a:gd name="connsiteY11" fmla="*/ 530934 h 585257"/>
                <a:gd name="connsiteX12" fmla="*/ 259648 w 408106"/>
                <a:gd name="connsiteY12" fmla="*/ 516746 h 585257"/>
                <a:gd name="connsiteX13" fmla="*/ 201550 w 408106"/>
                <a:gd name="connsiteY13" fmla="*/ 519326 h 585257"/>
                <a:gd name="connsiteX14" fmla="*/ 201550 w 408106"/>
                <a:gd name="connsiteY14" fmla="*/ 516101 h 585257"/>
                <a:gd name="connsiteX15" fmla="*/ 259002 w 408106"/>
                <a:gd name="connsiteY15" fmla="*/ 513522 h 585257"/>
                <a:gd name="connsiteX16" fmla="*/ 258356 w 408106"/>
                <a:gd name="connsiteY16" fmla="*/ 496110 h 585257"/>
                <a:gd name="connsiteX17" fmla="*/ 222207 w 408106"/>
                <a:gd name="connsiteY17" fmla="*/ 494820 h 585257"/>
                <a:gd name="connsiteX18" fmla="*/ 221239 w 408106"/>
                <a:gd name="connsiteY18" fmla="*/ 477731 h 585257"/>
                <a:gd name="connsiteX19" fmla="*/ 264166 w 408106"/>
                <a:gd name="connsiteY19" fmla="*/ 485147 h 585257"/>
                <a:gd name="connsiteX20" fmla="*/ 266748 w 408106"/>
                <a:gd name="connsiteY20" fmla="*/ 490951 h 585257"/>
                <a:gd name="connsiteX21" fmla="*/ 270622 w 408106"/>
                <a:gd name="connsiteY21" fmla="*/ 494175 h 585257"/>
                <a:gd name="connsiteX22" fmla="*/ 282241 w 408106"/>
                <a:gd name="connsiteY22" fmla="*/ 573496 h 585257"/>
                <a:gd name="connsiteX23" fmla="*/ 279013 w 408106"/>
                <a:gd name="connsiteY23" fmla="*/ 577365 h 585257"/>
                <a:gd name="connsiteX24" fmla="*/ 276431 w 408106"/>
                <a:gd name="connsiteY24" fmla="*/ 578655 h 585257"/>
                <a:gd name="connsiteX25" fmla="*/ 188639 w 408106"/>
                <a:gd name="connsiteY25" fmla="*/ 585104 h 585257"/>
                <a:gd name="connsiteX26" fmla="*/ 186703 w 408106"/>
                <a:gd name="connsiteY26" fmla="*/ 585104 h 585257"/>
                <a:gd name="connsiteX27" fmla="*/ 177020 w 408106"/>
                <a:gd name="connsiteY27" fmla="*/ 579300 h 585257"/>
                <a:gd name="connsiteX28" fmla="*/ 168628 w 408106"/>
                <a:gd name="connsiteY28" fmla="*/ 487081 h 585257"/>
                <a:gd name="connsiteX29" fmla="*/ 176374 w 408106"/>
                <a:gd name="connsiteY29" fmla="*/ 483857 h 585257"/>
                <a:gd name="connsiteX30" fmla="*/ 221239 w 408106"/>
                <a:gd name="connsiteY30" fmla="*/ 477731 h 585257"/>
                <a:gd name="connsiteX31" fmla="*/ 333270 w 408106"/>
                <a:gd name="connsiteY31" fmla="*/ 307278 h 585257"/>
                <a:gd name="connsiteX32" fmla="*/ 333270 w 408106"/>
                <a:gd name="connsiteY32" fmla="*/ 310499 h 585257"/>
                <a:gd name="connsiteX33" fmla="*/ 225408 w 408106"/>
                <a:gd name="connsiteY33" fmla="*/ 314364 h 585257"/>
                <a:gd name="connsiteX34" fmla="*/ 225408 w 408106"/>
                <a:gd name="connsiteY34" fmla="*/ 311787 h 585257"/>
                <a:gd name="connsiteX35" fmla="*/ 333270 w 408106"/>
                <a:gd name="connsiteY35" fmla="*/ 307278 h 585257"/>
                <a:gd name="connsiteX36" fmla="*/ 203820 w 408106"/>
                <a:gd name="connsiteY36" fmla="*/ 15185 h 585257"/>
                <a:gd name="connsiteX37" fmla="*/ 55674 w 408106"/>
                <a:gd name="connsiteY37" fmla="*/ 81005 h 585257"/>
                <a:gd name="connsiteX38" fmla="*/ 15007 w 408106"/>
                <a:gd name="connsiteY38" fmla="*/ 187381 h 585257"/>
                <a:gd name="connsiteX39" fmla="*/ 56965 w 408106"/>
                <a:gd name="connsiteY39" fmla="*/ 311163 h 585257"/>
                <a:gd name="connsiteX40" fmla="*/ 59547 w 408106"/>
                <a:gd name="connsiteY40" fmla="*/ 313097 h 585257"/>
                <a:gd name="connsiteX41" fmla="*/ 59547 w 408106"/>
                <a:gd name="connsiteY41" fmla="*/ 312452 h 585257"/>
                <a:gd name="connsiteX42" fmla="*/ 113771 w 408106"/>
                <a:gd name="connsiteY42" fmla="*/ 226063 h 585257"/>
                <a:gd name="connsiteX43" fmla="*/ 116353 w 408106"/>
                <a:gd name="connsiteY43" fmla="*/ 223484 h 585257"/>
                <a:gd name="connsiteX44" fmla="*/ 266113 w 408106"/>
                <a:gd name="connsiteY44" fmla="*/ 155790 h 585257"/>
                <a:gd name="connsiteX45" fmla="*/ 264176 w 408106"/>
                <a:gd name="connsiteY45" fmla="*/ 267323 h 585257"/>
                <a:gd name="connsiteX46" fmla="*/ 164121 w 408106"/>
                <a:gd name="connsiteY46" fmla="*/ 300203 h 585257"/>
                <a:gd name="connsiteX47" fmla="*/ 178322 w 408106"/>
                <a:gd name="connsiteY47" fmla="*/ 446550 h 585257"/>
                <a:gd name="connsiteX48" fmla="*/ 251911 w 408106"/>
                <a:gd name="connsiteY48" fmla="*/ 441393 h 585257"/>
                <a:gd name="connsiteX49" fmla="*/ 249975 w 408106"/>
                <a:gd name="connsiteY49" fmla="*/ 427854 h 585257"/>
                <a:gd name="connsiteX50" fmla="*/ 249329 w 408106"/>
                <a:gd name="connsiteY50" fmla="*/ 428499 h 585257"/>
                <a:gd name="connsiteX51" fmla="*/ 199624 w 408106"/>
                <a:gd name="connsiteY51" fmla="*/ 433011 h 585257"/>
                <a:gd name="connsiteX52" fmla="*/ 199624 w 408106"/>
                <a:gd name="connsiteY52" fmla="*/ 430433 h 585257"/>
                <a:gd name="connsiteX53" fmla="*/ 249329 w 408106"/>
                <a:gd name="connsiteY53" fmla="*/ 424630 h 585257"/>
                <a:gd name="connsiteX54" fmla="*/ 248684 w 408106"/>
                <a:gd name="connsiteY54" fmla="*/ 411736 h 585257"/>
                <a:gd name="connsiteX55" fmla="*/ 193169 w 408106"/>
                <a:gd name="connsiteY55" fmla="*/ 409157 h 585257"/>
                <a:gd name="connsiteX56" fmla="*/ 193169 w 408106"/>
                <a:gd name="connsiteY56" fmla="*/ 406579 h 585257"/>
                <a:gd name="connsiteX57" fmla="*/ 248684 w 408106"/>
                <a:gd name="connsiteY57" fmla="*/ 407868 h 585257"/>
                <a:gd name="connsiteX58" fmla="*/ 249975 w 408106"/>
                <a:gd name="connsiteY58" fmla="*/ 387882 h 585257"/>
                <a:gd name="connsiteX59" fmla="*/ 233191 w 408106"/>
                <a:gd name="connsiteY59" fmla="*/ 387882 h 585257"/>
                <a:gd name="connsiteX60" fmla="*/ 212535 w 408106"/>
                <a:gd name="connsiteY60" fmla="*/ 391106 h 585257"/>
                <a:gd name="connsiteX61" fmla="*/ 211889 w 408106"/>
                <a:gd name="connsiteY61" fmla="*/ 389172 h 585257"/>
                <a:gd name="connsiteX62" fmla="*/ 250620 w 408106"/>
                <a:gd name="connsiteY62" fmla="*/ 384659 h 585257"/>
                <a:gd name="connsiteX63" fmla="*/ 252557 w 408106"/>
                <a:gd name="connsiteY63" fmla="*/ 374344 h 585257"/>
                <a:gd name="connsiteX64" fmla="*/ 249975 w 408106"/>
                <a:gd name="connsiteY64" fmla="*/ 368541 h 585257"/>
                <a:gd name="connsiteX65" fmla="*/ 199624 w 408106"/>
                <a:gd name="connsiteY65" fmla="*/ 370475 h 585257"/>
                <a:gd name="connsiteX66" fmla="*/ 199624 w 408106"/>
                <a:gd name="connsiteY66" fmla="*/ 367897 h 585257"/>
                <a:gd name="connsiteX67" fmla="*/ 250620 w 408106"/>
                <a:gd name="connsiteY67" fmla="*/ 364673 h 585257"/>
                <a:gd name="connsiteX68" fmla="*/ 255784 w 408106"/>
                <a:gd name="connsiteY68" fmla="*/ 360805 h 585257"/>
                <a:gd name="connsiteX69" fmla="*/ 300970 w 408106"/>
                <a:gd name="connsiteY69" fmla="*/ 340819 h 585257"/>
                <a:gd name="connsiteX70" fmla="*/ 217053 w 408106"/>
                <a:gd name="connsiteY70" fmla="*/ 341464 h 585257"/>
                <a:gd name="connsiteX71" fmla="*/ 217053 w 408106"/>
                <a:gd name="connsiteY71" fmla="*/ 338885 h 585257"/>
                <a:gd name="connsiteX72" fmla="*/ 307426 w 408106"/>
                <a:gd name="connsiteY72" fmla="*/ 336306 h 585257"/>
                <a:gd name="connsiteX73" fmla="*/ 357776 w 408106"/>
                <a:gd name="connsiteY73" fmla="*/ 287309 h 585257"/>
                <a:gd name="connsiteX74" fmla="*/ 283542 w 408106"/>
                <a:gd name="connsiteY74" fmla="*/ 284730 h 585257"/>
                <a:gd name="connsiteX75" fmla="*/ 283542 w 408106"/>
                <a:gd name="connsiteY75" fmla="*/ 281507 h 585257"/>
                <a:gd name="connsiteX76" fmla="*/ 359067 w 408106"/>
                <a:gd name="connsiteY76" fmla="*/ 283441 h 585257"/>
                <a:gd name="connsiteX77" fmla="*/ 360358 w 408106"/>
                <a:gd name="connsiteY77" fmla="*/ 284086 h 585257"/>
                <a:gd name="connsiteX78" fmla="*/ 375205 w 408106"/>
                <a:gd name="connsiteY78" fmla="*/ 258942 h 585257"/>
                <a:gd name="connsiteX79" fmla="*/ 281605 w 408106"/>
                <a:gd name="connsiteY79" fmla="*/ 256364 h 585257"/>
                <a:gd name="connsiteX80" fmla="*/ 281605 w 408106"/>
                <a:gd name="connsiteY80" fmla="*/ 254429 h 585257"/>
                <a:gd name="connsiteX81" fmla="*/ 377142 w 408106"/>
                <a:gd name="connsiteY81" fmla="*/ 253785 h 585257"/>
                <a:gd name="connsiteX82" fmla="*/ 388761 w 408106"/>
                <a:gd name="connsiteY82" fmla="*/ 218971 h 585257"/>
                <a:gd name="connsiteX83" fmla="*/ 307426 w 408106"/>
                <a:gd name="connsiteY83" fmla="*/ 223484 h 585257"/>
                <a:gd name="connsiteX84" fmla="*/ 306780 w 408106"/>
                <a:gd name="connsiteY84" fmla="*/ 220905 h 585257"/>
                <a:gd name="connsiteX85" fmla="*/ 389406 w 408106"/>
                <a:gd name="connsiteY85" fmla="*/ 215103 h 585257"/>
                <a:gd name="connsiteX86" fmla="*/ 391988 w 408106"/>
                <a:gd name="connsiteY86" fmla="*/ 195117 h 585257"/>
                <a:gd name="connsiteX87" fmla="*/ 291933 w 408106"/>
                <a:gd name="connsiteY87" fmla="*/ 203498 h 585257"/>
                <a:gd name="connsiteX88" fmla="*/ 291933 w 408106"/>
                <a:gd name="connsiteY88" fmla="*/ 200275 h 585257"/>
                <a:gd name="connsiteX89" fmla="*/ 391988 w 408106"/>
                <a:gd name="connsiteY89" fmla="*/ 190604 h 585257"/>
                <a:gd name="connsiteX90" fmla="*/ 391988 w 408106"/>
                <a:gd name="connsiteY90" fmla="*/ 180289 h 585257"/>
                <a:gd name="connsiteX91" fmla="*/ 390052 w 408106"/>
                <a:gd name="connsiteY91" fmla="*/ 166750 h 585257"/>
                <a:gd name="connsiteX92" fmla="*/ 328728 w 408106"/>
                <a:gd name="connsiteY92" fmla="*/ 167395 h 585257"/>
                <a:gd name="connsiteX93" fmla="*/ 328728 w 408106"/>
                <a:gd name="connsiteY93" fmla="*/ 164816 h 585257"/>
                <a:gd name="connsiteX94" fmla="*/ 389406 w 408106"/>
                <a:gd name="connsiteY94" fmla="*/ 162237 h 585257"/>
                <a:gd name="connsiteX95" fmla="*/ 386179 w 408106"/>
                <a:gd name="connsiteY95" fmla="*/ 148054 h 585257"/>
                <a:gd name="connsiteX96" fmla="*/ 285478 w 408106"/>
                <a:gd name="connsiteY96" fmla="*/ 150633 h 585257"/>
                <a:gd name="connsiteX97" fmla="*/ 285478 w 408106"/>
                <a:gd name="connsiteY97" fmla="*/ 147409 h 585257"/>
                <a:gd name="connsiteX98" fmla="*/ 384888 w 408106"/>
                <a:gd name="connsiteY98" fmla="*/ 142896 h 585257"/>
                <a:gd name="connsiteX99" fmla="*/ 377142 w 408106"/>
                <a:gd name="connsiteY99" fmla="*/ 121621 h 585257"/>
                <a:gd name="connsiteX100" fmla="*/ 238355 w 408106"/>
                <a:gd name="connsiteY100" fmla="*/ 120977 h 585257"/>
                <a:gd name="connsiteX101" fmla="*/ 238355 w 408106"/>
                <a:gd name="connsiteY101" fmla="*/ 118398 h 585257"/>
                <a:gd name="connsiteX102" fmla="*/ 375850 w 408106"/>
                <a:gd name="connsiteY102" fmla="*/ 117753 h 585257"/>
                <a:gd name="connsiteX103" fmla="*/ 364877 w 408106"/>
                <a:gd name="connsiteY103" fmla="*/ 97767 h 585257"/>
                <a:gd name="connsiteX104" fmla="*/ 163475 w 408106"/>
                <a:gd name="connsiteY104" fmla="*/ 98412 h 585257"/>
                <a:gd name="connsiteX105" fmla="*/ 163475 w 408106"/>
                <a:gd name="connsiteY105" fmla="*/ 95833 h 585257"/>
                <a:gd name="connsiteX106" fmla="*/ 362940 w 408106"/>
                <a:gd name="connsiteY106" fmla="*/ 95189 h 585257"/>
                <a:gd name="connsiteX107" fmla="*/ 350675 w 408106"/>
                <a:gd name="connsiteY107" fmla="*/ 78426 h 585257"/>
                <a:gd name="connsiteX108" fmla="*/ 350030 w 408106"/>
                <a:gd name="connsiteY108" fmla="*/ 78426 h 585257"/>
                <a:gd name="connsiteX109" fmla="*/ 102797 w 408106"/>
                <a:gd name="connsiteY109" fmla="*/ 77782 h 585257"/>
                <a:gd name="connsiteX110" fmla="*/ 102797 w 408106"/>
                <a:gd name="connsiteY110" fmla="*/ 74558 h 585257"/>
                <a:gd name="connsiteX111" fmla="*/ 346802 w 408106"/>
                <a:gd name="connsiteY111" fmla="*/ 74558 h 585257"/>
                <a:gd name="connsiteX112" fmla="*/ 317754 w 408106"/>
                <a:gd name="connsiteY112" fmla="*/ 49415 h 585257"/>
                <a:gd name="connsiteX113" fmla="*/ 146046 w 408106"/>
                <a:gd name="connsiteY113" fmla="*/ 50704 h 585257"/>
                <a:gd name="connsiteX114" fmla="*/ 145401 w 408106"/>
                <a:gd name="connsiteY114" fmla="*/ 50704 h 585257"/>
                <a:gd name="connsiteX115" fmla="*/ 167994 w 408106"/>
                <a:gd name="connsiteY115" fmla="*/ 40389 h 585257"/>
                <a:gd name="connsiteX116" fmla="*/ 309362 w 408106"/>
                <a:gd name="connsiteY116" fmla="*/ 43613 h 585257"/>
                <a:gd name="connsiteX117" fmla="*/ 259012 w 408106"/>
                <a:gd name="connsiteY117" fmla="*/ 21693 h 585257"/>
                <a:gd name="connsiteX118" fmla="*/ 203820 w 408106"/>
                <a:gd name="connsiteY118" fmla="*/ 15185 h 585257"/>
                <a:gd name="connsiteX119" fmla="*/ 180430 w 408106"/>
                <a:gd name="connsiteY119" fmla="*/ 1717 h 585257"/>
                <a:gd name="connsiteX120" fmla="*/ 244811 w 408106"/>
                <a:gd name="connsiteY120" fmla="*/ 2996 h 585257"/>
                <a:gd name="connsiteX121" fmla="*/ 407481 w 408106"/>
                <a:gd name="connsiteY121" fmla="*/ 174487 h 585257"/>
                <a:gd name="connsiteX122" fmla="*/ 267404 w 408106"/>
                <a:gd name="connsiteY122" fmla="*/ 374344 h 585257"/>
                <a:gd name="connsiteX123" fmla="*/ 269986 w 408106"/>
                <a:gd name="connsiteY123" fmla="*/ 450418 h 585257"/>
                <a:gd name="connsiteX124" fmla="*/ 255139 w 408106"/>
                <a:gd name="connsiteY124" fmla="*/ 454931 h 585257"/>
                <a:gd name="connsiteX125" fmla="*/ 255139 w 408106"/>
                <a:gd name="connsiteY125" fmla="*/ 454287 h 585257"/>
                <a:gd name="connsiteX126" fmla="*/ 175740 w 408106"/>
                <a:gd name="connsiteY126" fmla="*/ 460089 h 585257"/>
                <a:gd name="connsiteX127" fmla="*/ 169931 w 408106"/>
                <a:gd name="connsiteY127" fmla="*/ 454287 h 585257"/>
                <a:gd name="connsiteX128" fmla="*/ 166057 w 408106"/>
                <a:gd name="connsiteY128" fmla="*/ 450418 h 585257"/>
                <a:gd name="connsiteX129" fmla="*/ 155729 w 408106"/>
                <a:gd name="connsiteY129" fmla="*/ 296335 h 585257"/>
                <a:gd name="connsiteX130" fmla="*/ 159602 w 408106"/>
                <a:gd name="connsiteY130" fmla="*/ 284086 h 585257"/>
                <a:gd name="connsiteX131" fmla="*/ 247393 w 408106"/>
                <a:gd name="connsiteY131" fmla="*/ 262166 h 585257"/>
                <a:gd name="connsiteX132" fmla="*/ 257721 w 408106"/>
                <a:gd name="connsiteY132" fmla="*/ 170618 h 585257"/>
                <a:gd name="connsiteX133" fmla="*/ 167994 w 408106"/>
                <a:gd name="connsiteY133" fmla="*/ 144830 h 585257"/>
                <a:gd name="connsiteX134" fmla="*/ 127326 w 408106"/>
                <a:gd name="connsiteY134" fmla="*/ 225418 h 585257"/>
                <a:gd name="connsiteX135" fmla="*/ 127326 w 408106"/>
                <a:gd name="connsiteY135" fmla="*/ 227352 h 585257"/>
                <a:gd name="connsiteX136" fmla="*/ 126681 w 408106"/>
                <a:gd name="connsiteY136" fmla="*/ 233154 h 585257"/>
                <a:gd name="connsiteX137" fmla="*/ 66648 w 408106"/>
                <a:gd name="connsiteY137" fmla="*/ 316965 h 585257"/>
                <a:gd name="connsiteX138" fmla="*/ 59547 w 408106"/>
                <a:gd name="connsiteY138" fmla="*/ 316321 h 585257"/>
                <a:gd name="connsiteX139" fmla="*/ 53092 w 408106"/>
                <a:gd name="connsiteY139" fmla="*/ 320189 h 585257"/>
                <a:gd name="connsiteX140" fmla="*/ 3387 w 408106"/>
                <a:gd name="connsiteY140" fmla="*/ 220260 h 585257"/>
                <a:gd name="connsiteX141" fmla="*/ 22753 w 408106"/>
                <a:gd name="connsiteY141" fmla="*/ 100991 h 585257"/>
                <a:gd name="connsiteX142" fmla="*/ 180430 w 408106"/>
                <a:gd name="connsiteY142" fmla="*/ 1717 h 5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08106" h="585257">
                  <a:moveTo>
                    <a:pt x="222207" y="494820"/>
                  </a:moveTo>
                  <a:cubicBezTo>
                    <a:pt x="207360" y="494175"/>
                    <a:pt x="193158" y="494820"/>
                    <a:pt x="178957" y="496110"/>
                  </a:cubicBezTo>
                  <a:cubicBezTo>
                    <a:pt x="180893" y="521260"/>
                    <a:pt x="185412" y="546411"/>
                    <a:pt x="191222" y="570917"/>
                  </a:cubicBezTo>
                  <a:cubicBezTo>
                    <a:pt x="217043" y="567692"/>
                    <a:pt x="245446" y="563823"/>
                    <a:pt x="271267" y="566402"/>
                  </a:cubicBezTo>
                  <a:cubicBezTo>
                    <a:pt x="269976" y="561243"/>
                    <a:pt x="268685" y="556084"/>
                    <a:pt x="266748" y="550925"/>
                  </a:cubicBezTo>
                  <a:cubicBezTo>
                    <a:pt x="246737" y="554150"/>
                    <a:pt x="224144" y="555439"/>
                    <a:pt x="204132" y="555439"/>
                  </a:cubicBezTo>
                  <a:cubicBezTo>
                    <a:pt x="202196" y="555439"/>
                    <a:pt x="202196" y="552860"/>
                    <a:pt x="204132" y="552215"/>
                  </a:cubicBezTo>
                  <a:cubicBezTo>
                    <a:pt x="224144" y="550280"/>
                    <a:pt x="245446" y="547701"/>
                    <a:pt x="265457" y="545766"/>
                  </a:cubicBezTo>
                  <a:cubicBezTo>
                    <a:pt x="264812" y="541897"/>
                    <a:pt x="264166" y="538672"/>
                    <a:pt x="262875" y="534803"/>
                  </a:cubicBezTo>
                  <a:cubicBezTo>
                    <a:pt x="247382" y="537383"/>
                    <a:pt x="229953" y="536738"/>
                    <a:pt x="214461" y="534158"/>
                  </a:cubicBezTo>
                  <a:cubicBezTo>
                    <a:pt x="212524" y="534158"/>
                    <a:pt x="213170" y="531579"/>
                    <a:pt x="214461" y="531579"/>
                  </a:cubicBezTo>
                  <a:cubicBezTo>
                    <a:pt x="230599" y="532868"/>
                    <a:pt x="246091" y="531579"/>
                    <a:pt x="262230" y="530934"/>
                  </a:cubicBezTo>
                  <a:cubicBezTo>
                    <a:pt x="260939" y="525775"/>
                    <a:pt x="260293" y="521260"/>
                    <a:pt x="259648" y="516746"/>
                  </a:cubicBezTo>
                  <a:cubicBezTo>
                    <a:pt x="240282" y="518681"/>
                    <a:pt x="220916" y="518036"/>
                    <a:pt x="201550" y="519326"/>
                  </a:cubicBezTo>
                  <a:cubicBezTo>
                    <a:pt x="199613" y="519326"/>
                    <a:pt x="199613" y="516101"/>
                    <a:pt x="201550" y="516101"/>
                  </a:cubicBezTo>
                  <a:cubicBezTo>
                    <a:pt x="220270" y="513522"/>
                    <a:pt x="240282" y="511587"/>
                    <a:pt x="259002" y="513522"/>
                  </a:cubicBezTo>
                  <a:cubicBezTo>
                    <a:pt x="258356" y="507073"/>
                    <a:pt x="258356" y="501914"/>
                    <a:pt x="258356" y="496110"/>
                  </a:cubicBezTo>
                  <a:cubicBezTo>
                    <a:pt x="246737" y="497400"/>
                    <a:pt x="234472" y="494820"/>
                    <a:pt x="222207" y="494820"/>
                  </a:cubicBezTo>
                  <a:close/>
                  <a:moveTo>
                    <a:pt x="221239" y="477731"/>
                  </a:moveTo>
                  <a:cubicBezTo>
                    <a:pt x="236893" y="477086"/>
                    <a:pt x="252224" y="478698"/>
                    <a:pt x="264166" y="485147"/>
                  </a:cubicBezTo>
                  <a:cubicBezTo>
                    <a:pt x="266748" y="486437"/>
                    <a:pt x="267394" y="488371"/>
                    <a:pt x="266748" y="490951"/>
                  </a:cubicBezTo>
                  <a:cubicBezTo>
                    <a:pt x="268685" y="491596"/>
                    <a:pt x="269976" y="492240"/>
                    <a:pt x="270622" y="494175"/>
                  </a:cubicBezTo>
                  <a:cubicBezTo>
                    <a:pt x="280304" y="517391"/>
                    <a:pt x="280304" y="548990"/>
                    <a:pt x="282241" y="573496"/>
                  </a:cubicBezTo>
                  <a:cubicBezTo>
                    <a:pt x="282241" y="575431"/>
                    <a:pt x="280950" y="576721"/>
                    <a:pt x="279013" y="577365"/>
                  </a:cubicBezTo>
                  <a:cubicBezTo>
                    <a:pt x="278368" y="578010"/>
                    <a:pt x="277722" y="578655"/>
                    <a:pt x="276431" y="578655"/>
                  </a:cubicBezTo>
                  <a:cubicBezTo>
                    <a:pt x="249319" y="585749"/>
                    <a:pt x="217043" y="585104"/>
                    <a:pt x="188639" y="585104"/>
                  </a:cubicBezTo>
                  <a:cubicBezTo>
                    <a:pt x="187994" y="585104"/>
                    <a:pt x="187348" y="585104"/>
                    <a:pt x="186703" y="585104"/>
                  </a:cubicBezTo>
                  <a:cubicBezTo>
                    <a:pt x="182830" y="585749"/>
                    <a:pt x="178311" y="584459"/>
                    <a:pt x="177020" y="579300"/>
                  </a:cubicBezTo>
                  <a:cubicBezTo>
                    <a:pt x="168628" y="549635"/>
                    <a:pt x="166046" y="518036"/>
                    <a:pt x="168628" y="487081"/>
                  </a:cubicBezTo>
                  <a:cubicBezTo>
                    <a:pt x="168628" y="482567"/>
                    <a:pt x="173792" y="481277"/>
                    <a:pt x="176374" y="483857"/>
                  </a:cubicBezTo>
                  <a:cubicBezTo>
                    <a:pt x="189608" y="481277"/>
                    <a:pt x="205585" y="478375"/>
                    <a:pt x="221239" y="477731"/>
                  </a:cubicBezTo>
                  <a:close/>
                  <a:moveTo>
                    <a:pt x="333270" y="307278"/>
                  </a:moveTo>
                  <a:cubicBezTo>
                    <a:pt x="335208" y="307922"/>
                    <a:pt x="335208" y="310499"/>
                    <a:pt x="333270" y="310499"/>
                  </a:cubicBezTo>
                  <a:cubicBezTo>
                    <a:pt x="297747" y="315008"/>
                    <a:pt x="260931" y="314364"/>
                    <a:pt x="225408" y="314364"/>
                  </a:cubicBezTo>
                  <a:cubicBezTo>
                    <a:pt x="223470" y="314364"/>
                    <a:pt x="223470" y="311787"/>
                    <a:pt x="225408" y="311787"/>
                  </a:cubicBezTo>
                  <a:cubicBezTo>
                    <a:pt x="260931" y="309855"/>
                    <a:pt x="297747" y="305990"/>
                    <a:pt x="333270" y="307278"/>
                  </a:cubicBezTo>
                  <a:close/>
                  <a:moveTo>
                    <a:pt x="203820" y="15185"/>
                  </a:moveTo>
                  <a:cubicBezTo>
                    <a:pt x="148265" y="16092"/>
                    <a:pt x="93437" y="38938"/>
                    <a:pt x="55674" y="81005"/>
                  </a:cubicBezTo>
                  <a:cubicBezTo>
                    <a:pt x="29853" y="110661"/>
                    <a:pt x="14361" y="147409"/>
                    <a:pt x="15007" y="187381"/>
                  </a:cubicBezTo>
                  <a:cubicBezTo>
                    <a:pt x="15652" y="218971"/>
                    <a:pt x="25335" y="293756"/>
                    <a:pt x="56965" y="311163"/>
                  </a:cubicBezTo>
                  <a:cubicBezTo>
                    <a:pt x="58256" y="311163"/>
                    <a:pt x="58902" y="312452"/>
                    <a:pt x="59547" y="313097"/>
                  </a:cubicBezTo>
                  <a:cubicBezTo>
                    <a:pt x="59547" y="313097"/>
                    <a:pt x="59547" y="312452"/>
                    <a:pt x="59547" y="312452"/>
                  </a:cubicBezTo>
                  <a:cubicBezTo>
                    <a:pt x="76976" y="282796"/>
                    <a:pt x="94405" y="253785"/>
                    <a:pt x="113771" y="226063"/>
                  </a:cubicBezTo>
                  <a:cubicBezTo>
                    <a:pt x="115062" y="224773"/>
                    <a:pt x="115707" y="224129"/>
                    <a:pt x="116353" y="223484"/>
                  </a:cubicBezTo>
                  <a:cubicBezTo>
                    <a:pt x="95051" y="139028"/>
                    <a:pt x="212535" y="88097"/>
                    <a:pt x="266113" y="155790"/>
                  </a:cubicBezTo>
                  <a:cubicBezTo>
                    <a:pt x="290642" y="187381"/>
                    <a:pt x="288706" y="235733"/>
                    <a:pt x="264176" y="267323"/>
                  </a:cubicBezTo>
                  <a:cubicBezTo>
                    <a:pt x="242228" y="294401"/>
                    <a:pt x="198333" y="312452"/>
                    <a:pt x="164121" y="300203"/>
                  </a:cubicBezTo>
                  <a:cubicBezTo>
                    <a:pt x="178322" y="344687"/>
                    <a:pt x="186714" y="400776"/>
                    <a:pt x="178322" y="446550"/>
                  </a:cubicBezTo>
                  <a:cubicBezTo>
                    <a:pt x="202852" y="444616"/>
                    <a:pt x="227382" y="441393"/>
                    <a:pt x="251911" y="441393"/>
                  </a:cubicBezTo>
                  <a:cubicBezTo>
                    <a:pt x="251266" y="436880"/>
                    <a:pt x="250620" y="432367"/>
                    <a:pt x="249975" y="427854"/>
                  </a:cubicBezTo>
                  <a:cubicBezTo>
                    <a:pt x="249975" y="427854"/>
                    <a:pt x="249975" y="428499"/>
                    <a:pt x="249329" y="428499"/>
                  </a:cubicBezTo>
                  <a:cubicBezTo>
                    <a:pt x="233191" y="431077"/>
                    <a:pt x="216408" y="431722"/>
                    <a:pt x="199624" y="433011"/>
                  </a:cubicBezTo>
                  <a:cubicBezTo>
                    <a:pt x="198333" y="433011"/>
                    <a:pt x="197688" y="430433"/>
                    <a:pt x="199624" y="430433"/>
                  </a:cubicBezTo>
                  <a:cubicBezTo>
                    <a:pt x="215762" y="427854"/>
                    <a:pt x="232546" y="425275"/>
                    <a:pt x="249329" y="424630"/>
                  </a:cubicBezTo>
                  <a:cubicBezTo>
                    <a:pt x="249329" y="420762"/>
                    <a:pt x="248684" y="416249"/>
                    <a:pt x="248684" y="411736"/>
                  </a:cubicBezTo>
                  <a:cubicBezTo>
                    <a:pt x="230609" y="409802"/>
                    <a:pt x="211889" y="408513"/>
                    <a:pt x="193169" y="409157"/>
                  </a:cubicBezTo>
                  <a:cubicBezTo>
                    <a:pt x="191233" y="409157"/>
                    <a:pt x="191233" y="406579"/>
                    <a:pt x="193169" y="406579"/>
                  </a:cubicBezTo>
                  <a:cubicBezTo>
                    <a:pt x="211889" y="404645"/>
                    <a:pt x="230609" y="405289"/>
                    <a:pt x="248684" y="407868"/>
                  </a:cubicBezTo>
                  <a:cubicBezTo>
                    <a:pt x="249329" y="400776"/>
                    <a:pt x="249329" y="394329"/>
                    <a:pt x="249975" y="387882"/>
                  </a:cubicBezTo>
                  <a:cubicBezTo>
                    <a:pt x="244811" y="387882"/>
                    <a:pt x="239001" y="387238"/>
                    <a:pt x="233191" y="387882"/>
                  </a:cubicBezTo>
                  <a:cubicBezTo>
                    <a:pt x="226091" y="387882"/>
                    <a:pt x="219635" y="389817"/>
                    <a:pt x="212535" y="391106"/>
                  </a:cubicBezTo>
                  <a:cubicBezTo>
                    <a:pt x="211244" y="391106"/>
                    <a:pt x="211244" y="389817"/>
                    <a:pt x="211889" y="389172"/>
                  </a:cubicBezTo>
                  <a:cubicBezTo>
                    <a:pt x="223508" y="384659"/>
                    <a:pt x="238355" y="382080"/>
                    <a:pt x="250620" y="384659"/>
                  </a:cubicBezTo>
                  <a:cubicBezTo>
                    <a:pt x="251266" y="381435"/>
                    <a:pt x="251911" y="377567"/>
                    <a:pt x="252557" y="374344"/>
                  </a:cubicBezTo>
                  <a:cubicBezTo>
                    <a:pt x="251266" y="373054"/>
                    <a:pt x="249975" y="371120"/>
                    <a:pt x="249975" y="368541"/>
                  </a:cubicBezTo>
                  <a:cubicBezTo>
                    <a:pt x="233191" y="370475"/>
                    <a:pt x="216408" y="369831"/>
                    <a:pt x="199624" y="370475"/>
                  </a:cubicBezTo>
                  <a:cubicBezTo>
                    <a:pt x="198333" y="370475"/>
                    <a:pt x="198333" y="367897"/>
                    <a:pt x="199624" y="367897"/>
                  </a:cubicBezTo>
                  <a:cubicBezTo>
                    <a:pt x="216408" y="366607"/>
                    <a:pt x="233837" y="364673"/>
                    <a:pt x="250620" y="364673"/>
                  </a:cubicBezTo>
                  <a:cubicBezTo>
                    <a:pt x="251266" y="362739"/>
                    <a:pt x="252557" y="361450"/>
                    <a:pt x="255784" y="360805"/>
                  </a:cubicBezTo>
                  <a:cubicBezTo>
                    <a:pt x="271277" y="356292"/>
                    <a:pt x="286769" y="349845"/>
                    <a:pt x="300970" y="340819"/>
                  </a:cubicBezTo>
                  <a:cubicBezTo>
                    <a:pt x="272568" y="342109"/>
                    <a:pt x="244811" y="342753"/>
                    <a:pt x="217053" y="341464"/>
                  </a:cubicBezTo>
                  <a:cubicBezTo>
                    <a:pt x="215117" y="341464"/>
                    <a:pt x="215117" y="338885"/>
                    <a:pt x="217053" y="338885"/>
                  </a:cubicBezTo>
                  <a:cubicBezTo>
                    <a:pt x="246747" y="338885"/>
                    <a:pt x="277086" y="338240"/>
                    <a:pt x="307426" y="336306"/>
                  </a:cubicBezTo>
                  <a:cubicBezTo>
                    <a:pt x="326791" y="323412"/>
                    <a:pt x="344220" y="306650"/>
                    <a:pt x="357776" y="287309"/>
                  </a:cubicBezTo>
                  <a:cubicBezTo>
                    <a:pt x="333246" y="289243"/>
                    <a:pt x="308071" y="287309"/>
                    <a:pt x="283542" y="284730"/>
                  </a:cubicBezTo>
                  <a:cubicBezTo>
                    <a:pt x="281605" y="284086"/>
                    <a:pt x="281605" y="281507"/>
                    <a:pt x="283542" y="281507"/>
                  </a:cubicBezTo>
                  <a:cubicBezTo>
                    <a:pt x="308717" y="282796"/>
                    <a:pt x="333892" y="282796"/>
                    <a:pt x="359067" y="283441"/>
                  </a:cubicBezTo>
                  <a:cubicBezTo>
                    <a:pt x="359713" y="283441"/>
                    <a:pt x="359713" y="283441"/>
                    <a:pt x="360358" y="284086"/>
                  </a:cubicBezTo>
                  <a:cubicBezTo>
                    <a:pt x="365522" y="275705"/>
                    <a:pt x="370686" y="267323"/>
                    <a:pt x="375205" y="258942"/>
                  </a:cubicBezTo>
                  <a:cubicBezTo>
                    <a:pt x="343575" y="257653"/>
                    <a:pt x="312590" y="256364"/>
                    <a:pt x="281605" y="256364"/>
                  </a:cubicBezTo>
                  <a:cubicBezTo>
                    <a:pt x="279668" y="257008"/>
                    <a:pt x="279668" y="254429"/>
                    <a:pt x="281605" y="254429"/>
                  </a:cubicBezTo>
                  <a:cubicBezTo>
                    <a:pt x="313235" y="252495"/>
                    <a:pt x="345511" y="251851"/>
                    <a:pt x="377142" y="253785"/>
                  </a:cubicBezTo>
                  <a:cubicBezTo>
                    <a:pt x="382306" y="242825"/>
                    <a:pt x="386179" y="231220"/>
                    <a:pt x="388761" y="218971"/>
                  </a:cubicBezTo>
                  <a:cubicBezTo>
                    <a:pt x="361649" y="221550"/>
                    <a:pt x="333892" y="220905"/>
                    <a:pt x="307426" y="223484"/>
                  </a:cubicBezTo>
                  <a:cubicBezTo>
                    <a:pt x="305489" y="223484"/>
                    <a:pt x="305489" y="220905"/>
                    <a:pt x="306780" y="220905"/>
                  </a:cubicBezTo>
                  <a:cubicBezTo>
                    <a:pt x="333246" y="216392"/>
                    <a:pt x="362295" y="212524"/>
                    <a:pt x="389406" y="215103"/>
                  </a:cubicBezTo>
                  <a:cubicBezTo>
                    <a:pt x="390697" y="208011"/>
                    <a:pt x="391343" y="201564"/>
                    <a:pt x="391988" y="195117"/>
                  </a:cubicBezTo>
                  <a:cubicBezTo>
                    <a:pt x="358422" y="197696"/>
                    <a:pt x="325500" y="198985"/>
                    <a:pt x="291933" y="203498"/>
                  </a:cubicBezTo>
                  <a:cubicBezTo>
                    <a:pt x="290642" y="203498"/>
                    <a:pt x="289997" y="200275"/>
                    <a:pt x="291933" y="200275"/>
                  </a:cubicBezTo>
                  <a:cubicBezTo>
                    <a:pt x="324209" y="194472"/>
                    <a:pt x="358422" y="189315"/>
                    <a:pt x="391988" y="190604"/>
                  </a:cubicBezTo>
                  <a:cubicBezTo>
                    <a:pt x="391988" y="187381"/>
                    <a:pt x="391988" y="183512"/>
                    <a:pt x="391988" y="180289"/>
                  </a:cubicBezTo>
                  <a:cubicBezTo>
                    <a:pt x="391343" y="175776"/>
                    <a:pt x="390697" y="171263"/>
                    <a:pt x="390052" y="166750"/>
                  </a:cubicBezTo>
                  <a:cubicBezTo>
                    <a:pt x="370041" y="169329"/>
                    <a:pt x="348739" y="168684"/>
                    <a:pt x="328728" y="167395"/>
                  </a:cubicBezTo>
                  <a:cubicBezTo>
                    <a:pt x="326791" y="167395"/>
                    <a:pt x="326791" y="164816"/>
                    <a:pt x="328728" y="164816"/>
                  </a:cubicBezTo>
                  <a:cubicBezTo>
                    <a:pt x="348739" y="164816"/>
                    <a:pt x="369395" y="162882"/>
                    <a:pt x="389406" y="162237"/>
                  </a:cubicBezTo>
                  <a:cubicBezTo>
                    <a:pt x="388761" y="157724"/>
                    <a:pt x="387470" y="152567"/>
                    <a:pt x="386179" y="148054"/>
                  </a:cubicBezTo>
                  <a:cubicBezTo>
                    <a:pt x="353257" y="152567"/>
                    <a:pt x="319045" y="153212"/>
                    <a:pt x="285478" y="150633"/>
                  </a:cubicBezTo>
                  <a:cubicBezTo>
                    <a:pt x="283542" y="149988"/>
                    <a:pt x="283542" y="147409"/>
                    <a:pt x="285478" y="147409"/>
                  </a:cubicBezTo>
                  <a:cubicBezTo>
                    <a:pt x="319045" y="148699"/>
                    <a:pt x="351966" y="146765"/>
                    <a:pt x="384888" y="142896"/>
                  </a:cubicBezTo>
                  <a:cubicBezTo>
                    <a:pt x="382951" y="135805"/>
                    <a:pt x="380369" y="128713"/>
                    <a:pt x="377142" y="121621"/>
                  </a:cubicBezTo>
                  <a:cubicBezTo>
                    <a:pt x="331310" y="123555"/>
                    <a:pt x="284833" y="122911"/>
                    <a:pt x="238355" y="120977"/>
                  </a:cubicBezTo>
                  <a:cubicBezTo>
                    <a:pt x="236419" y="120977"/>
                    <a:pt x="236419" y="118398"/>
                    <a:pt x="238355" y="118398"/>
                  </a:cubicBezTo>
                  <a:cubicBezTo>
                    <a:pt x="284187" y="117108"/>
                    <a:pt x="330019" y="115819"/>
                    <a:pt x="375850" y="117753"/>
                  </a:cubicBezTo>
                  <a:cubicBezTo>
                    <a:pt x="372623" y="110661"/>
                    <a:pt x="368750" y="104214"/>
                    <a:pt x="364877" y="97767"/>
                  </a:cubicBezTo>
                  <a:cubicBezTo>
                    <a:pt x="297097" y="97123"/>
                    <a:pt x="230609" y="95189"/>
                    <a:pt x="163475" y="98412"/>
                  </a:cubicBezTo>
                  <a:cubicBezTo>
                    <a:pt x="161539" y="98412"/>
                    <a:pt x="161539" y="96478"/>
                    <a:pt x="163475" y="95833"/>
                  </a:cubicBezTo>
                  <a:cubicBezTo>
                    <a:pt x="228673" y="89386"/>
                    <a:pt x="297097" y="87452"/>
                    <a:pt x="362940" y="95189"/>
                  </a:cubicBezTo>
                  <a:cubicBezTo>
                    <a:pt x="359067" y="89386"/>
                    <a:pt x="355194" y="84229"/>
                    <a:pt x="350675" y="78426"/>
                  </a:cubicBezTo>
                  <a:cubicBezTo>
                    <a:pt x="350030" y="78426"/>
                    <a:pt x="350030" y="78426"/>
                    <a:pt x="350030" y="78426"/>
                  </a:cubicBezTo>
                  <a:cubicBezTo>
                    <a:pt x="267404" y="75848"/>
                    <a:pt x="185423" y="75848"/>
                    <a:pt x="102797" y="77782"/>
                  </a:cubicBezTo>
                  <a:cubicBezTo>
                    <a:pt x="100860" y="77782"/>
                    <a:pt x="100860" y="74558"/>
                    <a:pt x="102797" y="74558"/>
                  </a:cubicBezTo>
                  <a:cubicBezTo>
                    <a:pt x="184132" y="68756"/>
                    <a:pt x="266113" y="69401"/>
                    <a:pt x="346802" y="74558"/>
                  </a:cubicBezTo>
                  <a:cubicBezTo>
                    <a:pt x="338410" y="64888"/>
                    <a:pt x="328728" y="56507"/>
                    <a:pt x="317754" y="49415"/>
                  </a:cubicBezTo>
                  <a:cubicBezTo>
                    <a:pt x="303553" y="48770"/>
                    <a:pt x="144755" y="44257"/>
                    <a:pt x="146046" y="50704"/>
                  </a:cubicBezTo>
                  <a:cubicBezTo>
                    <a:pt x="146046" y="51349"/>
                    <a:pt x="145401" y="51349"/>
                    <a:pt x="145401" y="50704"/>
                  </a:cubicBezTo>
                  <a:cubicBezTo>
                    <a:pt x="140882" y="37810"/>
                    <a:pt x="160248" y="40389"/>
                    <a:pt x="167994" y="40389"/>
                  </a:cubicBezTo>
                  <a:cubicBezTo>
                    <a:pt x="215117" y="39100"/>
                    <a:pt x="262240" y="40389"/>
                    <a:pt x="309362" y="43613"/>
                  </a:cubicBezTo>
                  <a:cubicBezTo>
                    <a:pt x="293870" y="33942"/>
                    <a:pt x="277086" y="26206"/>
                    <a:pt x="259012" y="21693"/>
                  </a:cubicBezTo>
                  <a:cubicBezTo>
                    <a:pt x="240938" y="17019"/>
                    <a:pt x="222339" y="14883"/>
                    <a:pt x="203820" y="15185"/>
                  </a:cubicBezTo>
                  <a:close/>
                  <a:moveTo>
                    <a:pt x="180430" y="1717"/>
                  </a:moveTo>
                  <a:cubicBezTo>
                    <a:pt x="201763" y="-912"/>
                    <a:pt x="223509" y="-550"/>
                    <a:pt x="244811" y="2996"/>
                  </a:cubicBezTo>
                  <a:cubicBezTo>
                    <a:pt x="331310" y="17180"/>
                    <a:pt x="399735" y="86163"/>
                    <a:pt x="407481" y="174487"/>
                  </a:cubicBezTo>
                  <a:cubicBezTo>
                    <a:pt x="415227" y="258942"/>
                    <a:pt x="350030" y="351134"/>
                    <a:pt x="267404" y="374344"/>
                  </a:cubicBezTo>
                  <a:cubicBezTo>
                    <a:pt x="264822" y="400132"/>
                    <a:pt x="266113" y="424630"/>
                    <a:pt x="269986" y="450418"/>
                  </a:cubicBezTo>
                  <a:cubicBezTo>
                    <a:pt x="271277" y="460089"/>
                    <a:pt x="258366" y="463957"/>
                    <a:pt x="255139" y="454931"/>
                  </a:cubicBezTo>
                  <a:cubicBezTo>
                    <a:pt x="255139" y="454287"/>
                    <a:pt x="255139" y="454287"/>
                    <a:pt x="255139" y="454287"/>
                  </a:cubicBezTo>
                  <a:cubicBezTo>
                    <a:pt x="228673" y="458155"/>
                    <a:pt x="202206" y="458799"/>
                    <a:pt x="175740" y="460089"/>
                  </a:cubicBezTo>
                  <a:cubicBezTo>
                    <a:pt x="171867" y="460089"/>
                    <a:pt x="169931" y="457510"/>
                    <a:pt x="169931" y="454287"/>
                  </a:cubicBezTo>
                  <a:cubicBezTo>
                    <a:pt x="167994" y="453642"/>
                    <a:pt x="166703" y="452352"/>
                    <a:pt x="166057" y="450418"/>
                  </a:cubicBezTo>
                  <a:cubicBezTo>
                    <a:pt x="157020" y="401421"/>
                    <a:pt x="157666" y="345977"/>
                    <a:pt x="155729" y="296335"/>
                  </a:cubicBezTo>
                  <a:cubicBezTo>
                    <a:pt x="150565" y="292467"/>
                    <a:pt x="153147" y="283441"/>
                    <a:pt x="159602" y="284086"/>
                  </a:cubicBezTo>
                  <a:cubicBezTo>
                    <a:pt x="191878" y="284730"/>
                    <a:pt x="221572" y="287309"/>
                    <a:pt x="247393" y="262166"/>
                  </a:cubicBezTo>
                  <a:cubicBezTo>
                    <a:pt x="270631" y="238957"/>
                    <a:pt x="275150" y="198985"/>
                    <a:pt x="257721" y="170618"/>
                  </a:cubicBezTo>
                  <a:cubicBezTo>
                    <a:pt x="239646" y="141607"/>
                    <a:pt x="198333" y="130002"/>
                    <a:pt x="167994" y="144830"/>
                  </a:cubicBezTo>
                  <a:cubicBezTo>
                    <a:pt x="136364" y="160303"/>
                    <a:pt x="125390" y="192538"/>
                    <a:pt x="127326" y="225418"/>
                  </a:cubicBezTo>
                  <a:cubicBezTo>
                    <a:pt x="127326" y="226063"/>
                    <a:pt x="127326" y="226707"/>
                    <a:pt x="127326" y="227352"/>
                  </a:cubicBezTo>
                  <a:cubicBezTo>
                    <a:pt x="127972" y="228641"/>
                    <a:pt x="127972" y="231220"/>
                    <a:pt x="126681" y="233154"/>
                  </a:cubicBezTo>
                  <a:cubicBezTo>
                    <a:pt x="107961" y="261521"/>
                    <a:pt x="87304" y="289888"/>
                    <a:pt x="66648" y="316965"/>
                  </a:cubicBezTo>
                  <a:cubicBezTo>
                    <a:pt x="64711" y="319544"/>
                    <a:pt x="60838" y="318899"/>
                    <a:pt x="59547" y="316321"/>
                  </a:cubicBezTo>
                  <a:cubicBezTo>
                    <a:pt x="58902" y="318899"/>
                    <a:pt x="56320" y="321478"/>
                    <a:pt x="53092" y="320189"/>
                  </a:cubicBezTo>
                  <a:cubicBezTo>
                    <a:pt x="18234" y="306005"/>
                    <a:pt x="9842" y="253140"/>
                    <a:pt x="3387" y="220260"/>
                  </a:cubicBezTo>
                  <a:cubicBezTo>
                    <a:pt x="-4359" y="178355"/>
                    <a:pt x="805" y="137739"/>
                    <a:pt x="22753" y="100991"/>
                  </a:cubicBezTo>
                  <a:cubicBezTo>
                    <a:pt x="56158" y="44419"/>
                    <a:pt x="116433" y="9605"/>
                    <a:pt x="180430" y="1717"/>
                  </a:cubicBezTo>
                  <a:close/>
                </a:path>
              </a:pathLst>
            </a:cu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defTabSz="412750" hangingPunct="0"/>
              <a:endParaRPr lang="zh-CN" altLang="en-US" sz="1500" b="1" kern="0">
                <a:solidFill>
                  <a:srgbClr val="000000"/>
                </a:solidFill>
                <a:latin typeface="Helvetica Neue"/>
                <a:sym typeface="Helvetica Neue"/>
              </a:endParaRPr>
            </a:p>
          </p:txBody>
        </p:sp>
        <p:sp>
          <p:nvSpPr>
            <p:cNvPr id="6" name="矩形 5"/>
            <p:cNvSpPr/>
            <p:nvPr/>
          </p:nvSpPr>
          <p:spPr>
            <a:xfrm>
              <a:off x="1051416" y="2001110"/>
              <a:ext cx="9332375" cy="1528652"/>
            </a:xfrm>
            <a:prstGeom prst="rect">
              <a:avLst/>
            </a:prstGeom>
            <a:noFill/>
            <a:ln w="12700" cap="flat">
              <a:solidFill>
                <a:schemeClr val="accent1">
                  <a:alpha val="74000"/>
                </a:schemeClr>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412750" hangingPunct="0"/>
              <a:endParaRPr lang="zh-CN" altLang="en-US" sz="1600" kern="0">
                <a:solidFill>
                  <a:srgbClr val="FFFFFF"/>
                </a:solidFill>
                <a:latin typeface="Helvetica Neue Medium"/>
                <a:sym typeface="Helvetica Neue Medium"/>
              </a:endParaRPr>
            </a:p>
          </p:txBody>
        </p:sp>
      </p:grpSp>
      <p:grpSp>
        <p:nvGrpSpPr>
          <p:cNvPr id="8" name="组合 7"/>
          <p:cNvGrpSpPr/>
          <p:nvPr/>
        </p:nvGrpSpPr>
        <p:grpSpPr>
          <a:xfrm>
            <a:off x="5968833" y="2859583"/>
            <a:ext cx="5414721" cy="764326"/>
            <a:chOff x="12196621" y="2052298"/>
            <a:chExt cx="10829442" cy="1528652"/>
          </a:xfrm>
        </p:grpSpPr>
        <p:sp>
          <p:nvSpPr>
            <p:cNvPr id="9" name="school-doubt_73177"/>
            <p:cNvSpPr>
              <a:spLocks noChangeAspect="1"/>
            </p:cNvSpPr>
            <p:nvPr/>
          </p:nvSpPr>
          <p:spPr bwMode="auto">
            <a:xfrm rot="1324120">
              <a:off x="21525189" y="2235370"/>
              <a:ext cx="823492" cy="1180956"/>
            </a:xfrm>
            <a:custGeom>
              <a:avLst/>
              <a:gdLst>
                <a:gd name="connsiteX0" fmla="*/ 222207 w 408106"/>
                <a:gd name="connsiteY0" fmla="*/ 494820 h 585257"/>
                <a:gd name="connsiteX1" fmla="*/ 178957 w 408106"/>
                <a:gd name="connsiteY1" fmla="*/ 496110 h 585257"/>
                <a:gd name="connsiteX2" fmla="*/ 191222 w 408106"/>
                <a:gd name="connsiteY2" fmla="*/ 570917 h 585257"/>
                <a:gd name="connsiteX3" fmla="*/ 271267 w 408106"/>
                <a:gd name="connsiteY3" fmla="*/ 566402 h 585257"/>
                <a:gd name="connsiteX4" fmla="*/ 266748 w 408106"/>
                <a:gd name="connsiteY4" fmla="*/ 550925 h 585257"/>
                <a:gd name="connsiteX5" fmla="*/ 204132 w 408106"/>
                <a:gd name="connsiteY5" fmla="*/ 555439 h 585257"/>
                <a:gd name="connsiteX6" fmla="*/ 204132 w 408106"/>
                <a:gd name="connsiteY6" fmla="*/ 552215 h 585257"/>
                <a:gd name="connsiteX7" fmla="*/ 265457 w 408106"/>
                <a:gd name="connsiteY7" fmla="*/ 545766 h 585257"/>
                <a:gd name="connsiteX8" fmla="*/ 262875 w 408106"/>
                <a:gd name="connsiteY8" fmla="*/ 534803 h 585257"/>
                <a:gd name="connsiteX9" fmla="*/ 214461 w 408106"/>
                <a:gd name="connsiteY9" fmla="*/ 534158 h 585257"/>
                <a:gd name="connsiteX10" fmla="*/ 214461 w 408106"/>
                <a:gd name="connsiteY10" fmla="*/ 531579 h 585257"/>
                <a:gd name="connsiteX11" fmla="*/ 262230 w 408106"/>
                <a:gd name="connsiteY11" fmla="*/ 530934 h 585257"/>
                <a:gd name="connsiteX12" fmla="*/ 259648 w 408106"/>
                <a:gd name="connsiteY12" fmla="*/ 516746 h 585257"/>
                <a:gd name="connsiteX13" fmla="*/ 201550 w 408106"/>
                <a:gd name="connsiteY13" fmla="*/ 519326 h 585257"/>
                <a:gd name="connsiteX14" fmla="*/ 201550 w 408106"/>
                <a:gd name="connsiteY14" fmla="*/ 516101 h 585257"/>
                <a:gd name="connsiteX15" fmla="*/ 259002 w 408106"/>
                <a:gd name="connsiteY15" fmla="*/ 513522 h 585257"/>
                <a:gd name="connsiteX16" fmla="*/ 258356 w 408106"/>
                <a:gd name="connsiteY16" fmla="*/ 496110 h 585257"/>
                <a:gd name="connsiteX17" fmla="*/ 222207 w 408106"/>
                <a:gd name="connsiteY17" fmla="*/ 494820 h 585257"/>
                <a:gd name="connsiteX18" fmla="*/ 221239 w 408106"/>
                <a:gd name="connsiteY18" fmla="*/ 477731 h 585257"/>
                <a:gd name="connsiteX19" fmla="*/ 264166 w 408106"/>
                <a:gd name="connsiteY19" fmla="*/ 485147 h 585257"/>
                <a:gd name="connsiteX20" fmla="*/ 266748 w 408106"/>
                <a:gd name="connsiteY20" fmla="*/ 490951 h 585257"/>
                <a:gd name="connsiteX21" fmla="*/ 270622 w 408106"/>
                <a:gd name="connsiteY21" fmla="*/ 494175 h 585257"/>
                <a:gd name="connsiteX22" fmla="*/ 282241 w 408106"/>
                <a:gd name="connsiteY22" fmla="*/ 573496 h 585257"/>
                <a:gd name="connsiteX23" fmla="*/ 279013 w 408106"/>
                <a:gd name="connsiteY23" fmla="*/ 577365 h 585257"/>
                <a:gd name="connsiteX24" fmla="*/ 276431 w 408106"/>
                <a:gd name="connsiteY24" fmla="*/ 578655 h 585257"/>
                <a:gd name="connsiteX25" fmla="*/ 188639 w 408106"/>
                <a:gd name="connsiteY25" fmla="*/ 585104 h 585257"/>
                <a:gd name="connsiteX26" fmla="*/ 186703 w 408106"/>
                <a:gd name="connsiteY26" fmla="*/ 585104 h 585257"/>
                <a:gd name="connsiteX27" fmla="*/ 177020 w 408106"/>
                <a:gd name="connsiteY27" fmla="*/ 579300 h 585257"/>
                <a:gd name="connsiteX28" fmla="*/ 168628 w 408106"/>
                <a:gd name="connsiteY28" fmla="*/ 487081 h 585257"/>
                <a:gd name="connsiteX29" fmla="*/ 176374 w 408106"/>
                <a:gd name="connsiteY29" fmla="*/ 483857 h 585257"/>
                <a:gd name="connsiteX30" fmla="*/ 221239 w 408106"/>
                <a:gd name="connsiteY30" fmla="*/ 477731 h 585257"/>
                <a:gd name="connsiteX31" fmla="*/ 333270 w 408106"/>
                <a:gd name="connsiteY31" fmla="*/ 307278 h 585257"/>
                <a:gd name="connsiteX32" fmla="*/ 333270 w 408106"/>
                <a:gd name="connsiteY32" fmla="*/ 310499 h 585257"/>
                <a:gd name="connsiteX33" fmla="*/ 225408 w 408106"/>
                <a:gd name="connsiteY33" fmla="*/ 314364 h 585257"/>
                <a:gd name="connsiteX34" fmla="*/ 225408 w 408106"/>
                <a:gd name="connsiteY34" fmla="*/ 311787 h 585257"/>
                <a:gd name="connsiteX35" fmla="*/ 333270 w 408106"/>
                <a:gd name="connsiteY35" fmla="*/ 307278 h 585257"/>
                <a:gd name="connsiteX36" fmla="*/ 203820 w 408106"/>
                <a:gd name="connsiteY36" fmla="*/ 15185 h 585257"/>
                <a:gd name="connsiteX37" fmla="*/ 55674 w 408106"/>
                <a:gd name="connsiteY37" fmla="*/ 81005 h 585257"/>
                <a:gd name="connsiteX38" fmla="*/ 15007 w 408106"/>
                <a:gd name="connsiteY38" fmla="*/ 187381 h 585257"/>
                <a:gd name="connsiteX39" fmla="*/ 56965 w 408106"/>
                <a:gd name="connsiteY39" fmla="*/ 311163 h 585257"/>
                <a:gd name="connsiteX40" fmla="*/ 59547 w 408106"/>
                <a:gd name="connsiteY40" fmla="*/ 313097 h 585257"/>
                <a:gd name="connsiteX41" fmla="*/ 59547 w 408106"/>
                <a:gd name="connsiteY41" fmla="*/ 312452 h 585257"/>
                <a:gd name="connsiteX42" fmla="*/ 113771 w 408106"/>
                <a:gd name="connsiteY42" fmla="*/ 226063 h 585257"/>
                <a:gd name="connsiteX43" fmla="*/ 116353 w 408106"/>
                <a:gd name="connsiteY43" fmla="*/ 223484 h 585257"/>
                <a:gd name="connsiteX44" fmla="*/ 266113 w 408106"/>
                <a:gd name="connsiteY44" fmla="*/ 155790 h 585257"/>
                <a:gd name="connsiteX45" fmla="*/ 264176 w 408106"/>
                <a:gd name="connsiteY45" fmla="*/ 267323 h 585257"/>
                <a:gd name="connsiteX46" fmla="*/ 164121 w 408106"/>
                <a:gd name="connsiteY46" fmla="*/ 300203 h 585257"/>
                <a:gd name="connsiteX47" fmla="*/ 178322 w 408106"/>
                <a:gd name="connsiteY47" fmla="*/ 446550 h 585257"/>
                <a:gd name="connsiteX48" fmla="*/ 251911 w 408106"/>
                <a:gd name="connsiteY48" fmla="*/ 441393 h 585257"/>
                <a:gd name="connsiteX49" fmla="*/ 249975 w 408106"/>
                <a:gd name="connsiteY49" fmla="*/ 427854 h 585257"/>
                <a:gd name="connsiteX50" fmla="*/ 249329 w 408106"/>
                <a:gd name="connsiteY50" fmla="*/ 428499 h 585257"/>
                <a:gd name="connsiteX51" fmla="*/ 199624 w 408106"/>
                <a:gd name="connsiteY51" fmla="*/ 433011 h 585257"/>
                <a:gd name="connsiteX52" fmla="*/ 199624 w 408106"/>
                <a:gd name="connsiteY52" fmla="*/ 430433 h 585257"/>
                <a:gd name="connsiteX53" fmla="*/ 249329 w 408106"/>
                <a:gd name="connsiteY53" fmla="*/ 424630 h 585257"/>
                <a:gd name="connsiteX54" fmla="*/ 248684 w 408106"/>
                <a:gd name="connsiteY54" fmla="*/ 411736 h 585257"/>
                <a:gd name="connsiteX55" fmla="*/ 193169 w 408106"/>
                <a:gd name="connsiteY55" fmla="*/ 409157 h 585257"/>
                <a:gd name="connsiteX56" fmla="*/ 193169 w 408106"/>
                <a:gd name="connsiteY56" fmla="*/ 406579 h 585257"/>
                <a:gd name="connsiteX57" fmla="*/ 248684 w 408106"/>
                <a:gd name="connsiteY57" fmla="*/ 407868 h 585257"/>
                <a:gd name="connsiteX58" fmla="*/ 249975 w 408106"/>
                <a:gd name="connsiteY58" fmla="*/ 387882 h 585257"/>
                <a:gd name="connsiteX59" fmla="*/ 233191 w 408106"/>
                <a:gd name="connsiteY59" fmla="*/ 387882 h 585257"/>
                <a:gd name="connsiteX60" fmla="*/ 212535 w 408106"/>
                <a:gd name="connsiteY60" fmla="*/ 391106 h 585257"/>
                <a:gd name="connsiteX61" fmla="*/ 211889 w 408106"/>
                <a:gd name="connsiteY61" fmla="*/ 389172 h 585257"/>
                <a:gd name="connsiteX62" fmla="*/ 250620 w 408106"/>
                <a:gd name="connsiteY62" fmla="*/ 384659 h 585257"/>
                <a:gd name="connsiteX63" fmla="*/ 252557 w 408106"/>
                <a:gd name="connsiteY63" fmla="*/ 374344 h 585257"/>
                <a:gd name="connsiteX64" fmla="*/ 249975 w 408106"/>
                <a:gd name="connsiteY64" fmla="*/ 368541 h 585257"/>
                <a:gd name="connsiteX65" fmla="*/ 199624 w 408106"/>
                <a:gd name="connsiteY65" fmla="*/ 370475 h 585257"/>
                <a:gd name="connsiteX66" fmla="*/ 199624 w 408106"/>
                <a:gd name="connsiteY66" fmla="*/ 367897 h 585257"/>
                <a:gd name="connsiteX67" fmla="*/ 250620 w 408106"/>
                <a:gd name="connsiteY67" fmla="*/ 364673 h 585257"/>
                <a:gd name="connsiteX68" fmla="*/ 255784 w 408106"/>
                <a:gd name="connsiteY68" fmla="*/ 360805 h 585257"/>
                <a:gd name="connsiteX69" fmla="*/ 300970 w 408106"/>
                <a:gd name="connsiteY69" fmla="*/ 340819 h 585257"/>
                <a:gd name="connsiteX70" fmla="*/ 217053 w 408106"/>
                <a:gd name="connsiteY70" fmla="*/ 341464 h 585257"/>
                <a:gd name="connsiteX71" fmla="*/ 217053 w 408106"/>
                <a:gd name="connsiteY71" fmla="*/ 338885 h 585257"/>
                <a:gd name="connsiteX72" fmla="*/ 307426 w 408106"/>
                <a:gd name="connsiteY72" fmla="*/ 336306 h 585257"/>
                <a:gd name="connsiteX73" fmla="*/ 357776 w 408106"/>
                <a:gd name="connsiteY73" fmla="*/ 287309 h 585257"/>
                <a:gd name="connsiteX74" fmla="*/ 283542 w 408106"/>
                <a:gd name="connsiteY74" fmla="*/ 284730 h 585257"/>
                <a:gd name="connsiteX75" fmla="*/ 283542 w 408106"/>
                <a:gd name="connsiteY75" fmla="*/ 281507 h 585257"/>
                <a:gd name="connsiteX76" fmla="*/ 359067 w 408106"/>
                <a:gd name="connsiteY76" fmla="*/ 283441 h 585257"/>
                <a:gd name="connsiteX77" fmla="*/ 360358 w 408106"/>
                <a:gd name="connsiteY77" fmla="*/ 284086 h 585257"/>
                <a:gd name="connsiteX78" fmla="*/ 375205 w 408106"/>
                <a:gd name="connsiteY78" fmla="*/ 258942 h 585257"/>
                <a:gd name="connsiteX79" fmla="*/ 281605 w 408106"/>
                <a:gd name="connsiteY79" fmla="*/ 256364 h 585257"/>
                <a:gd name="connsiteX80" fmla="*/ 281605 w 408106"/>
                <a:gd name="connsiteY80" fmla="*/ 254429 h 585257"/>
                <a:gd name="connsiteX81" fmla="*/ 377142 w 408106"/>
                <a:gd name="connsiteY81" fmla="*/ 253785 h 585257"/>
                <a:gd name="connsiteX82" fmla="*/ 388761 w 408106"/>
                <a:gd name="connsiteY82" fmla="*/ 218971 h 585257"/>
                <a:gd name="connsiteX83" fmla="*/ 307426 w 408106"/>
                <a:gd name="connsiteY83" fmla="*/ 223484 h 585257"/>
                <a:gd name="connsiteX84" fmla="*/ 306780 w 408106"/>
                <a:gd name="connsiteY84" fmla="*/ 220905 h 585257"/>
                <a:gd name="connsiteX85" fmla="*/ 389406 w 408106"/>
                <a:gd name="connsiteY85" fmla="*/ 215103 h 585257"/>
                <a:gd name="connsiteX86" fmla="*/ 391988 w 408106"/>
                <a:gd name="connsiteY86" fmla="*/ 195117 h 585257"/>
                <a:gd name="connsiteX87" fmla="*/ 291933 w 408106"/>
                <a:gd name="connsiteY87" fmla="*/ 203498 h 585257"/>
                <a:gd name="connsiteX88" fmla="*/ 291933 w 408106"/>
                <a:gd name="connsiteY88" fmla="*/ 200275 h 585257"/>
                <a:gd name="connsiteX89" fmla="*/ 391988 w 408106"/>
                <a:gd name="connsiteY89" fmla="*/ 190604 h 585257"/>
                <a:gd name="connsiteX90" fmla="*/ 391988 w 408106"/>
                <a:gd name="connsiteY90" fmla="*/ 180289 h 585257"/>
                <a:gd name="connsiteX91" fmla="*/ 390052 w 408106"/>
                <a:gd name="connsiteY91" fmla="*/ 166750 h 585257"/>
                <a:gd name="connsiteX92" fmla="*/ 328728 w 408106"/>
                <a:gd name="connsiteY92" fmla="*/ 167395 h 585257"/>
                <a:gd name="connsiteX93" fmla="*/ 328728 w 408106"/>
                <a:gd name="connsiteY93" fmla="*/ 164816 h 585257"/>
                <a:gd name="connsiteX94" fmla="*/ 389406 w 408106"/>
                <a:gd name="connsiteY94" fmla="*/ 162237 h 585257"/>
                <a:gd name="connsiteX95" fmla="*/ 386179 w 408106"/>
                <a:gd name="connsiteY95" fmla="*/ 148054 h 585257"/>
                <a:gd name="connsiteX96" fmla="*/ 285478 w 408106"/>
                <a:gd name="connsiteY96" fmla="*/ 150633 h 585257"/>
                <a:gd name="connsiteX97" fmla="*/ 285478 w 408106"/>
                <a:gd name="connsiteY97" fmla="*/ 147409 h 585257"/>
                <a:gd name="connsiteX98" fmla="*/ 384888 w 408106"/>
                <a:gd name="connsiteY98" fmla="*/ 142896 h 585257"/>
                <a:gd name="connsiteX99" fmla="*/ 377142 w 408106"/>
                <a:gd name="connsiteY99" fmla="*/ 121621 h 585257"/>
                <a:gd name="connsiteX100" fmla="*/ 238355 w 408106"/>
                <a:gd name="connsiteY100" fmla="*/ 120977 h 585257"/>
                <a:gd name="connsiteX101" fmla="*/ 238355 w 408106"/>
                <a:gd name="connsiteY101" fmla="*/ 118398 h 585257"/>
                <a:gd name="connsiteX102" fmla="*/ 375850 w 408106"/>
                <a:gd name="connsiteY102" fmla="*/ 117753 h 585257"/>
                <a:gd name="connsiteX103" fmla="*/ 364877 w 408106"/>
                <a:gd name="connsiteY103" fmla="*/ 97767 h 585257"/>
                <a:gd name="connsiteX104" fmla="*/ 163475 w 408106"/>
                <a:gd name="connsiteY104" fmla="*/ 98412 h 585257"/>
                <a:gd name="connsiteX105" fmla="*/ 163475 w 408106"/>
                <a:gd name="connsiteY105" fmla="*/ 95833 h 585257"/>
                <a:gd name="connsiteX106" fmla="*/ 362940 w 408106"/>
                <a:gd name="connsiteY106" fmla="*/ 95189 h 585257"/>
                <a:gd name="connsiteX107" fmla="*/ 350675 w 408106"/>
                <a:gd name="connsiteY107" fmla="*/ 78426 h 585257"/>
                <a:gd name="connsiteX108" fmla="*/ 350030 w 408106"/>
                <a:gd name="connsiteY108" fmla="*/ 78426 h 585257"/>
                <a:gd name="connsiteX109" fmla="*/ 102797 w 408106"/>
                <a:gd name="connsiteY109" fmla="*/ 77782 h 585257"/>
                <a:gd name="connsiteX110" fmla="*/ 102797 w 408106"/>
                <a:gd name="connsiteY110" fmla="*/ 74558 h 585257"/>
                <a:gd name="connsiteX111" fmla="*/ 346802 w 408106"/>
                <a:gd name="connsiteY111" fmla="*/ 74558 h 585257"/>
                <a:gd name="connsiteX112" fmla="*/ 317754 w 408106"/>
                <a:gd name="connsiteY112" fmla="*/ 49415 h 585257"/>
                <a:gd name="connsiteX113" fmla="*/ 146046 w 408106"/>
                <a:gd name="connsiteY113" fmla="*/ 50704 h 585257"/>
                <a:gd name="connsiteX114" fmla="*/ 145401 w 408106"/>
                <a:gd name="connsiteY114" fmla="*/ 50704 h 585257"/>
                <a:gd name="connsiteX115" fmla="*/ 167994 w 408106"/>
                <a:gd name="connsiteY115" fmla="*/ 40389 h 585257"/>
                <a:gd name="connsiteX116" fmla="*/ 309362 w 408106"/>
                <a:gd name="connsiteY116" fmla="*/ 43613 h 585257"/>
                <a:gd name="connsiteX117" fmla="*/ 259012 w 408106"/>
                <a:gd name="connsiteY117" fmla="*/ 21693 h 585257"/>
                <a:gd name="connsiteX118" fmla="*/ 203820 w 408106"/>
                <a:gd name="connsiteY118" fmla="*/ 15185 h 585257"/>
                <a:gd name="connsiteX119" fmla="*/ 180430 w 408106"/>
                <a:gd name="connsiteY119" fmla="*/ 1717 h 585257"/>
                <a:gd name="connsiteX120" fmla="*/ 244811 w 408106"/>
                <a:gd name="connsiteY120" fmla="*/ 2996 h 585257"/>
                <a:gd name="connsiteX121" fmla="*/ 407481 w 408106"/>
                <a:gd name="connsiteY121" fmla="*/ 174487 h 585257"/>
                <a:gd name="connsiteX122" fmla="*/ 267404 w 408106"/>
                <a:gd name="connsiteY122" fmla="*/ 374344 h 585257"/>
                <a:gd name="connsiteX123" fmla="*/ 269986 w 408106"/>
                <a:gd name="connsiteY123" fmla="*/ 450418 h 585257"/>
                <a:gd name="connsiteX124" fmla="*/ 255139 w 408106"/>
                <a:gd name="connsiteY124" fmla="*/ 454931 h 585257"/>
                <a:gd name="connsiteX125" fmla="*/ 255139 w 408106"/>
                <a:gd name="connsiteY125" fmla="*/ 454287 h 585257"/>
                <a:gd name="connsiteX126" fmla="*/ 175740 w 408106"/>
                <a:gd name="connsiteY126" fmla="*/ 460089 h 585257"/>
                <a:gd name="connsiteX127" fmla="*/ 169931 w 408106"/>
                <a:gd name="connsiteY127" fmla="*/ 454287 h 585257"/>
                <a:gd name="connsiteX128" fmla="*/ 166057 w 408106"/>
                <a:gd name="connsiteY128" fmla="*/ 450418 h 585257"/>
                <a:gd name="connsiteX129" fmla="*/ 155729 w 408106"/>
                <a:gd name="connsiteY129" fmla="*/ 296335 h 585257"/>
                <a:gd name="connsiteX130" fmla="*/ 159602 w 408106"/>
                <a:gd name="connsiteY130" fmla="*/ 284086 h 585257"/>
                <a:gd name="connsiteX131" fmla="*/ 247393 w 408106"/>
                <a:gd name="connsiteY131" fmla="*/ 262166 h 585257"/>
                <a:gd name="connsiteX132" fmla="*/ 257721 w 408106"/>
                <a:gd name="connsiteY132" fmla="*/ 170618 h 585257"/>
                <a:gd name="connsiteX133" fmla="*/ 167994 w 408106"/>
                <a:gd name="connsiteY133" fmla="*/ 144830 h 585257"/>
                <a:gd name="connsiteX134" fmla="*/ 127326 w 408106"/>
                <a:gd name="connsiteY134" fmla="*/ 225418 h 585257"/>
                <a:gd name="connsiteX135" fmla="*/ 127326 w 408106"/>
                <a:gd name="connsiteY135" fmla="*/ 227352 h 585257"/>
                <a:gd name="connsiteX136" fmla="*/ 126681 w 408106"/>
                <a:gd name="connsiteY136" fmla="*/ 233154 h 585257"/>
                <a:gd name="connsiteX137" fmla="*/ 66648 w 408106"/>
                <a:gd name="connsiteY137" fmla="*/ 316965 h 585257"/>
                <a:gd name="connsiteX138" fmla="*/ 59547 w 408106"/>
                <a:gd name="connsiteY138" fmla="*/ 316321 h 585257"/>
                <a:gd name="connsiteX139" fmla="*/ 53092 w 408106"/>
                <a:gd name="connsiteY139" fmla="*/ 320189 h 585257"/>
                <a:gd name="connsiteX140" fmla="*/ 3387 w 408106"/>
                <a:gd name="connsiteY140" fmla="*/ 220260 h 585257"/>
                <a:gd name="connsiteX141" fmla="*/ 22753 w 408106"/>
                <a:gd name="connsiteY141" fmla="*/ 100991 h 585257"/>
                <a:gd name="connsiteX142" fmla="*/ 180430 w 408106"/>
                <a:gd name="connsiteY142" fmla="*/ 1717 h 5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08106" h="585257">
                  <a:moveTo>
                    <a:pt x="222207" y="494820"/>
                  </a:moveTo>
                  <a:cubicBezTo>
                    <a:pt x="207360" y="494175"/>
                    <a:pt x="193158" y="494820"/>
                    <a:pt x="178957" y="496110"/>
                  </a:cubicBezTo>
                  <a:cubicBezTo>
                    <a:pt x="180893" y="521260"/>
                    <a:pt x="185412" y="546411"/>
                    <a:pt x="191222" y="570917"/>
                  </a:cubicBezTo>
                  <a:cubicBezTo>
                    <a:pt x="217043" y="567692"/>
                    <a:pt x="245446" y="563823"/>
                    <a:pt x="271267" y="566402"/>
                  </a:cubicBezTo>
                  <a:cubicBezTo>
                    <a:pt x="269976" y="561243"/>
                    <a:pt x="268685" y="556084"/>
                    <a:pt x="266748" y="550925"/>
                  </a:cubicBezTo>
                  <a:cubicBezTo>
                    <a:pt x="246737" y="554150"/>
                    <a:pt x="224144" y="555439"/>
                    <a:pt x="204132" y="555439"/>
                  </a:cubicBezTo>
                  <a:cubicBezTo>
                    <a:pt x="202196" y="555439"/>
                    <a:pt x="202196" y="552860"/>
                    <a:pt x="204132" y="552215"/>
                  </a:cubicBezTo>
                  <a:cubicBezTo>
                    <a:pt x="224144" y="550280"/>
                    <a:pt x="245446" y="547701"/>
                    <a:pt x="265457" y="545766"/>
                  </a:cubicBezTo>
                  <a:cubicBezTo>
                    <a:pt x="264812" y="541897"/>
                    <a:pt x="264166" y="538672"/>
                    <a:pt x="262875" y="534803"/>
                  </a:cubicBezTo>
                  <a:cubicBezTo>
                    <a:pt x="247382" y="537383"/>
                    <a:pt x="229953" y="536738"/>
                    <a:pt x="214461" y="534158"/>
                  </a:cubicBezTo>
                  <a:cubicBezTo>
                    <a:pt x="212524" y="534158"/>
                    <a:pt x="213170" y="531579"/>
                    <a:pt x="214461" y="531579"/>
                  </a:cubicBezTo>
                  <a:cubicBezTo>
                    <a:pt x="230599" y="532868"/>
                    <a:pt x="246091" y="531579"/>
                    <a:pt x="262230" y="530934"/>
                  </a:cubicBezTo>
                  <a:cubicBezTo>
                    <a:pt x="260939" y="525775"/>
                    <a:pt x="260293" y="521260"/>
                    <a:pt x="259648" y="516746"/>
                  </a:cubicBezTo>
                  <a:cubicBezTo>
                    <a:pt x="240282" y="518681"/>
                    <a:pt x="220916" y="518036"/>
                    <a:pt x="201550" y="519326"/>
                  </a:cubicBezTo>
                  <a:cubicBezTo>
                    <a:pt x="199613" y="519326"/>
                    <a:pt x="199613" y="516101"/>
                    <a:pt x="201550" y="516101"/>
                  </a:cubicBezTo>
                  <a:cubicBezTo>
                    <a:pt x="220270" y="513522"/>
                    <a:pt x="240282" y="511587"/>
                    <a:pt x="259002" y="513522"/>
                  </a:cubicBezTo>
                  <a:cubicBezTo>
                    <a:pt x="258356" y="507073"/>
                    <a:pt x="258356" y="501914"/>
                    <a:pt x="258356" y="496110"/>
                  </a:cubicBezTo>
                  <a:cubicBezTo>
                    <a:pt x="246737" y="497400"/>
                    <a:pt x="234472" y="494820"/>
                    <a:pt x="222207" y="494820"/>
                  </a:cubicBezTo>
                  <a:close/>
                  <a:moveTo>
                    <a:pt x="221239" y="477731"/>
                  </a:moveTo>
                  <a:cubicBezTo>
                    <a:pt x="236893" y="477086"/>
                    <a:pt x="252224" y="478698"/>
                    <a:pt x="264166" y="485147"/>
                  </a:cubicBezTo>
                  <a:cubicBezTo>
                    <a:pt x="266748" y="486437"/>
                    <a:pt x="267394" y="488371"/>
                    <a:pt x="266748" y="490951"/>
                  </a:cubicBezTo>
                  <a:cubicBezTo>
                    <a:pt x="268685" y="491596"/>
                    <a:pt x="269976" y="492240"/>
                    <a:pt x="270622" y="494175"/>
                  </a:cubicBezTo>
                  <a:cubicBezTo>
                    <a:pt x="280304" y="517391"/>
                    <a:pt x="280304" y="548990"/>
                    <a:pt x="282241" y="573496"/>
                  </a:cubicBezTo>
                  <a:cubicBezTo>
                    <a:pt x="282241" y="575431"/>
                    <a:pt x="280950" y="576721"/>
                    <a:pt x="279013" y="577365"/>
                  </a:cubicBezTo>
                  <a:cubicBezTo>
                    <a:pt x="278368" y="578010"/>
                    <a:pt x="277722" y="578655"/>
                    <a:pt x="276431" y="578655"/>
                  </a:cubicBezTo>
                  <a:cubicBezTo>
                    <a:pt x="249319" y="585749"/>
                    <a:pt x="217043" y="585104"/>
                    <a:pt x="188639" y="585104"/>
                  </a:cubicBezTo>
                  <a:cubicBezTo>
                    <a:pt x="187994" y="585104"/>
                    <a:pt x="187348" y="585104"/>
                    <a:pt x="186703" y="585104"/>
                  </a:cubicBezTo>
                  <a:cubicBezTo>
                    <a:pt x="182830" y="585749"/>
                    <a:pt x="178311" y="584459"/>
                    <a:pt x="177020" y="579300"/>
                  </a:cubicBezTo>
                  <a:cubicBezTo>
                    <a:pt x="168628" y="549635"/>
                    <a:pt x="166046" y="518036"/>
                    <a:pt x="168628" y="487081"/>
                  </a:cubicBezTo>
                  <a:cubicBezTo>
                    <a:pt x="168628" y="482567"/>
                    <a:pt x="173792" y="481277"/>
                    <a:pt x="176374" y="483857"/>
                  </a:cubicBezTo>
                  <a:cubicBezTo>
                    <a:pt x="189608" y="481277"/>
                    <a:pt x="205585" y="478375"/>
                    <a:pt x="221239" y="477731"/>
                  </a:cubicBezTo>
                  <a:close/>
                  <a:moveTo>
                    <a:pt x="333270" y="307278"/>
                  </a:moveTo>
                  <a:cubicBezTo>
                    <a:pt x="335208" y="307922"/>
                    <a:pt x="335208" y="310499"/>
                    <a:pt x="333270" y="310499"/>
                  </a:cubicBezTo>
                  <a:cubicBezTo>
                    <a:pt x="297747" y="315008"/>
                    <a:pt x="260931" y="314364"/>
                    <a:pt x="225408" y="314364"/>
                  </a:cubicBezTo>
                  <a:cubicBezTo>
                    <a:pt x="223470" y="314364"/>
                    <a:pt x="223470" y="311787"/>
                    <a:pt x="225408" y="311787"/>
                  </a:cubicBezTo>
                  <a:cubicBezTo>
                    <a:pt x="260931" y="309855"/>
                    <a:pt x="297747" y="305990"/>
                    <a:pt x="333270" y="307278"/>
                  </a:cubicBezTo>
                  <a:close/>
                  <a:moveTo>
                    <a:pt x="203820" y="15185"/>
                  </a:moveTo>
                  <a:cubicBezTo>
                    <a:pt x="148265" y="16092"/>
                    <a:pt x="93437" y="38938"/>
                    <a:pt x="55674" y="81005"/>
                  </a:cubicBezTo>
                  <a:cubicBezTo>
                    <a:pt x="29853" y="110661"/>
                    <a:pt x="14361" y="147409"/>
                    <a:pt x="15007" y="187381"/>
                  </a:cubicBezTo>
                  <a:cubicBezTo>
                    <a:pt x="15652" y="218971"/>
                    <a:pt x="25335" y="293756"/>
                    <a:pt x="56965" y="311163"/>
                  </a:cubicBezTo>
                  <a:cubicBezTo>
                    <a:pt x="58256" y="311163"/>
                    <a:pt x="58902" y="312452"/>
                    <a:pt x="59547" y="313097"/>
                  </a:cubicBezTo>
                  <a:cubicBezTo>
                    <a:pt x="59547" y="313097"/>
                    <a:pt x="59547" y="312452"/>
                    <a:pt x="59547" y="312452"/>
                  </a:cubicBezTo>
                  <a:cubicBezTo>
                    <a:pt x="76976" y="282796"/>
                    <a:pt x="94405" y="253785"/>
                    <a:pt x="113771" y="226063"/>
                  </a:cubicBezTo>
                  <a:cubicBezTo>
                    <a:pt x="115062" y="224773"/>
                    <a:pt x="115707" y="224129"/>
                    <a:pt x="116353" y="223484"/>
                  </a:cubicBezTo>
                  <a:cubicBezTo>
                    <a:pt x="95051" y="139028"/>
                    <a:pt x="212535" y="88097"/>
                    <a:pt x="266113" y="155790"/>
                  </a:cubicBezTo>
                  <a:cubicBezTo>
                    <a:pt x="290642" y="187381"/>
                    <a:pt x="288706" y="235733"/>
                    <a:pt x="264176" y="267323"/>
                  </a:cubicBezTo>
                  <a:cubicBezTo>
                    <a:pt x="242228" y="294401"/>
                    <a:pt x="198333" y="312452"/>
                    <a:pt x="164121" y="300203"/>
                  </a:cubicBezTo>
                  <a:cubicBezTo>
                    <a:pt x="178322" y="344687"/>
                    <a:pt x="186714" y="400776"/>
                    <a:pt x="178322" y="446550"/>
                  </a:cubicBezTo>
                  <a:cubicBezTo>
                    <a:pt x="202852" y="444616"/>
                    <a:pt x="227382" y="441393"/>
                    <a:pt x="251911" y="441393"/>
                  </a:cubicBezTo>
                  <a:cubicBezTo>
                    <a:pt x="251266" y="436880"/>
                    <a:pt x="250620" y="432367"/>
                    <a:pt x="249975" y="427854"/>
                  </a:cubicBezTo>
                  <a:cubicBezTo>
                    <a:pt x="249975" y="427854"/>
                    <a:pt x="249975" y="428499"/>
                    <a:pt x="249329" y="428499"/>
                  </a:cubicBezTo>
                  <a:cubicBezTo>
                    <a:pt x="233191" y="431077"/>
                    <a:pt x="216408" y="431722"/>
                    <a:pt x="199624" y="433011"/>
                  </a:cubicBezTo>
                  <a:cubicBezTo>
                    <a:pt x="198333" y="433011"/>
                    <a:pt x="197688" y="430433"/>
                    <a:pt x="199624" y="430433"/>
                  </a:cubicBezTo>
                  <a:cubicBezTo>
                    <a:pt x="215762" y="427854"/>
                    <a:pt x="232546" y="425275"/>
                    <a:pt x="249329" y="424630"/>
                  </a:cubicBezTo>
                  <a:cubicBezTo>
                    <a:pt x="249329" y="420762"/>
                    <a:pt x="248684" y="416249"/>
                    <a:pt x="248684" y="411736"/>
                  </a:cubicBezTo>
                  <a:cubicBezTo>
                    <a:pt x="230609" y="409802"/>
                    <a:pt x="211889" y="408513"/>
                    <a:pt x="193169" y="409157"/>
                  </a:cubicBezTo>
                  <a:cubicBezTo>
                    <a:pt x="191233" y="409157"/>
                    <a:pt x="191233" y="406579"/>
                    <a:pt x="193169" y="406579"/>
                  </a:cubicBezTo>
                  <a:cubicBezTo>
                    <a:pt x="211889" y="404645"/>
                    <a:pt x="230609" y="405289"/>
                    <a:pt x="248684" y="407868"/>
                  </a:cubicBezTo>
                  <a:cubicBezTo>
                    <a:pt x="249329" y="400776"/>
                    <a:pt x="249329" y="394329"/>
                    <a:pt x="249975" y="387882"/>
                  </a:cubicBezTo>
                  <a:cubicBezTo>
                    <a:pt x="244811" y="387882"/>
                    <a:pt x="239001" y="387238"/>
                    <a:pt x="233191" y="387882"/>
                  </a:cubicBezTo>
                  <a:cubicBezTo>
                    <a:pt x="226091" y="387882"/>
                    <a:pt x="219635" y="389817"/>
                    <a:pt x="212535" y="391106"/>
                  </a:cubicBezTo>
                  <a:cubicBezTo>
                    <a:pt x="211244" y="391106"/>
                    <a:pt x="211244" y="389817"/>
                    <a:pt x="211889" y="389172"/>
                  </a:cubicBezTo>
                  <a:cubicBezTo>
                    <a:pt x="223508" y="384659"/>
                    <a:pt x="238355" y="382080"/>
                    <a:pt x="250620" y="384659"/>
                  </a:cubicBezTo>
                  <a:cubicBezTo>
                    <a:pt x="251266" y="381435"/>
                    <a:pt x="251911" y="377567"/>
                    <a:pt x="252557" y="374344"/>
                  </a:cubicBezTo>
                  <a:cubicBezTo>
                    <a:pt x="251266" y="373054"/>
                    <a:pt x="249975" y="371120"/>
                    <a:pt x="249975" y="368541"/>
                  </a:cubicBezTo>
                  <a:cubicBezTo>
                    <a:pt x="233191" y="370475"/>
                    <a:pt x="216408" y="369831"/>
                    <a:pt x="199624" y="370475"/>
                  </a:cubicBezTo>
                  <a:cubicBezTo>
                    <a:pt x="198333" y="370475"/>
                    <a:pt x="198333" y="367897"/>
                    <a:pt x="199624" y="367897"/>
                  </a:cubicBezTo>
                  <a:cubicBezTo>
                    <a:pt x="216408" y="366607"/>
                    <a:pt x="233837" y="364673"/>
                    <a:pt x="250620" y="364673"/>
                  </a:cubicBezTo>
                  <a:cubicBezTo>
                    <a:pt x="251266" y="362739"/>
                    <a:pt x="252557" y="361450"/>
                    <a:pt x="255784" y="360805"/>
                  </a:cubicBezTo>
                  <a:cubicBezTo>
                    <a:pt x="271277" y="356292"/>
                    <a:pt x="286769" y="349845"/>
                    <a:pt x="300970" y="340819"/>
                  </a:cubicBezTo>
                  <a:cubicBezTo>
                    <a:pt x="272568" y="342109"/>
                    <a:pt x="244811" y="342753"/>
                    <a:pt x="217053" y="341464"/>
                  </a:cubicBezTo>
                  <a:cubicBezTo>
                    <a:pt x="215117" y="341464"/>
                    <a:pt x="215117" y="338885"/>
                    <a:pt x="217053" y="338885"/>
                  </a:cubicBezTo>
                  <a:cubicBezTo>
                    <a:pt x="246747" y="338885"/>
                    <a:pt x="277086" y="338240"/>
                    <a:pt x="307426" y="336306"/>
                  </a:cubicBezTo>
                  <a:cubicBezTo>
                    <a:pt x="326791" y="323412"/>
                    <a:pt x="344220" y="306650"/>
                    <a:pt x="357776" y="287309"/>
                  </a:cubicBezTo>
                  <a:cubicBezTo>
                    <a:pt x="333246" y="289243"/>
                    <a:pt x="308071" y="287309"/>
                    <a:pt x="283542" y="284730"/>
                  </a:cubicBezTo>
                  <a:cubicBezTo>
                    <a:pt x="281605" y="284086"/>
                    <a:pt x="281605" y="281507"/>
                    <a:pt x="283542" y="281507"/>
                  </a:cubicBezTo>
                  <a:cubicBezTo>
                    <a:pt x="308717" y="282796"/>
                    <a:pt x="333892" y="282796"/>
                    <a:pt x="359067" y="283441"/>
                  </a:cubicBezTo>
                  <a:cubicBezTo>
                    <a:pt x="359713" y="283441"/>
                    <a:pt x="359713" y="283441"/>
                    <a:pt x="360358" y="284086"/>
                  </a:cubicBezTo>
                  <a:cubicBezTo>
                    <a:pt x="365522" y="275705"/>
                    <a:pt x="370686" y="267323"/>
                    <a:pt x="375205" y="258942"/>
                  </a:cubicBezTo>
                  <a:cubicBezTo>
                    <a:pt x="343575" y="257653"/>
                    <a:pt x="312590" y="256364"/>
                    <a:pt x="281605" y="256364"/>
                  </a:cubicBezTo>
                  <a:cubicBezTo>
                    <a:pt x="279668" y="257008"/>
                    <a:pt x="279668" y="254429"/>
                    <a:pt x="281605" y="254429"/>
                  </a:cubicBezTo>
                  <a:cubicBezTo>
                    <a:pt x="313235" y="252495"/>
                    <a:pt x="345511" y="251851"/>
                    <a:pt x="377142" y="253785"/>
                  </a:cubicBezTo>
                  <a:cubicBezTo>
                    <a:pt x="382306" y="242825"/>
                    <a:pt x="386179" y="231220"/>
                    <a:pt x="388761" y="218971"/>
                  </a:cubicBezTo>
                  <a:cubicBezTo>
                    <a:pt x="361649" y="221550"/>
                    <a:pt x="333892" y="220905"/>
                    <a:pt x="307426" y="223484"/>
                  </a:cubicBezTo>
                  <a:cubicBezTo>
                    <a:pt x="305489" y="223484"/>
                    <a:pt x="305489" y="220905"/>
                    <a:pt x="306780" y="220905"/>
                  </a:cubicBezTo>
                  <a:cubicBezTo>
                    <a:pt x="333246" y="216392"/>
                    <a:pt x="362295" y="212524"/>
                    <a:pt x="389406" y="215103"/>
                  </a:cubicBezTo>
                  <a:cubicBezTo>
                    <a:pt x="390697" y="208011"/>
                    <a:pt x="391343" y="201564"/>
                    <a:pt x="391988" y="195117"/>
                  </a:cubicBezTo>
                  <a:cubicBezTo>
                    <a:pt x="358422" y="197696"/>
                    <a:pt x="325500" y="198985"/>
                    <a:pt x="291933" y="203498"/>
                  </a:cubicBezTo>
                  <a:cubicBezTo>
                    <a:pt x="290642" y="203498"/>
                    <a:pt x="289997" y="200275"/>
                    <a:pt x="291933" y="200275"/>
                  </a:cubicBezTo>
                  <a:cubicBezTo>
                    <a:pt x="324209" y="194472"/>
                    <a:pt x="358422" y="189315"/>
                    <a:pt x="391988" y="190604"/>
                  </a:cubicBezTo>
                  <a:cubicBezTo>
                    <a:pt x="391988" y="187381"/>
                    <a:pt x="391988" y="183512"/>
                    <a:pt x="391988" y="180289"/>
                  </a:cubicBezTo>
                  <a:cubicBezTo>
                    <a:pt x="391343" y="175776"/>
                    <a:pt x="390697" y="171263"/>
                    <a:pt x="390052" y="166750"/>
                  </a:cubicBezTo>
                  <a:cubicBezTo>
                    <a:pt x="370041" y="169329"/>
                    <a:pt x="348739" y="168684"/>
                    <a:pt x="328728" y="167395"/>
                  </a:cubicBezTo>
                  <a:cubicBezTo>
                    <a:pt x="326791" y="167395"/>
                    <a:pt x="326791" y="164816"/>
                    <a:pt x="328728" y="164816"/>
                  </a:cubicBezTo>
                  <a:cubicBezTo>
                    <a:pt x="348739" y="164816"/>
                    <a:pt x="369395" y="162882"/>
                    <a:pt x="389406" y="162237"/>
                  </a:cubicBezTo>
                  <a:cubicBezTo>
                    <a:pt x="388761" y="157724"/>
                    <a:pt x="387470" y="152567"/>
                    <a:pt x="386179" y="148054"/>
                  </a:cubicBezTo>
                  <a:cubicBezTo>
                    <a:pt x="353257" y="152567"/>
                    <a:pt x="319045" y="153212"/>
                    <a:pt x="285478" y="150633"/>
                  </a:cubicBezTo>
                  <a:cubicBezTo>
                    <a:pt x="283542" y="149988"/>
                    <a:pt x="283542" y="147409"/>
                    <a:pt x="285478" y="147409"/>
                  </a:cubicBezTo>
                  <a:cubicBezTo>
                    <a:pt x="319045" y="148699"/>
                    <a:pt x="351966" y="146765"/>
                    <a:pt x="384888" y="142896"/>
                  </a:cubicBezTo>
                  <a:cubicBezTo>
                    <a:pt x="382951" y="135805"/>
                    <a:pt x="380369" y="128713"/>
                    <a:pt x="377142" y="121621"/>
                  </a:cubicBezTo>
                  <a:cubicBezTo>
                    <a:pt x="331310" y="123555"/>
                    <a:pt x="284833" y="122911"/>
                    <a:pt x="238355" y="120977"/>
                  </a:cubicBezTo>
                  <a:cubicBezTo>
                    <a:pt x="236419" y="120977"/>
                    <a:pt x="236419" y="118398"/>
                    <a:pt x="238355" y="118398"/>
                  </a:cubicBezTo>
                  <a:cubicBezTo>
                    <a:pt x="284187" y="117108"/>
                    <a:pt x="330019" y="115819"/>
                    <a:pt x="375850" y="117753"/>
                  </a:cubicBezTo>
                  <a:cubicBezTo>
                    <a:pt x="372623" y="110661"/>
                    <a:pt x="368750" y="104214"/>
                    <a:pt x="364877" y="97767"/>
                  </a:cubicBezTo>
                  <a:cubicBezTo>
                    <a:pt x="297097" y="97123"/>
                    <a:pt x="230609" y="95189"/>
                    <a:pt x="163475" y="98412"/>
                  </a:cubicBezTo>
                  <a:cubicBezTo>
                    <a:pt x="161539" y="98412"/>
                    <a:pt x="161539" y="96478"/>
                    <a:pt x="163475" y="95833"/>
                  </a:cubicBezTo>
                  <a:cubicBezTo>
                    <a:pt x="228673" y="89386"/>
                    <a:pt x="297097" y="87452"/>
                    <a:pt x="362940" y="95189"/>
                  </a:cubicBezTo>
                  <a:cubicBezTo>
                    <a:pt x="359067" y="89386"/>
                    <a:pt x="355194" y="84229"/>
                    <a:pt x="350675" y="78426"/>
                  </a:cubicBezTo>
                  <a:cubicBezTo>
                    <a:pt x="350030" y="78426"/>
                    <a:pt x="350030" y="78426"/>
                    <a:pt x="350030" y="78426"/>
                  </a:cubicBezTo>
                  <a:cubicBezTo>
                    <a:pt x="267404" y="75848"/>
                    <a:pt x="185423" y="75848"/>
                    <a:pt x="102797" y="77782"/>
                  </a:cubicBezTo>
                  <a:cubicBezTo>
                    <a:pt x="100860" y="77782"/>
                    <a:pt x="100860" y="74558"/>
                    <a:pt x="102797" y="74558"/>
                  </a:cubicBezTo>
                  <a:cubicBezTo>
                    <a:pt x="184132" y="68756"/>
                    <a:pt x="266113" y="69401"/>
                    <a:pt x="346802" y="74558"/>
                  </a:cubicBezTo>
                  <a:cubicBezTo>
                    <a:pt x="338410" y="64888"/>
                    <a:pt x="328728" y="56507"/>
                    <a:pt x="317754" y="49415"/>
                  </a:cubicBezTo>
                  <a:cubicBezTo>
                    <a:pt x="303553" y="48770"/>
                    <a:pt x="144755" y="44257"/>
                    <a:pt x="146046" y="50704"/>
                  </a:cubicBezTo>
                  <a:cubicBezTo>
                    <a:pt x="146046" y="51349"/>
                    <a:pt x="145401" y="51349"/>
                    <a:pt x="145401" y="50704"/>
                  </a:cubicBezTo>
                  <a:cubicBezTo>
                    <a:pt x="140882" y="37810"/>
                    <a:pt x="160248" y="40389"/>
                    <a:pt x="167994" y="40389"/>
                  </a:cubicBezTo>
                  <a:cubicBezTo>
                    <a:pt x="215117" y="39100"/>
                    <a:pt x="262240" y="40389"/>
                    <a:pt x="309362" y="43613"/>
                  </a:cubicBezTo>
                  <a:cubicBezTo>
                    <a:pt x="293870" y="33942"/>
                    <a:pt x="277086" y="26206"/>
                    <a:pt x="259012" y="21693"/>
                  </a:cubicBezTo>
                  <a:cubicBezTo>
                    <a:pt x="240938" y="17019"/>
                    <a:pt x="222339" y="14883"/>
                    <a:pt x="203820" y="15185"/>
                  </a:cubicBezTo>
                  <a:close/>
                  <a:moveTo>
                    <a:pt x="180430" y="1717"/>
                  </a:moveTo>
                  <a:cubicBezTo>
                    <a:pt x="201763" y="-912"/>
                    <a:pt x="223509" y="-550"/>
                    <a:pt x="244811" y="2996"/>
                  </a:cubicBezTo>
                  <a:cubicBezTo>
                    <a:pt x="331310" y="17180"/>
                    <a:pt x="399735" y="86163"/>
                    <a:pt x="407481" y="174487"/>
                  </a:cubicBezTo>
                  <a:cubicBezTo>
                    <a:pt x="415227" y="258942"/>
                    <a:pt x="350030" y="351134"/>
                    <a:pt x="267404" y="374344"/>
                  </a:cubicBezTo>
                  <a:cubicBezTo>
                    <a:pt x="264822" y="400132"/>
                    <a:pt x="266113" y="424630"/>
                    <a:pt x="269986" y="450418"/>
                  </a:cubicBezTo>
                  <a:cubicBezTo>
                    <a:pt x="271277" y="460089"/>
                    <a:pt x="258366" y="463957"/>
                    <a:pt x="255139" y="454931"/>
                  </a:cubicBezTo>
                  <a:cubicBezTo>
                    <a:pt x="255139" y="454287"/>
                    <a:pt x="255139" y="454287"/>
                    <a:pt x="255139" y="454287"/>
                  </a:cubicBezTo>
                  <a:cubicBezTo>
                    <a:pt x="228673" y="458155"/>
                    <a:pt x="202206" y="458799"/>
                    <a:pt x="175740" y="460089"/>
                  </a:cubicBezTo>
                  <a:cubicBezTo>
                    <a:pt x="171867" y="460089"/>
                    <a:pt x="169931" y="457510"/>
                    <a:pt x="169931" y="454287"/>
                  </a:cubicBezTo>
                  <a:cubicBezTo>
                    <a:pt x="167994" y="453642"/>
                    <a:pt x="166703" y="452352"/>
                    <a:pt x="166057" y="450418"/>
                  </a:cubicBezTo>
                  <a:cubicBezTo>
                    <a:pt x="157020" y="401421"/>
                    <a:pt x="157666" y="345977"/>
                    <a:pt x="155729" y="296335"/>
                  </a:cubicBezTo>
                  <a:cubicBezTo>
                    <a:pt x="150565" y="292467"/>
                    <a:pt x="153147" y="283441"/>
                    <a:pt x="159602" y="284086"/>
                  </a:cubicBezTo>
                  <a:cubicBezTo>
                    <a:pt x="191878" y="284730"/>
                    <a:pt x="221572" y="287309"/>
                    <a:pt x="247393" y="262166"/>
                  </a:cubicBezTo>
                  <a:cubicBezTo>
                    <a:pt x="270631" y="238957"/>
                    <a:pt x="275150" y="198985"/>
                    <a:pt x="257721" y="170618"/>
                  </a:cubicBezTo>
                  <a:cubicBezTo>
                    <a:pt x="239646" y="141607"/>
                    <a:pt x="198333" y="130002"/>
                    <a:pt x="167994" y="144830"/>
                  </a:cubicBezTo>
                  <a:cubicBezTo>
                    <a:pt x="136364" y="160303"/>
                    <a:pt x="125390" y="192538"/>
                    <a:pt x="127326" y="225418"/>
                  </a:cubicBezTo>
                  <a:cubicBezTo>
                    <a:pt x="127326" y="226063"/>
                    <a:pt x="127326" y="226707"/>
                    <a:pt x="127326" y="227352"/>
                  </a:cubicBezTo>
                  <a:cubicBezTo>
                    <a:pt x="127972" y="228641"/>
                    <a:pt x="127972" y="231220"/>
                    <a:pt x="126681" y="233154"/>
                  </a:cubicBezTo>
                  <a:cubicBezTo>
                    <a:pt x="107961" y="261521"/>
                    <a:pt x="87304" y="289888"/>
                    <a:pt x="66648" y="316965"/>
                  </a:cubicBezTo>
                  <a:cubicBezTo>
                    <a:pt x="64711" y="319544"/>
                    <a:pt x="60838" y="318899"/>
                    <a:pt x="59547" y="316321"/>
                  </a:cubicBezTo>
                  <a:cubicBezTo>
                    <a:pt x="58902" y="318899"/>
                    <a:pt x="56320" y="321478"/>
                    <a:pt x="53092" y="320189"/>
                  </a:cubicBezTo>
                  <a:cubicBezTo>
                    <a:pt x="18234" y="306005"/>
                    <a:pt x="9842" y="253140"/>
                    <a:pt x="3387" y="220260"/>
                  </a:cubicBezTo>
                  <a:cubicBezTo>
                    <a:pt x="-4359" y="178355"/>
                    <a:pt x="805" y="137739"/>
                    <a:pt x="22753" y="100991"/>
                  </a:cubicBezTo>
                  <a:cubicBezTo>
                    <a:pt x="56158" y="44419"/>
                    <a:pt x="116433" y="9605"/>
                    <a:pt x="180430" y="1717"/>
                  </a:cubicBezTo>
                  <a:close/>
                </a:path>
              </a:pathLst>
            </a:custGeom>
            <a:solidFill>
              <a:srgbClr val="0FB7B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defTabSz="412750" hangingPunct="0"/>
              <a:endParaRPr lang="zh-CN" altLang="en-US" sz="1500" b="1" kern="0">
                <a:solidFill>
                  <a:srgbClr val="000000"/>
                </a:solidFill>
                <a:latin typeface="Helvetica Neue"/>
                <a:sym typeface="Helvetica Neue"/>
              </a:endParaRPr>
            </a:p>
          </p:txBody>
        </p:sp>
        <p:sp>
          <p:nvSpPr>
            <p:cNvPr id="10" name="矩形 9"/>
            <p:cNvSpPr/>
            <p:nvPr/>
          </p:nvSpPr>
          <p:spPr>
            <a:xfrm>
              <a:off x="12309869" y="2052298"/>
              <a:ext cx="10716194" cy="1528652"/>
            </a:xfrm>
            <a:prstGeom prst="rect">
              <a:avLst/>
            </a:prstGeom>
            <a:noFill/>
            <a:ln w="12700" cap="flat">
              <a:solidFill>
                <a:srgbClr val="0FB7B8">
                  <a:alpha val="74000"/>
                </a:srgbClr>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412750" hangingPunct="0"/>
              <a:endParaRPr lang="zh-CN" altLang="en-US" sz="1600" kern="0">
                <a:solidFill>
                  <a:srgbClr val="FFFFFF"/>
                </a:solidFill>
                <a:latin typeface="Helvetica Neue Medium"/>
                <a:sym typeface="Helvetica Neue Medium"/>
              </a:endParaRPr>
            </a:p>
          </p:txBody>
        </p:sp>
        <p:sp>
          <p:nvSpPr>
            <p:cNvPr id="11" name="矩形 10"/>
            <p:cNvSpPr/>
            <p:nvPr/>
          </p:nvSpPr>
          <p:spPr>
            <a:xfrm>
              <a:off x="12196621" y="2504754"/>
              <a:ext cx="8820366" cy="800220"/>
            </a:xfrm>
            <a:prstGeom prst="rect">
              <a:avLst/>
            </a:prstGeom>
          </p:spPr>
          <p:txBody>
            <a:bodyPr wrap="none">
              <a:spAutoFit/>
            </a:bodyPr>
            <a:lstStyle/>
            <a:p>
              <a:pPr algn="ctr" defTabSz="412750" hangingPunct="0"/>
              <a:r>
                <a:rPr lang="en-US" altLang="zh-CN" sz="2000" dirty="0">
                  <a:solidFill>
                    <a:schemeClr val="bg1">
                      <a:lumMod val="10000"/>
                    </a:schemeClr>
                  </a:solidFill>
                </a:rPr>
                <a:t>User’s full life cycle experience</a:t>
              </a:r>
              <a:endParaRPr lang="zh-CN" altLang="en-US" sz="2000" kern="0" dirty="0">
                <a:solidFill>
                  <a:schemeClr val="bg1">
                    <a:lumMod val="10000"/>
                  </a:schemeClr>
                </a:solidFill>
                <a:latin typeface="OPPOSans M" panose="00020600040101010101" charset="-122"/>
                <a:ea typeface="OPPOSans M" panose="00020600040101010101" charset="-122"/>
                <a:sym typeface="Helvetica Neue"/>
              </a:endParaRPr>
            </a:p>
          </p:txBody>
        </p:sp>
      </p:grpSp>
      <p:sp>
        <p:nvSpPr>
          <p:cNvPr id="14" name="矩形 13"/>
          <p:cNvSpPr/>
          <p:nvPr/>
        </p:nvSpPr>
        <p:spPr>
          <a:xfrm>
            <a:off x="539341" y="3789921"/>
            <a:ext cx="5064188" cy="1323439"/>
          </a:xfrm>
          <a:prstGeom prst="rect">
            <a:avLst/>
          </a:prstGeom>
        </p:spPr>
        <p:txBody>
          <a:bodyPr wrap="square">
            <a:spAutoFit/>
          </a:bodyPr>
          <a:lstStyle/>
          <a:p>
            <a:r>
              <a:rPr lang="en-US" altLang="zh-CN" sz="1600" dirty="0">
                <a:solidFill>
                  <a:schemeClr val="bg1">
                    <a:lumMod val="10000"/>
                  </a:schemeClr>
                </a:solidFill>
              </a:rPr>
              <a:t>Analysis:</a:t>
            </a:r>
            <a:endParaRPr lang="en-US" altLang="zh-CN" sz="1600" dirty="0">
              <a:solidFill>
                <a:schemeClr val="bg1">
                  <a:lumMod val="10000"/>
                </a:schemeClr>
              </a:solidFill>
            </a:endParaRPr>
          </a:p>
          <a:p>
            <a:r>
              <a:rPr lang="en-US" altLang="zh-CN" sz="1600" dirty="0">
                <a:solidFill>
                  <a:schemeClr val="bg1">
                    <a:lumMod val="10000"/>
                  </a:schemeClr>
                </a:solidFill>
              </a:rPr>
              <a:t>Only focus on user experience within 7 days or 1 month;</a:t>
            </a:r>
            <a:endParaRPr lang="en-US" altLang="zh-CN" sz="1600" dirty="0">
              <a:solidFill>
                <a:schemeClr val="bg1">
                  <a:lumMod val="10000"/>
                </a:schemeClr>
              </a:solidFill>
            </a:endParaRPr>
          </a:p>
          <a:p>
            <a:r>
              <a:rPr lang="en-US" altLang="zh-CN" sz="1600" dirty="0">
                <a:solidFill>
                  <a:schemeClr val="bg1">
                    <a:lumMod val="10000"/>
                  </a:schemeClr>
                </a:solidFill>
              </a:rPr>
              <a:t>Focus only on the experience of using the product (a single stage of the user journey)</a:t>
            </a:r>
            <a:endParaRPr lang="en-US" altLang="zh-CN" sz="1600" dirty="0">
              <a:solidFill>
                <a:schemeClr val="bg1">
                  <a:lumMod val="10000"/>
                </a:schemeClr>
              </a:solidFill>
            </a:endParaRPr>
          </a:p>
        </p:txBody>
      </p:sp>
      <p:sp>
        <p:nvSpPr>
          <p:cNvPr id="15" name="矩形 14"/>
          <p:cNvSpPr/>
          <p:nvPr/>
        </p:nvSpPr>
        <p:spPr>
          <a:xfrm>
            <a:off x="6025457" y="3850137"/>
            <a:ext cx="5358096" cy="1323439"/>
          </a:xfrm>
          <a:prstGeom prst="rect">
            <a:avLst/>
          </a:prstGeom>
        </p:spPr>
        <p:txBody>
          <a:bodyPr wrap="square">
            <a:spAutoFit/>
          </a:bodyPr>
          <a:lstStyle/>
          <a:p>
            <a:r>
              <a:rPr lang="en-US" altLang="zh-CN" sz="1600" dirty="0">
                <a:solidFill>
                  <a:schemeClr val="bg1">
                    <a:lumMod val="10000"/>
                  </a:schemeClr>
                </a:solidFill>
              </a:rPr>
              <a:t>Analysis:</a:t>
            </a:r>
            <a:endParaRPr lang="en-US" altLang="zh-CN" sz="1600" dirty="0">
              <a:solidFill>
                <a:schemeClr val="bg1">
                  <a:lumMod val="10000"/>
                </a:schemeClr>
              </a:solidFill>
            </a:endParaRPr>
          </a:p>
          <a:p>
            <a:r>
              <a:rPr lang="en-US" altLang="zh-CN" sz="1600" dirty="0">
                <a:solidFill>
                  <a:schemeClr val="bg1">
                    <a:lumMod val="10000"/>
                  </a:schemeClr>
                </a:solidFill>
              </a:rPr>
              <a:t>The user's full life cycle includes four stages: marketing, retail, products, and after-sales.</a:t>
            </a:r>
            <a:endParaRPr lang="en-US" altLang="zh-CN" sz="1600" dirty="0">
              <a:solidFill>
                <a:schemeClr val="bg1">
                  <a:lumMod val="10000"/>
                </a:schemeClr>
              </a:solidFill>
            </a:endParaRPr>
          </a:p>
          <a:p>
            <a:r>
              <a:rPr lang="en-US" altLang="zh-CN" sz="1600" dirty="0">
                <a:solidFill>
                  <a:schemeClr val="bg1">
                    <a:lumMod val="10000"/>
                  </a:schemeClr>
                </a:solidFill>
              </a:rPr>
              <a:t>The product experience needs to cover the user's entire replacement cycle</a:t>
            </a:r>
            <a:endParaRPr lang="en-US" altLang="zh-CN" sz="2000" b="1" dirty="0">
              <a:solidFill>
                <a:schemeClr val="bg1">
                  <a:lumMod val="10000"/>
                </a:schemeClr>
              </a:solidFill>
            </a:endParaRPr>
          </a:p>
        </p:txBody>
      </p:sp>
      <p:sp>
        <p:nvSpPr>
          <p:cNvPr id="19"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
        <p:nvSpPr>
          <p:cNvPr id="16" name="矩形 15"/>
          <p:cNvSpPr/>
          <p:nvPr/>
        </p:nvSpPr>
        <p:spPr>
          <a:xfrm>
            <a:off x="539341" y="975988"/>
            <a:ext cx="11113318" cy="1588979"/>
          </a:xfrm>
          <a:prstGeom prst="rect">
            <a:avLst/>
          </a:prstGeom>
          <a:noFill/>
          <a:ln w="12700" cap="flat">
            <a:solidFill>
              <a:srgbClr val="0FB7B8">
                <a:alpha val="74000"/>
              </a:srgbClr>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412750" hangingPunct="0"/>
            <a:endParaRPr lang="zh-CN" altLang="en-US" sz="1600" kern="0">
              <a:solidFill>
                <a:srgbClr val="FFFFFF"/>
              </a:solidFill>
              <a:latin typeface="Helvetica Neue Medium"/>
              <a:sym typeface="Helvetica Neue Medium"/>
            </a:endParaRPr>
          </a:p>
        </p:txBody>
      </p:sp>
      <p:sp>
        <p:nvSpPr>
          <p:cNvPr id="18" name="文本框 17"/>
          <p:cNvSpPr txBox="1"/>
          <p:nvPr/>
        </p:nvSpPr>
        <p:spPr>
          <a:xfrm>
            <a:off x="613787" y="1050364"/>
            <a:ext cx="11038872" cy="1323439"/>
          </a:xfrm>
          <a:prstGeom prst="rect">
            <a:avLst/>
          </a:prstGeom>
          <a:noFill/>
        </p:spPr>
        <p:txBody>
          <a:bodyPr wrap="square">
            <a:spAutoFit/>
          </a:bodyPr>
          <a:lstStyle/>
          <a:p>
            <a:pPr marL="285750" indent="-285750">
              <a:buFont typeface="Wingdings" panose="05000000000000000000" pitchFamily="2" charset="2"/>
              <a:buChar char="p"/>
            </a:pPr>
            <a:r>
              <a:rPr lang="en-US" altLang="zh-CN" sz="1600" b="1" dirty="0">
                <a:solidFill>
                  <a:schemeClr val="bg1">
                    <a:lumMod val="10000"/>
                  </a:schemeClr>
                </a:solidFill>
              </a:rPr>
              <a:t>Case</a:t>
            </a:r>
            <a:r>
              <a:rPr lang="zh-CN" altLang="en-US" sz="1600" dirty="0">
                <a:solidFill>
                  <a:schemeClr val="bg1">
                    <a:lumMod val="10000"/>
                  </a:schemeClr>
                </a:solidFill>
              </a:rPr>
              <a:t>：</a:t>
            </a:r>
            <a:endParaRPr lang="zh-CN" altLang="en-US" sz="1600" dirty="0">
              <a:solidFill>
                <a:schemeClr val="bg1">
                  <a:lumMod val="10000"/>
                </a:schemeClr>
              </a:solidFill>
            </a:endParaRPr>
          </a:p>
          <a:p>
            <a:r>
              <a:rPr lang="en-US" altLang="zh-CN" sz="1600" dirty="0">
                <a:solidFill>
                  <a:schemeClr val="bg1">
                    <a:lumMod val="10000"/>
                  </a:schemeClr>
                </a:solidFill>
              </a:rPr>
              <a:t>Before 2019, the NPS survey of the product was carried out 7 days after the release through a telephone return visit. And then in 2019, the product NPS system introduced was divided into 1/6/18 months for investigation. In 2020, it began to import overall NPS, covering marketing, retail, products, after-sales.</a:t>
            </a:r>
            <a:endParaRPr lang="en-US" altLang="zh-CN" sz="1600" dirty="0">
              <a:solidFill>
                <a:schemeClr val="bg1">
                  <a:lumMod val="1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72042" y="277902"/>
            <a:ext cx="9455783" cy="6210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rPr>
              <a:t>Conclusion</a:t>
            </a:r>
            <a:endParaRPr kumimoji="1" lang="zh-CN" altLang="en-US" sz="2400" dirty="0">
              <a:solidFill>
                <a:schemeClr val="bg1">
                  <a:lumMod val="10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cxnSp>
        <p:nvCxnSpPr>
          <p:cNvPr id="57" name="直接连接符 56"/>
          <p:cNvCxnSpPr>
            <a:endCxn id="45" idx="0"/>
          </p:cNvCxnSpPr>
          <p:nvPr/>
        </p:nvCxnSpPr>
        <p:spPr>
          <a:xfrm>
            <a:off x="10370409" y="7372017"/>
            <a:ext cx="2127" cy="101302"/>
          </a:xfrm>
          <a:prstGeom prst="line">
            <a:avLst/>
          </a:prstGeom>
          <a:noFill/>
          <a:ln w="12700" cap="rnd" cmpd="sng" algn="ctr">
            <a:solidFill>
              <a:srgbClr val="FFFFFF">
                <a:lumMod val="75000"/>
              </a:srgbClr>
            </a:solidFill>
            <a:prstDash val="solid"/>
            <a:round/>
          </a:ln>
          <a:effectLst/>
        </p:spPr>
      </p:cxnSp>
      <p:sp>
        <p:nvSpPr>
          <p:cNvPr id="58"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sp>
        <p:nvSpPr>
          <p:cNvPr id="2" name="文本框 1"/>
          <p:cNvSpPr txBox="1"/>
          <p:nvPr/>
        </p:nvSpPr>
        <p:spPr>
          <a:xfrm>
            <a:off x="474133" y="1083113"/>
            <a:ext cx="11403946" cy="1585049"/>
          </a:xfrm>
          <a:prstGeom prst="rect">
            <a:avLst/>
          </a:prstGeom>
          <a:noFill/>
        </p:spPr>
        <p:txBody>
          <a:bodyPr wrap="square" rtlCol="0">
            <a:spAutoFit/>
          </a:bodyPr>
          <a:lstStyle/>
          <a:p>
            <a:pPr marL="342900" indent="-342900">
              <a:lnSpc>
                <a:spcPct val="150000"/>
              </a:lnSpc>
              <a:buAutoNum type="arabicPeriod"/>
            </a:pPr>
            <a:r>
              <a:rPr lang="en-US" altLang="zh-CN" b="1" dirty="0">
                <a:solidFill>
                  <a:schemeClr val="bg1">
                    <a:lumMod val="10000"/>
                  </a:schemeClr>
                </a:solidFill>
              </a:rPr>
              <a:t>What is Strategic NPS</a:t>
            </a:r>
            <a:r>
              <a:rPr lang="zh-CN" altLang="en-US" b="1" dirty="0">
                <a:solidFill>
                  <a:schemeClr val="bg1">
                    <a:lumMod val="10000"/>
                  </a:schemeClr>
                </a:solidFill>
              </a:rPr>
              <a:t>？</a:t>
            </a:r>
            <a:endParaRPr lang="en-US" altLang="zh-CN" dirty="0">
              <a:solidFill>
                <a:schemeClr val="bg1">
                  <a:lumMod val="10000"/>
                </a:schemeClr>
              </a:solidFill>
            </a:endParaRPr>
          </a:p>
          <a:p>
            <a:r>
              <a:rPr lang="zh-CN" altLang="en-US" dirty="0">
                <a:solidFill>
                  <a:schemeClr val="bg1">
                    <a:lumMod val="10000"/>
                  </a:schemeClr>
                </a:solidFill>
              </a:rPr>
              <a:t>    </a:t>
            </a:r>
            <a:r>
              <a:rPr lang="en-US" altLang="zh-CN" sz="1600" dirty="0">
                <a:solidFill>
                  <a:schemeClr val="bg1">
                    <a:lumMod val="10000"/>
                  </a:schemeClr>
                </a:solidFill>
              </a:rPr>
              <a:t>How likely are you to recommend our product/service to a friend or colleague? 0-Not at all likely</a:t>
            </a:r>
            <a:r>
              <a:rPr lang="zh-CN" altLang="en-US" sz="1600" dirty="0">
                <a:solidFill>
                  <a:schemeClr val="bg1">
                    <a:lumMod val="10000"/>
                  </a:schemeClr>
                </a:solidFill>
              </a:rPr>
              <a:t>，</a:t>
            </a:r>
            <a:r>
              <a:rPr lang="en-US" altLang="zh-CN" sz="1600" dirty="0">
                <a:solidFill>
                  <a:schemeClr val="bg1">
                    <a:lumMod val="10000"/>
                  </a:schemeClr>
                </a:solidFill>
              </a:rPr>
              <a:t>10-Extremely likely. </a:t>
            </a:r>
            <a:endParaRPr lang="en-US" altLang="zh-CN" sz="1600" dirty="0">
              <a:solidFill>
                <a:schemeClr val="bg1">
                  <a:lumMod val="10000"/>
                </a:schemeClr>
              </a:solidFill>
            </a:endParaRPr>
          </a:p>
          <a:p>
            <a:endParaRPr lang="en-US" altLang="zh-CN" dirty="0"/>
          </a:p>
          <a:p>
            <a:endParaRPr lang="zh-CN" altLang="en-US" dirty="0"/>
          </a:p>
        </p:txBody>
      </p:sp>
      <p:sp>
        <p:nvSpPr>
          <p:cNvPr id="25" name="文本框 24"/>
          <p:cNvSpPr txBox="1"/>
          <p:nvPr/>
        </p:nvSpPr>
        <p:spPr>
          <a:xfrm>
            <a:off x="474132" y="2185320"/>
            <a:ext cx="11403946" cy="1277273"/>
          </a:xfrm>
          <a:prstGeom prst="rect">
            <a:avLst/>
          </a:prstGeom>
          <a:noFill/>
        </p:spPr>
        <p:txBody>
          <a:bodyPr wrap="square" rtlCol="0">
            <a:spAutoFit/>
          </a:bodyPr>
          <a:lstStyle/>
          <a:p>
            <a:pPr>
              <a:lnSpc>
                <a:spcPct val="150000"/>
              </a:lnSpc>
            </a:pPr>
            <a:r>
              <a:rPr lang="en-US" altLang="zh-CN" b="1" dirty="0">
                <a:solidFill>
                  <a:schemeClr val="bg1">
                    <a:lumMod val="10000"/>
                  </a:schemeClr>
                </a:solidFill>
              </a:rPr>
              <a:t>2.  For</a:t>
            </a:r>
            <a:r>
              <a:rPr lang="zh-CN" altLang="en-US" b="1" dirty="0">
                <a:solidFill>
                  <a:schemeClr val="bg1">
                    <a:lumMod val="10000"/>
                  </a:schemeClr>
                </a:solidFill>
              </a:rPr>
              <a:t> </a:t>
            </a:r>
            <a:r>
              <a:rPr lang="en-US" altLang="zh-CN" b="1" dirty="0">
                <a:solidFill>
                  <a:schemeClr val="bg1">
                    <a:lumMod val="10000"/>
                  </a:schemeClr>
                </a:solidFill>
              </a:rPr>
              <a:t>our</a:t>
            </a:r>
            <a:r>
              <a:rPr lang="zh-CN" altLang="en-US" b="1" dirty="0">
                <a:solidFill>
                  <a:schemeClr val="bg1">
                    <a:lumMod val="10000"/>
                  </a:schemeClr>
                </a:solidFill>
              </a:rPr>
              <a:t> </a:t>
            </a:r>
            <a:r>
              <a:rPr lang="en-US" altLang="zh-CN" b="1" dirty="0">
                <a:solidFill>
                  <a:schemeClr val="bg1">
                    <a:lumMod val="10000"/>
                  </a:schemeClr>
                </a:solidFill>
              </a:rPr>
              <a:t>customer</a:t>
            </a:r>
            <a:r>
              <a:rPr lang="zh-CN" altLang="en-US" b="1" dirty="0">
                <a:solidFill>
                  <a:schemeClr val="bg1">
                    <a:lumMod val="10000"/>
                  </a:schemeClr>
                </a:solidFill>
              </a:rPr>
              <a:t> </a:t>
            </a:r>
            <a:r>
              <a:rPr lang="en-US" altLang="zh-CN" b="1" dirty="0">
                <a:solidFill>
                  <a:schemeClr val="bg1">
                    <a:lumMod val="10000"/>
                  </a:schemeClr>
                </a:solidFill>
              </a:rPr>
              <a:t>service</a:t>
            </a:r>
            <a:r>
              <a:rPr lang="zh-CN" altLang="en-US" b="1" dirty="0">
                <a:solidFill>
                  <a:schemeClr val="bg1">
                    <a:lumMod val="10000"/>
                  </a:schemeClr>
                </a:solidFill>
              </a:rPr>
              <a:t>，</a:t>
            </a:r>
            <a:r>
              <a:rPr lang="en-US" altLang="zh-CN" b="1" dirty="0">
                <a:solidFill>
                  <a:schemeClr val="bg1">
                    <a:lumMod val="10000"/>
                  </a:schemeClr>
                </a:solidFill>
              </a:rPr>
              <a:t>what is Service NPS</a:t>
            </a:r>
            <a:r>
              <a:rPr lang="zh-CN" altLang="en-US" b="1" dirty="0">
                <a:solidFill>
                  <a:schemeClr val="bg1">
                    <a:lumMod val="10000"/>
                  </a:schemeClr>
                </a:solidFill>
              </a:rPr>
              <a:t>？</a:t>
            </a:r>
            <a:endParaRPr lang="en-US" altLang="zh-CN" dirty="0">
              <a:solidFill>
                <a:schemeClr val="bg1">
                  <a:lumMod val="10000"/>
                </a:schemeClr>
              </a:solidFill>
            </a:endParaRPr>
          </a:p>
          <a:p>
            <a:r>
              <a:rPr lang="zh-CN" altLang="en-US" sz="1600" dirty="0">
                <a:solidFill>
                  <a:schemeClr val="bg1">
                    <a:lumMod val="10000"/>
                  </a:schemeClr>
                </a:solidFill>
              </a:rPr>
              <a:t>    </a:t>
            </a:r>
            <a:r>
              <a:rPr lang="en-US" altLang="zh-CN" sz="1600" dirty="0">
                <a:solidFill>
                  <a:schemeClr val="bg1">
                    <a:lumMod val="10000"/>
                  </a:schemeClr>
                </a:solidFill>
              </a:rPr>
              <a:t>How satisfied are you with this after-sales service? Based on your experience, please rate from 1 to 10 points. 1-Very Dissatified,10-Very Satisfied.</a:t>
            </a:r>
            <a:endParaRPr lang="en-US" altLang="zh-CN" sz="1600" dirty="0"/>
          </a:p>
          <a:p>
            <a:endParaRPr lang="zh-CN" altLang="en-US" dirty="0"/>
          </a:p>
        </p:txBody>
      </p:sp>
      <p:sp>
        <p:nvSpPr>
          <p:cNvPr id="26" name="文本框 25"/>
          <p:cNvSpPr txBox="1"/>
          <p:nvPr/>
        </p:nvSpPr>
        <p:spPr>
          <a:xfrm>
            <a:off x="474129" y="3458569"/>
            <a:ext cx="12172943" cy="2406684"/>
          </a:xfrm>
          <a:prstGeom prst="rect">
            <a:avLst/>
          </a:prstGeom>
          <a:noFill/>
        </p:spPr>
        <p:txBody>
          <a:bodyPr wrap="square" rtlCol="0">
            <a:spAutoFit/>
          </a:bodyPr>
          <a:lstStyle/>
          <a:p>
            <a:pPr>
              <a:lnSpc>
                <a:spcPct val="150000"/>
              </a:lnSpc>
            </a:pPr>
            <a:r>
              <a:rPr lang="en-US" altLang="zh-CN" b="1" dirty="0">
                <a:solidFill>
                  <a:schemeClr val="bg1">
                    <a:lumMod val="10000"/>
                  </a:schemeClr>
                </a:solidFill>
              </a:rPr>
              <a:t>3.  What are new concepts of NPS</a:t>
            </a:r>
            <a:r>
              <a:rPr lang="zh-CN" altLang="en-US" b="1" dirty="0">
                <a:solidFill>
                  <a:schemeClr val="bg1">
                    <a:lumMod val="10000"/>
                  </a:schemeClr>
                </a:solidFill>
              </a:rPr>
              <a:t>？</a:t>
            </a:r>
            <a:endParaRPr lang="en-US" altLang="zh-CN" dirty="0">
              <a:solidFill>
                <a:schemeClr val="bg1">
                  <a:lumMod val="10000"/>
                </a:schemeClr>
              </a:solidFill>
            </a:endParaRPr>
          </a:p>
          <a:p>
            <a:pPr marL="285750" indent="-285750">
              <a:lnSpc>
                <a:spcPct val="150000"/>
              </a:lnSpc>
              <a:buFont typeface="Wingdings" panose="05000000000000000000" pitchFamily="2" charset="2"/>
              <a:buChar char="Ø"/>
            </a:pPr>
            <a:r>
              <a:rPr lang="zh-CN" altLang="en-US" sz="1600" dirty="0">
                <a:solidFill>
                  <a:schemeClr val="bg1">
                    <a:lumMod val="10000"/>
                  </a:schemeClr>
                </a:solidFill>
                <a:latin typeface="+mn-ea"/>
                <a:sym typeface="+mn-ea"/>
              </a:rPr>
              <a:t>    </a:t>
            </a:r>
            <a:r>
              <a:rPr lang="en-US" altLang="zh-CN" sz="1600" dirty="0">
                <a:solidFill>
                  <a:schemeClr val="bg1">
                    <a:lumMod val="10000"/>
                  </a:schemeClr>
                </a:solidFill>
                <a:latin typeface="+mn-ea"/>
                <a:sym typeface="+mn-ea"/>
              </a:rPr>
              <a:t>Focus on the user's full life cycle experience</a:t>
            </a:r>
            <a:endParaRPr lang="en-US" altLang="zh-CN" sz="1600" dirty="0">
              <a:solidFill>
                <a:schemeClr val="bg1">
                  <a:lumMod val="10000"/>
                </a:schemeClr>
              </a:solidFill>
              <a:latin typeface="+mn-ea"/>
              <a:sym typeface="+mn-ea"/>
            </a:endParaRPr>
          </a:p>
          <a:p>
            <a:pPr marL="285750" indent="-285750">
              <a:lnSpc>
                <a:spcPct val="150000"/>
              </a:lnSpc>
              <a:buFont typeface="Wingdings" panose="05000000000000000000" pitchFamily="2" charset="2"/>
              <a:buChar char="Ø"/>
            </a:pPr>
            <a:r>
              <a:rPr lang="en-US" altLang="zh-CN" sz="1600" dirty="0">
                <a:solidFill>
                  <a:schemeClr val="bg1">
                    <a:lumMod val="10000"/>
                  </a:schemeClr>
                </a:solidFill>
                <a:latin typeface="+mn-ea"/>
                <a:sym typeface="+mn-ea"/>
              </a:rPr>
              <a:t>    </a:t>
            </a:r>
            <a:r>
              <a:rPr lang="en-US" altLang="zh-CN" sz="1600" dirty="0">
                <a:solidFill>
                  <a:schemeClr val="bg1">
                    <a:lumMod val="10000"/>
                  </a:schemeClr>
                </a:solidFill>
                <a:latin typeface="+mn-ea"/>
              </a:rPr>
              <a:t>User-driven</a:t>
            </a:r>
            <a:r>
              <a:rPr lang="zh-CN" altLang="en-US" sz="1600" dirty="0">
                <a:solidFill>
                  <a:schemeClr val="bg1">
                    <a:lumMod val="10000"/>
                  </a:schemeClr>
                </a:solidFill>
                <a:latin typeface="+mn-ea"/>
              </a:rPr>
              <a:t>：</a:t>
            </a:r>
            <a:r>
              <a:rPr lang="en-US" altLang="zh-CN" sz="1600" dirty="0">
                <a:solidFill>
                  <a:schemeClr val="bg1">
                    <a:lumMod val="10000"/>
                  </a:schemeClr>
                </a:solidFill>
                <a:latin typeface="+mn-ea"/>
              </a:rPr>
              <a:t>approach to the user</a:t>
            </a:r>
            <a:r>
              <a:rPr lang="zh-CN" altLang="en-US" sz="1600" dirty="0">
                <a:solidFill>
                  <a:schemeClr val="bg1">
                    <a:lumMod val="10000"/>
                  </a:schemeClr>
                </a:solidFill>
                <a:latin typeface="+mn-ea"/>
              </a:rPr>
              <a:t>；</a:t>
            </a:r>
            <a:r>
              <a:rPr lang="en-US" altLang="zh-CN" sz="1600" dirty="0">
                <a:solidFill>
                  <a:schemeClr val="bg1">
                    <a:lumMod val="10000"/>
                  </a:schemeClr>
                </a:solidFill>
                <a:latin typeface="+mn-ea"/>
              </a:rPr>
              <a:t>stand on behalf of the user; turn yourself into a user</a:t>
            </a:r>
            <a:endParaRPr lang="en-US" altLang="zh-CN" sz="1600" dirty="0">
              <a:solidFill>
                <a:schemeClr val="bg1">
                  <a:lumMod val="10000"/>
                </a:schemeClr>
              </a:solidFill>
              <a:latin typeface="+mn-ea"/>
            </a:endParaRPr>
          </a:p>
          <a:p>
            <a:pPr marL="285750" indent="-285750">
              <a:lnSpc>
                <a:spcPct val="150000"/>
              </a:lnSpc>
              <a:buFont typeface="Wingdings" panose="05000000000000000000" pitchFamily="2" charset="2"/>
              <a:buChar char="Ø"/>
            </a:pPr>
            <a:r>
              <a:rPr kumimoji="0" lang="zh-CN" altLang="en-US" sz="1600" i="0" u="none" strike="noStrike" kern="0" cap="none" spc="0" normalizeH="0" baseline="0" noProof="0" dirty="0">
                <a:ln>
                  <a:noFill/>
                </a:ln>
                <a:solidFill>
                  <a:schemeClr val="bg1">
                    <a:lumMod val="10000"/>
                  </a:schemeClr>
                </a:solidFill>
                <a:effectLst/>
                <a:uLnTx/>
                <a:uFillTx/>
                <a:latin typeface="Helvetica Neue"/>
                <a:sym typeface="Helvetica Neue"/>
              </a:rPr>
              <a:t>    </a:t>
            </a:r>
            <a:r>
              <a:rPr lang="en-US" altLang="zh-CN" sz="1600" dirty="0">
                <a:solidFill>
                  <a:schemeClr val="bg1">
                    <a:lumMod val="10000"/>
                  </a:schemeClr>
                </a:solidFill>
                <a:latin typeface="+mn-ea"/>
                <a:sym typeface="Helvetica Neue"/>
              </a:rPr>
              <a:t>Measure in time to restore the true feelings of users</a:t>
            </a:r>
            <a:r>
              <a:rPr lang="zh-CN" altLang="en-US" sz="1600" dirty="0">
                <a:solidFill>
                  <a:schemeClr val="bg1">
                    <a:lumMod val="10000"/>
                  </a:schemeClr>
                </a:solidFill>
                <a:latin typeface="+mn-ea"/>
                <a:sym typeface="Helvetica Neue"/>
              </a:rPr>
              <a:t>；</a:t>
            </a:r>
            <a:endParaRPr lang="en-US" altLang="zh-CN" sz="1600" dirty="0">
              <a:solidFill>
                <a:schemeClr val="bg1">
                  <a:lumMod val="10000"/>
                </a:schemeClr>
              </a:solidFill>
              <a:latin typeface="+mn-ea"/>
              <a:sym typeface="Helvetica Neue"/>
            </a:endParaRPr>
          </a:p>
          <a:p>
            <a:pPr marL="285750" indent="-285750">
              <a:lnSpc>
                <a:spcPct val="150000"/>
              </a:lnSpc>
              <a:buFont typeface="Wingdings" panose="05000000000000000000" pitchFamily="2" charset="2"/>
              <a:buChar char="Ø"/>
            </a:pPr>
            <a:r>
              <a:rPr lang="zh-CN" altLang="en-US" sz="1600" dirty="0">
                <a:solidFill>
                  <a:schemeClr val="bg1">
                    <a:lumMod val="10000"/>
                  </a:schemeClr>
                </a:solidFill>
                <a:latin typeface="+mn-ea"/>
              </a:rPr>
              <a:t>    </a:t>
            </a:r>
            <a:r>
              <a:rPr lang="en-US" altLang="zh-CN" sz="1600" dirty="0">
                <a:solidFill>
                  <a:schemeClr val="bg1">
                    <a:lumMod val="10000"/>
                  </a:schemeClr>
                </a:solidFill>
                <a:latin typeface="+mn-ea"/>
              </a:rPr>
              <a:t>Pay attention to detractors and reduce bad profits</a:t>
            </a:r>
            <a:r>
              <a:rPr lang="zh-CN" altLang="en-US" sz="1600" dirty="0">
                <a:solidFill>
                  <a:schemeClr val="bg1">
                    <a:lumMod val="10000"/>
                  </a:schemeClr>
                </a:solidFill>
                <a:latin typeface="+mn-ea"/>
              </a:rPr>
              <a:t>；</a:t>
            </a:r>
            <a:endParaRPr lang="en-US" altLang="zh-CN" sz="1600" dirty="0">
              <a:solidFill>
                <a:schemeClr val="bg1">
                  <a:lumMod val="10000"/>
                </a:schemeClr>
              </a:solidFill>
              <a:latin typeface="+mn-ea"/>
            </a:endParaRPr>
          </a:p>
          <a:p>
            <a:pPr marL="285750" indent="-285750">
              <a:lnSpc>
                <a:spcPct val="150000"/>
              </a:lnSpc>
              <a:buFont typeface="Wingdings" panose="05000000000000000000" pitchFamily="2" charset="2"/>
              <a:buChar char="Ø"/>
            </a:pPr>
            <a:r>
              <a:rPr lang="zh-CN" altLang="en-US" sz="1600" dirty="0">
                <a:solidFill>
                  <a:schemeClr val="bg1">
                    <a:lumMod val="10000"/>
                  </a:schemeClr>
                </a:solidFill>
                <a:latin typeface="+mn-ea"/>
              </a:rPr>
              <a:t>    </a:t>
            </a:r>
            <a:r>
              <a:rPr lang="en-US" altLang="zh-CN" sz="1600" dirty="0">
                <a:solidFill>
                  <a:schemeClr val="bg1">
                    <a:lumMod val="10000"/>
                  </a:schemeClr>
                </a:solidFill>
                <a:latin typeface="+mn-ea"/>
              </a:rPr>
              <a:t>Establish a user-centered quality culture.</a:t>
            </a:r>
            <a:endParaRPr kumimoji="0" lang="zh-CN" altLang="en-US" sz="1600" i="0" u="none" strike="noStrike" kern="0" cap="none" spc="0" normalizeH="0" baseline="0" noProof="0" dirty="0">
              <a:ln>
                <a:noFill/>
              </a:ln>
              <a:solidFill>
                <a:schemeClr val="bg1">
                  <a:lumMod val="10000"/>
                </a:schemeClr>
              </a:solidFill>
              <a:effectLst/>
              <a:uLnTx/>
              <a:uFillTx/>
              <a:latin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2409050"/>
            <a:ext cx="12192000" cy="1039805"/>
            <a:chOff x="0" y="2409050"/>
            <a:chExt cx="12192000" cy="1039805"/>
          </a:xfrm>
        </p:grpSpPr>
        <p:sp>
          <p:nvSpPr>
            <p:cNvPr id="2" name="矩形 1"/>
            <p:cNvSpPr/>
            <p:nvPr/>
          </p:nvSpPr>
          <p:spPr>
            <a:xfrm>
              <a:off x="0" y="2755790"/>
              <a:ext cx="4380837" cy="411125"/>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a:cs typeface="+mn-ea"/>
                <a:sym typeface="+mn-lt"/>
              </a:endParaRPr>
            </a:p>
          </p:txBody>
        </p:sp>
        <p:sp>
          <p:nvSpPr>
            <p:cNvPr id="4" name="矩形 3"/>
            <p:cNvSpPr/>
            <p:nvPr/>
          </p:nvSpPr>
          <p:spPr>
            <a:xfrm>
              <a:off x="0" y="3322855"/>
              <a:ext cx="12192000" cy="126000"/>
            </a:xfrm>
            <a:prstGeom prst="rect">
              <a:avLst/>
            </a:prstGeom>
            <a:solidFill>
              <a:srgbClr val="2DC84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a:cs typeface="+mn-ea"/>
                <a:sym typeface="+mn-lt"/>
              </a:endParaRPr>
            </a:p>
          </p:txBody>
        </p:sp>
        <p:sp>
          <p:nvSpPr>
            <p:cNvPr id="5" name="文本框 4"/>
            <p:cNvSpPr txBox="1"/>
            <p:nvPr/>
          </p:nvSpPr>
          <p:spPr>
            <a:xfrm>
              <a:off x="4464784" y="2409050"/>
              <a:ext cx="3725700" cy="1015663"/>
            </a:xfrm>
            <a:prstGeom prst="rect">
              <a:avLst/>
            </a:prstGeom>
            <a:noFill/>
          </p:spPr>
          <p:txBody>
            <a:bodyPr wrap="none" rtlCol="0">
              <a:spAutoFit/>
            </a:bodyPr>
            <a:lstStyle/>
            <a:p>
              <a:r>
                <a:rPr lang="en-US" altLang="zh-CN" sz="6000" spc="600" dirty="0">
                  <a:solidFill>
                    <a:schemeClr val="bg2">
                      <a:lumMod val="25000"/>
                    </a:schemeClr>
                  </a:solidFill>
                  <a:latin typeface="OPPOSans B" panose="00020600040101010101" charset="-122"/>
                  <a:ea typeface="OPPOSans B" panose="00020600040101010101" charset="-122"/>
                  <a:cs typeface="+mn-ea"/>
                  <a:sym typeface="+mn-lt"/>
                </a:rPr>
                <a:t>Thanks</a:t>
              </a:r>
              <a:endParaRPr lang="zh-CN" altLang="en-US" sz="6000" spc="600" dirty="0">
                <a:solidFill>
                  <a:schemeClr val="bg2">
                    <a:lumMod val="25000"/>
                  </a:schemeClr>
                </a:solidFill>
                <a:latin typeface="OPPOSans B" panose="00020600040101010101" charset="-122"/>
                <a:ea typeface="OPPOSans B" panose="00020600040101010101" charset="-122"/>
                <a:cs typeface="+mn-ea"/>
                <a:sym typeface="+mn-lt"/>
              </a:endParaRPr>
            </a:p>
          </p:txBody>
        </p:sp>
      </p:grpSp>
      <p:sp>
        <p:nvSpPr>
          <p:cNvPr id="7" name="文本框 6"/>
          <p:cNvSpPr txBox="1"/>
          <p:nvPr/>
        </p:nvSpPr>
        <p:spPr>
          <a:xfrm>
            <a:off x="4464785" y="3604796"/>
            <a:ext cx="5766597" cy="307777"/>
          </a:xfrm>
          <a:prstGeom prst="rect">
            <a:avLst/>
          </a:prstGeom>
          <a:noFill/>
        </p:spPr>
        <p:txBody>
          <a:bodyPr wrap="square" rtlCol="0">
            <a:spAutoFit/>
          </a:bodyPr>
          <a:lstStyle/>
          <a:p>
            <a:pPr algn="dist" defTabSz="412750" hangingPunct="0"/>
            <a:r>
              <a:rPr kumimoji="1" lang="en-US" altLang="zh-CN" sz="1400" b="1" kern="0" dirty="0">
                <a:solidFill>
                  <a:srgbClr val="D5D5D5">
                    <a:lumMod val="25000"/>
                  </a:srgbClr>
                </a:solidFill>
                <a:latin typeface="OPPOSans B" panose="00020600040101010101" charset="-122"/>
                <a:ea typeface="OPPOSans B" panose="00020600040101010101" charset="-122"/>
                <a:cs typeface="OPPOSans B" panose="00020600040101010101" charset="-122"/>
                <a:sym typeface="Helvetica Neue"/>
              </a:rPr>
              <a:t>Keep Standard in Mind   Strive for Better Service</a:t>
            </a:r>
            <a:endParaRPr kumimoji="1" lang="zh-CN" altLang="en-US" sz="1400" b="1" kern="0" dirty="0">
              <a:solidFill>
                <a:srgbClr val="D5D5D5">
                  <a:lumMod val="25000"/>
                </a:srgbClr>
              </a:solidFill>
              <a:latin typeface="OPPOSans B" panose="00020600040101010101" charset="-122"/>
              <a:ea typeface="OPPOSans B" panose="00020600040101010101" charset="-122"/>
              <a:cs typeface="OPPOSans B" panose="00020600040101010101" charset="-122"/>
              <a:sym typeface="Helvetica Neue"/>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94259" y="1657804"/>
            <a:ext cx="8314733" cy="392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800" b="0" i="0" u="none" strike="noStrike" kern="1200" cap="none" spc="0" normalizeH="0" baseline="0" noProof="0" dirty="0">
                <a:ln>
                  <a:noFill/>
                </a:ln>
                <a:solidFill>
                  <a:srgbClr val="E7E6E6">
                    <a:lumMod val="25000"/>
                  </a:srgbClr>
                </a:solidFill>
                <a:effectLst/>
                <a:uLnTx/>
                <a:uFillTx/>
                <a:latin typeface="OPPOSans M" panose="00020600040101010101" charset="-122"/>
                <a:ea typeface="OPPOSans M" panose="00020600040101010101" charset="-122"/>
                <a:cs typeface="OPPOSans B" panose="00020600040101010101" charset="-122"/>
              </a:rPr>
              <a:t>Through one-hour learning, you will get:</a:t>
            </a:r>
            <a:endParaRPr kumimoji="1" lang="zh-CN" altLang="en-US" sz="1800" b="0" i="0" u="none" strike="noStrike" kern="1200" cap="none" spc="0" normalizeH="0" baseline="0" noProof="0" dirty="0">
              <a:ln>
                <a:noFill/>
              </a:ln>
              <a:solidFill>
                <a:srgbClr val="E7E6E6">
                  <a:lumMod val="25000"/>
                </a:srgbClr>
              </a:solidFill>
              <a:effectLst/>
              <a:uLnTx/>
              <a:uFillTx/>
              <a:latin typeface="OPPOSans M" panose="00020600040101010101" charset="-122"/>
              <a:ea typeface="OPPOSans M" panose="00020600040101010101" charset="-122"/>
              <a:cs typeface="OPPOSans B" panose="00020600040101010101" charset="-122"/>
            </a:endParaRPr>
          </a:p>
        </p:txBody>
      </p:sp>
      <p:sp>
        <p:nvSpPr>
          <p:cNvPr id="15" name="矩形 14"/>
          <p:cNvSpPr/>
          <p:nvPr/>
        </p:nvSpPr>
        <p:spPr>
          <a:xfrm>
            <a:off x="1123013" y="2242579"/>
            <a:ext cx="9713153" cy="2460289"/>
          </a:xfrm>
          <a:prstGeom prst="rect">
            <a:avLst/>
          </a:prstGeom>
        </p:spPr>
        <p:txBody>
          <a:bodyPr wrap="square">
            <a:spAutoFit/>
          </a:bodyPr>
          <a:lstStyle/>
          <a:p>
            <a:pPr marL="342900" marR="0" lvl="0" indent="-342900" algn="l" defTabSz="914400" rtl="0" eaLnBrk="1" fontAlgn="auto" latinLnBrk="0" hangingPunct="1">
              <a:lnSpc>
                <a:spcPct val="250000"/>
              </a:lnSpc>
              <a:spcBef>
                <a:spcPts val="0"/>
              </a:spcBef>
              <a:spcAft>
                <a:spcPts val="0"/>
              </a:spcAft>
              <a:buClrTx/>
              <a:buSzTx/>
              <a:buFont typeface="+mj-lt"/>
              <a:buAutoNum type="arabicPeriod"/>
              <a:defRPr/>
            </a:pPr>
            <a:r>
              <a:rPr kumimoji="1" lang="en-US" altLang="zh-CN" sz="1600" b="0" i="0" u="none" strike="noStrike" kern="1200" cap="none" spc="0" normalizeH="0" baseline="0" noProof="0" dirty="0">
                <a:ln>
                  <a:noFill/>
                </a:ln>
                <a:solidFill>
                  <a:srgbClr val="E7E6E6">
                    <a:lumMod val="25000"/>
                  </a:srgbClr>
                </a:solidFill>
                <a:effectLst/>
                <a:uLnTx/>
                <a:uFillTx/>
                <a:latin typeface="OPPOSans M" panose="00020600040101010101" charset="-122"/>
                <a:ea typeface="OPPOSans M" panose="00020600040101010101" charset="-122"/>
                <a:cs typeface="OPPOSans B" panose="00020600040101010101" charset="-122"/>
              </a:rPr>
              <a:t>Through the introduction of NPS theory, re-recognizing the "user experience" and promote a user-centric service concept;</a:t>
            </a:r>
            <a:endParaRPr kumimoji="1" lang="en-US" altLang="zh-CN" sz="1600" b="0" i="0" u="none" strike="noStrike" kern="1200" cap="none" spc="0" normalizeH="0" baseline="0" noProof="0" dirty="0">
              <a:ln>
                <a:noFill/>
              </a:ln>
              <a:solidFill>
                <a:srgbClr val="E7E6E6">
                  <a:lumMod val="25000"/>
                </a:srgbClr>
              </a:solidFill>
              <a:effectLst/>
              <a:uLnTx/>
              <a:uFillTx/>
              <a:latin typeface="OPPOSans M" panose="00020600040101010101" charset="-122"/>
              <a:ea typeface="OPPOSans M" panose="00020600040101010101" charset="-122"/>
              <a:cs typeface="OPPOSans B" panose="00020600040101010101" charset="-122"/>
            </a:endParaRPr>
          </a:p>
          <a:p>
            <a:pPr marL="342900" marR="0" lvl="0" indent="-342900" algn="l" defTabSz="914400" rtl="0" eaLnBrk="1" fontAlgn="auto" latinLnBrk="0" hangingPunct="1">
              <a:lnSpc>
                <a:spcPct val="250000"/>
              </a:lnSpc>
              <a:spcBef>
                <a:spcPts val="0"/>
              </a:spcBef>
              <a:spcAft>
                <a:spcPts val="0"/>
              </a:spcAft>
              <a:buClrTx/>
              <a:buSzTx/>
              <a:buFont typeface="+mj-lt"/>
              <a:buAutoNum type="arabicPeriod"/>
              <a:defRPr/>
            </a:pPr>
            <a:r>
              <a:rPr kumimoji="1" lang="en-US" altLang="zh-CN" sz="1600" b="0" i="0" u="none" strike="noStrike" kern="1200" cap="none" spc="0" normalizeH="0" baseline="0" noProof="0" dirty="0">
                <a:ln>
                  <a:noFill/>
                </a:ln>
                <a:solidFill>
                  <a:srgbClr val="E7E6E6">
                    <a:lumMod val="25000"/>
                  </a:srgbClr>
                </a:solidFill>
                <a:effectLst/>
                <a:uLnTx/>
                <a:uFillTx/>
                <a:latin typeface="OPPOSans M" panose="00020600040101010101" charset="-122"/>
                <a:ea typeface="OPPOSans M" panose="00020600040101010101" charset="-122"/>
                <a:cs typeface="OPPOSans B" panose="00020600040101010101" charset="-122"/>
              </a:rPr>
              <a:t>By learning the new concepts of NPS, promoting the recognition of NPS application value by all employees, and form the NPS cultural atmosphere</a:t>
            </a:r>
            <a:endParaRPr kumimoji="1" lang="en-US" altLang="zh-CN" sz="1600" b="0" i="0" u="none" strike="noStrike" kern="1200" cap="none" spc="0" normalizeH="0" baseline="0" noProof="0" dirty="0">
              <a:ln>
                <a:noFill/>
              </a:ln>
              <a:solidFill>
                <a:srgbClr val="E7E6E6">
                  <a:lumMod val="25000"/>
                </a:srgbClr>
              </a:solidFill>
              <a:effectLst/>
              <a:uLnTx/>
              <a:uFillTx/>
              <a:latin typeface="OPPOSans M" panose="00020600040101010101" charset="-122"/>
              <a:ea typeface="OPPOSans M" panose="00020600040101010101" charset="-122"/>
              <a:cs typeface="OPPOSans B" panose="00020600040101010101" charset="-122"/>
            </a:endParaRPr>
          </a:p>
        </p:txBody>
      </p:sp>
      <p:cxnSp>
        <p:nvCxnSpPr>
          <p:cNvPr id="18" name="直接连接符 17"/>
          <p:cNvCxnSpPr/>
          <p:nvPr/>
        </p:nvCxnSpPr>
        <p:spPr>
          <a:xfrm>
            <a:off x="0" y="1176439"/>
            <a:ext cx="98667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325292" y="6520949"/>
            <a:ext cx="98667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292505" y="520918"/>
            <a:ext cx="43649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400" b="0" i="0" u="none" strike="noStrike" kern="1200" cap="none" spc="0" normalizeH="0" baseline="0" noProof="0" dirty="0">
                <a:ln>
                  <a:noFill/>
                </a:ln>
                <a:solidFill>
                  <a:srgbClr val="E7E6E6">
                    <a:lumMod val="25000"/>
                  </a:srgbClr>
                </a:solidFill>
                <a:effectLst/>
                <a:uLnTx/>
                <a:uFillTx/>
                <a:latin typeface="OPPOSans B" panose="00020600040101010101" charset="-122"/>
                <a:ea typeface="OPPOSans B" panose="00020600040101010101" charset="-122"/>
                <a:cs typeface="OPPOSans B" panose="00020600040101010101" charset="-122"/>
                <a:sym typeface="OPPOSans M" panose="00020600040101010101" charset="-122"/>
              </a:rPr>
              <a:t>Training goal</a:t>
            </a:r>
            <a:endParaRPr kumimoji="1" lang="en-US" altLang="zh-CN" sz="2400" b="0" i="0" u="none" strike="noStrike" kern="1200" cap="none" spc="0" normalizeH="0" baseline="0" noProof="0" dirty="0">
              <a:ln>
                <a:noFill/>
              </a:ln>
              <a:solidFill>
                <a:srgbClr val="E7E6E6">
                  <a:lumMod val="25000"/>
                </a:srgbClr>
              </a:solidFill>
              <a:effectLst/>
              <a:uLnTx/>
              <a:uFillTx/>
              <a:latin typeface="OPPOSans B" panose="00020600040101010101" charset="-122"/>
              <a:ea typeface="OPPOSans B" panose="00020600040101010101" charset="-122"/>
              <a:cs typeface="OPPOSans B" panose="00020600040101010101" charset="-122"/>
              <a:sym typeface="OPPOSans M" panose="00020600040101010101" charset="-122"/>
            </a:endParaRPr>
          </a:p>
        </p:txBody>
      </p:sp>
      <p:grpSp>
        <p:nvGrpSpPr>
          <p:cNvPr id="10" name="组合 9"/>
          <p:cNvGrpSpPr/>
          <p:nvPr/>
        </p:nvGrpSpPr>
        <p:grpSpPr>
          <a:xfrm>
            <a:off x="637939" y="174719"/>
            <a:ext cx="445538" cy="670757"/>
            <a:chOff x="637939" y="174719"/>
            <a:chExt cx="445538" cy="670757"/>
          </a:xfrm>
        </p:grpSpPr>
        <p:sp>
          <p:nvSpPr>
            <p:cNvPr id="11" name="等腰三角形 10"/>
            <p:cNvSpPr/>
            <p:nvPr userDrawn="1"/>
          </p:nvSpPr>
          <p:spPr>
            <a:xfrm rot="8146147">
              <a:off x="689434" y="174719"/>
              <a:ext cx="394043" cy="425714"/>
            </a:xfrm>
            <a:prstGeom prst="triangle">
              <a:avLst/>
            </a:prstGeom>
            <a:solidFill>
              <a:srgbClr val="2DC84D"/>
            </a:solidFill>
            <a:ln>
              <a:solidFill>
                <a:srgbClr val="2DC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400" b="0" i="0" u="none" strike="noStrike" kern="1200" cap="none" spc="0" normalizeH="0" baseline="0" noProof="0" dirty="0">
                <a:ln>
                  <a:noFill/>
                </a:ln>
                <a:solidFill>
                  <a:srgbClr val="F2F2F2"/>
                </a:solidFill>
                <a:effectLst/>
                <a:uLnTx/>
                <a:uFillTx/>
                <a:latin typeface="方正兰亭纤黑简体" panose="02000000000000000000" charset="-122"/>
                <a:ea typeface="方正兰亭纤黑简体" panose="02000000000000000000" charset="-122"/>
              </a:endParaRPr>
            </a:p>
          </p:txBody>
        </p:sp>
        <p:sp>
          <p:nvSpPr>
            <p:cNvPr id="13" name="等腰三角形 12"/>
            <p:cNvSpPr/>
            <p:nvPr userDrawn="1"/>
          </p:nvSpPr>
          <p:spPr>
            <a:xfrm rot="4194585">
              <a:off x="681486" y="492113"/>
              <a:ext cx="309816" cy="396909"/>
            </a:xfrm>
            <a:prstGeom prst="triangle">
              <a:avLst/>
            </a:prstGeom>
            <a:solidFill>
              <a:srgbClr val="046A38"/>
            </a:solidFill>
            <a:ln>
              <a:solidFill>
                <a:srgbClr val="CAC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400" b="0" i="0" u="none" strike="noStrike" kern="1200" cap="none" spc="0" normalizeH="0" baseline="0" noProof="0" dirty="0">
                <a:ln>
                  <a:noFill/>
                </a:ln>
                <a:solidFill>
                  <a:srgbClr val="F2F2F2"/>
                </a:solidFill>
                <a:effectLst/>
                <a:uLnTx/>
                <a:uFillTx/>
                <a:latin typeface="方正兰亭纤黑简体" panose="02000000000000000000" charset="-122"/>
                <a:ea typeface="方正兰亭纤黑简体" panose="02000000000000000000"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custDataLst>
              <p:tags r:id="rId1"/>
            </p:custDataLst>
          </p:nvPr>
        </p:nvSpPr>
        <p:spPr>
          <a:xfrm>
            <a:off x="955055" y="540678"/>
            <a:ext cx="4138045" cy="795477"/>
          </a:xfrm>
          <a:prstGeom prst="rect">
            <a:avLst/>
          </a:prstGeom>
          <a:no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400" normalizeH="0" baseline="0" noProof="0" dirty="0">
                <a:ln>
                  <a:noFill/>
                </a:ln>
                <a:solidFill>
                  <a:srgbClr val="046A38"/>
                </a:solidFill>
                <a:effectLst/>
                <a:uLnTx/>
                <a:uFillTx/>
                <a:latin typeface="Broadway" panose="04040905080B02020502" pitchFamily="82" charset="0"/>
                <a:ea typeface="华文中宋" panose="02010600040101010101" pitchFamily="2" charset="-122"/>
              </a:rPr>
              <a:t>C</a:t>
            </a:r>
            <a:r>
              <a:rPr kumimoji="0" lang="en-US" altLang="zh-CN" sz="3200" b="0" i="0" u="none" strike="noStrike" kern="1200" cap="none" spc="400" normalizeH="0" baseline="0" noProof="0" dirty="0">
                <a:ln>
                  <a:noFill/>
                </a:ln>
                <a:solidFill>
                  <a:srgbClr val="046A38"/>
                </a:solidFill>
                <a:effectLst/>
                <a:uLnTx/>
                <a:uFillTx/>
                <a:latin typeface="Broadway" panose="04040905080B02020502" pitchFamily="82" charset="0"/>
                <a:ea typeface="华文中宋" panose="02010600040101010101" pitchFamily="2" charset="-122"/>
              </a:rPr>
              <a:t>ONTENTS</a:t>
            </a:r>
            <a:endParaRPr kumimoji="0" lang="zh-CN" altLang="en-US" sz="4800" b="0" i="0" u="none" strike="noStrike" kern="1200" cap="none" spc="400" normalizeH="0" baseline="0" noProof="0" dirty="0">
              <a:ln>
                <a:noFill/>
              </a:ln>
              <a:solidFill>
                <a:srgbClr val="046A38"/>
              </a:solidFill>
              <a:effectLst/>
              <a:uLnTx/>
              <a:uFillTx/>
              <a:latin typeface="Broadway" panose="04040905080B02020502" pitchFamily="82" charset="0"/>
              <a:ea typeface="华文中宋" panose="02010600040101010101" pitchFamily="2" charset="-122"/>
            </a:endParaRPr>
          </a:p>
        </p:txBody>
      </p:sp>
      <p:sp>
        <p:nvSpPr>
          <p:cNvPr id="44" name="文本框 43"/>
          <p:cNvSpPr txBox="1"/>
          <p:nvPr>
            <p:custDataLst>
              <p:tags r:id="rId2"/>
            </p:custDataLst>
          </p:nvPr>
        </p:nvSpPr>
        <p:spPr>
          <a:xfrm>
            <a:off x="1798583" y="540678"/>
            <a:ext cx="1540965" cy="462759"/>
          </a:xfrm>
          <a:prstGeom prst="rect">
            <a:avLst/>
          </a:prstGeom>
          <a:noFill/>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400" normalizeH="0" baseline="0" noProof="0" dirty="0">
                <a:ln>
                  <a:noFill/>
                </a:ln>
                <a:solidFill>
                  <a:srgbClr val="046A38"/>
                </a:solidFill>
                <a:effectLst/>
                <a:uLnTx/>
                <a:uFillTx/>
                <a:latin typeface="OPPOSans B" panose="00020600040101010101" charset="-122"/>
                <a:ea typeface="OPPOSans B" panose="00020600040101010101" charset="-122"/>
              </a:rPr>
              <a:t>目录</a:t>
            </a:r>
            <a:endParaRPr kumimoji="0" lang="zh-CN" altLang="en-US" sz="3600" b="0" i="0" u="none" strike="noStrike" kern="1200" cap="none" spc="400" normalizeH="0" baseline="0" noProof="0" dirty="0">
              <a:ln>
                <a:noFill/>
              </a:ln>
              <a:solidFill>
                <a:srgbClr val="046A38"/>
              </a:solidFill>
              <a:effectLst/>
              <a:uLnTx/>
              <a:uFillTx/>
              <a:latin typeface="OPPOSans B" panose="00020600040101010101" charset="-122"/>
              <a:ea typeface="OPPOSans B" panose="00020600040101010101" charset="-122"/>
            </a:endParaRPr>
          </a:p>
        </p:txBody>
      </p:sp>
      <p:grpSp>
        <p:nvGrpSpPr>
          <p:cNvPr id="46" name="组合 45"/>
          <p:cNvGrpSpPr/>
          <p:nvPr/>
        </p:nvGrpSpPr>
        <p:grpSpPr>
          <a:xfrm>
            <a:off x="2492207" y="2842808"/>
            <a:ext cx="7207586" cy="687563"/>
            <a:chOff x="4023630" y="1723792"/>
            <a:chExt cx="7207586" cy="687563"/>
          </a:xfrm>
        </p:grpSpPr>
        <p:sp>
          <p:nvSpPr>
            <p:cNvPr id="69" name="圆角矩形 68"/>
            <p:cNvSpPr/>
            <p:nvPr/>
          </p:nvSpPr>
          <p:spPr>
            <a:xfrm>
              <a:off x="5493159" y="1780212"/>
              <a:ext cx="5738057"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70" name="矩形 69"/>
            <p:cNvSpPr/>
            <p:nvPr/>
          </p:nvSpPr>
          <p:spPr>
            <a:xfrm>
              <a:off x="6001534" y="1804108"/>
              <a:ext cx="4837371" cy="514180"/>
            </a:xfrm>
            <a:prstGeom prst="rect">
              <a:avLst/>
            </a:prstGeom>
            <a:effectLst/>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Introduction </a:t>
              </a:r>
              <a:r>
                <a:rPr lang="en-US" altLang="zh-CN" sz="2400" dirty="0">
                  <a:solidFill>
                    <a:srgbClr val="E7E6E6">
                      <a:lumMod val="50000"/>
                    </a:srgbClr>
                  </a:solidFill>
                  <a:latin typeface="OPPOSans M" panose="00020600040101010101" charset="-122"/>
                  <a:ea typeface="OPPOSans M" panose="00020600040101010101" charset="-122"/>
                  <a:cs typeface="+mn-ea"/>
                  <a:sym typeface="Arial" panose="020B0604020202020204" pitchFamily="34" charset="0"/>
                </a:rPr>
                <a:t>of</a:t>
              </a:r>
              <a:r>
                <a:rPr kumimoji="0" lang="en-US" altLang="zh-CN" sz="2400" b="0"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 NPS</a:t>
              </a:r>
              <a:endParaRPr kumimoji="0" lang="zh-CN" altLang="en-US" sz="2400" b="0"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endParaRPr>
            </a:p>
          </p:txBody>
        </p:sp>
        <p:grpSp>
          <p:nvGrpSpPr>
            <p:cNvPr id="71" name="组合 70"/>
            <p:cNvGrpSpPr/>
            <p:nvPr/>
          </p:nvGrpSpPr>
          <p:grpSpPr>
            <a:xfrm>
              <a:off x="4023630" y="1723792"/>
              <a:ext cx="1461782" cy="687563"/>
              <a:chOff x="4304043" y="1286668"/>
              <a:chExt cx="3837944" cy="2757793"/>
            </a:xfrm>
            <a:effectLst>
              <a:outerShdw blurRad="381000" dist="254000" dir="8100000" algn="tr" rotWithShape="0">
                <a:prstClr val="black">
                  <a:alpha val="40000"/>
                </a:prstClr>
              </a:outerShdw>
            </a:effectLst>
          </p:grpSpPr>
          <p:sp>
            <p:nvSpPr>
              <p:cNvPr id="73" name="圆角矩形 7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cs typeface="+mn-ea"/>
                  <a:sym typeface="+mn-lt"/>
                </a:endParaRPr>
              </a:p>
            </p:txBody>
          </p:sp>
          <p:sp>
            <p:nvSpPr>
              <p:cNvPr id="74" name="圆角矩形 73"/>
              <p:cNvSpPr/>
              <p:nvPr/>
            </p:nvSpPr>
            <p:spPr>
              <a:xfrm>
                <a:off x="4351930" y="1367702"/>
                <a:ext cx="3742173"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cs typeface="+mn-ea"/>
                  <a:sym typeface="+mn-lt"/>
                </a:endParaRPr>
              </a:p>
            </p:txBody>
          </p:sp>
        </p:grpSp>
        <p:sp>
          <p:nvSpPr>
            <p:cNvPr id="72" name="圆角矩形 71"/>
            <p:cNvSpPr/>
            <p:nvPr/>
          </p:nvSpPr>
          <p:spPr bwMode="auto">
            <a:xfrm>
              <a:off x="4415941" y="1793067"/>
              <a:ext cx="677160" cy="558291"/>
            </a:xfrm>
            <a:prstGeom prst="roundRect">
              <a:avLst/>
            </a:prstGeom>
            <a:solidFill>
              <a:srgbClr val="046A38"/>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cs typeface="+mn-ea"/>
                  <a:sym typeface="+mn-lt"/>
                </a:rPr>
                <a:t>1</a:t>
              </a:r>
              <a:endParaRPr kumimoji="0" lang="zh-CN" altLang="en-US" sz="2400" b="0"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cs typeface="+mn-ea"/>
                <a:sym typeface="+mn-lt"/>
              </a:endParaRPr>
            </a:p>
          </p:txBody>
        </p:sp>
      </p:grpSp>
      <p:grpSp>
        <p:nvGrpSpPr>
          <p:cNvPr id="48" name="组合 47"/>
          <p:cNvGrpSpPr/>
          <p:nvPr/>
        </p:nvGrpSpPr>
        <p:grpSpPr>
          <a:xfrm>
            <a:off x="2492207" y="3780363"/>
            <a:ext cx="7516317" cy="687563"/>
            <a:chOff x="4023630" y="2661347"/>
            <a:chExt cx="7516317" cy="687563"/>
          </a:xfrm>
        </p:grpSpPr>
        <p:sp>
          <p:nvSpPr>
            <p:cNvPr id="63" name="圆角矩形 62"/>
            <p:cNvSpPr/>
            <p:nvPr/>
          </p:nvSpPr>
          <p:spPr>
            <a:xfrm>
              <a:off x="5493159" y="2713129"/>
              <a:ext cx="5738057" cy="583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64" name="矩形 63"/>
            <p:cNvSpPr/>
            <p:nvPr/>
          </p:nvSpPr>
          <p:spPr>
            <a:xfrm>
              <a:off x="6001535" y="2737025"/>
              <a:ext cx="5538412" cy="514180"/>
            </a:xfrm>
            <a:prstGeom prst="rect">
              <a:avLst/>
            </a:prstGeom>
            <a:effectLst/>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rPr>
                <a:t>Interpretation of New Concepts</a:t>
              </a:r>
              <a:endParaRPr kumimoji="0" lang="en-US" altLang="zh-CN" sz="2400" b="0" i="0" u="none" strike="noStrike" kern="1200" cap="none" spc="0" normalizeH="0" baseline="0" noProof="0" dirty="0">
                <a:ln>
                  <a:noFill/>
                </a:ln>
                <a:solidFill>
                  <a:srgbClr val="E7E6E6">
                    <a:lumMod val="50000"/>
                  </a:srgbClr>
                </a:solidFill>
                <a:effectLst/>
                <a:uLnTx/>
                <a:uFillTx/>
                <a:latin typeface="OPPOSans M" panose="00020600040101010101" charset="-122"/>
                <a:ea typeface="OPPOSans M" panose="00020600040101010101" charset="-122"/>
                <a:cs typeface="+mn-ea"/>
                <a:sym typeface="Arial" panose="020B0604020202020204" pitchFamily="34" charset="0"/>
              </a:endParaRPr>
            </a:p>
          </p:txBody>
        </p:sp>
        <p:grpSp>
          <p:nvGrpSpPr>
            <p:cNvPr id="65" name="组合 64"/>
            <p:cNvGrpSpPr/>
            <p:nvPr/>
          </p:nvGrpSpPr>
          <p:grpSpPr>
            <a:xfrm>
              <a:off x="4023630" y="2661347"/>
              <a:ext cx="1461782" cy="687563"/>
              <a:chOff x="4304043" y="1286668"/>
              <a:chExt cx="3837944" cy="2757793"/>
            </a:xfrm>
            <a:effectLst>
              <a:outerShdw blurRad="381000" dist="254000" dir="8100000" algn="tr" rotWithShape="0">
                <a:prstClr val="black">
                  <a:alpha val="40000"/>
                </a:prstClr>
              </a:outerShdw>
            </a:effectLst>
          </p:grpSpPr>
          <p:sp>
            <p:nvSpPr>
              <p:cNvPr id="67" name="圆角矩形 6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cs typeface="+mn-ea"/>
                  <a:sym typeface="+mn-lt"/>
                </a:endParaRPr>
              </a:p>
            </p:txBody>
          </p:sp>
          <p:sp>
            <p:nvSpPr>
              <p:cNvPr id="68" name="圆角矩形 6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cs typeface="+mn-ea"/>
                  <a:sym typeface="+mn-lt"/>
                </a:endParaRPr>
              </a:p>
            </p:txBody>
          </p:sp>
        </p:grpSp>
        <p:sp>
          <p:nvSpPr>
            <p:cNvPr id="66" name="圆角矩形 65"/>
            <p:cNvSpPr/>
            <p:nvPr/>
          </p:nvSpPr>
          <p:spPr bwMode="auto">
            <a:xfrm>
              <a:off x="4415941" y="2725985"/>
              <a:ext cx="677160" cy="558291"/>
            </a:xfrm>
            <a:prstGeom prst="roundRect">
              <a:avLst/>
            </a:prstGeom>
            <a:solidFill>
              <a:srgbClr val="046A38"/>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cs typeface="+mn-ea"/>
                  <a:sym typeface="+mn-lt"/>
                </a:rPr>
                <a:t>2</a:t>
              </a:r>
              <a:endParaRPr kumimoji="0" lang="zh-CN" altLang="en-US" sz="2400" b="0"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cs typeface="+mn-ea"/>
                <a:sym typeface="+mn-l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2700000">
            <a:off x="2514790" y="1453137"/>
            <a:ext cx="370535" cy="370535"/>
          </a:xfrm>
          <a:prstGeom prst="rect">
            <a:avLst/>
          </a:prstGeom>
          <a:solidFill>
            <a:srgbClr val="046A38"/>
          </a:solidFill>
          <a:ln w="12700" cap="flat" cmpd="sng" algn="ctr">
            <a:noFill/>
            <a:prstDash val="solid"/>
            <a:miter lim="800000"/>
          </a:ln>
          <a:effectLst/>
        </p:spPr>
        <p:txBody>
          <a:bodyPr rtlCol="0" anchor="ctr"/>
          <a:lstStyle/>
          <a:p>
            <a:pPr algn="ctr" defTabSz="913765">
              <a:defRPr/>
            </a:pPr>
            <a:endParaRPr lang="zh-CN" altLang="en-US" sz="1800" kern="0">
              <a:solidFill>
                <a:schemeClr val="tx1">
                  <a:lumMod val="65000"/>
                  <a:lumOff val="35000"/>
                </a:schemeClr>
              </a:solidFill>
              <a:latin typeface="OPPOSans B" panose="00020600040101010101" charset="-122"/>
              <a:ea typeface="OPPOSans B" panose="00020600040101010101" charset="-122"/>
            </a:endParaRPr>
          </a:p>
        </p:txBody>
      </p:sp>
      <p:sp>
        <p:nvSpPr>
          <p:cNvPr id="24" name="矩形 23"/>
          <p:cNvSpPr/>
          <p:nvPr/>
        </p:nvSpPr>
        <p:spPr>
          <a:xfrm rot="2700000">
            <a:off x="2999646" y="1853341"/>
            <a:ext cx="181450" cy="181450"/>
          </a:xfrm>
          <a:prstGeom prst="rect">
            <a:avLst/>
          </a:prstGeom>
          <a:solidFill>
            <a:srgbClr val="2DC84D">
              <a:alpha val="69804"/>
            </a:srgbClr>
          </a:solidFill>
          <a:ln w="12700" cap="flat" cmpd="sng" algn="ctr">
            <a:noFill/>
            <a:prstDash val="solid"/>
            <a:miter lim="800000"/>
          </a:ln>
          <a:effectLst/>
        </p:spPr>
        <p:txBody>
          <a:bodyPr rtlCol="0" anchor="ctr"/>
          <a:lstStyle/>
          <a:p>
            <a:pPr algn="ctr" defTabSz="913765">
              <a:defRPr/>
            </a:pPr>
            <a:endParaRPr lang="zh-CN" altLang="en-US" sz="1800" kern="0">
              <a:solidFill>
                <a:prstClr val="white"/>
              </a:solidFill>
              <a:latin typeface="OPPOSans B" panose="00020600040101010101" charset="-122"/>
              <a:ea typeface="OPPOSans B" panose="00020600040101010101" charset="-122"/>
            </a:endParaRPr>
          </a:p>
        </p:txBody>
      </p:sp>
      <p:grpSp>
        <p:nvGrpSpPr>
          <p:cNvPr id="11" name="组合 10"/>
          <p:cNvGrpSpPr/>
          <p:nvPr/>
        </p:nvGrpSpPr>
        <p:grpSpPr>
          <a:xfrm>
            <a:off x="2897844" y="2072371"/>
            <a:ext cx="8248650" cy="2620010"/>
            <a:chOff x="1799" y="2145"/>
            <a:chExt cx="12990" cy="4126"/>
          </a:xfrm>
        </p:grpSpPr>
        <p:sp>
          <p:nvSpPr>
            <p:cNvPr id="12" name="文本框 2"/>
            <p:cNvSpPr txBox="1">
              <a:spLocks noChangeArrowheads="1"/>
            </p:cNvSpPr>
            <p:nvPr>
              <p:custDataLst>
                <p:tags r:id="rId1"/>
              </p:custDataLst>
            </p:nvPr>
          </p:nvSpPr>
          <p:spPr bwMode="auto">
            <a:xfrm>
              <a:off x="1852" y="2145"/>
              <a:ext cx="4968" cy="3764"/>
            </a:xfrm>
            <a:prstGeom prst="rect">
              <a:avLst/>
            </a:prstGeom>
            <a:noFill/>
            <a:ln w="9525">
              <a:noFill/>
              <a:miter lim="800000"/>
            </a:ln>
          </p:spPr>
          <p:txBody>
            <a:bodyPr>
              <a:spAutoFit/>
            </a:bodyPr>
            <a:lstStyle/>
            <a:p>
              <a:pPr algn="ctr" eaLnBrk="1" hangingPunct="1"/>
              <a:r>
                <a:rPr lang="en-US" altLang="zh-CN" sz="14930" b="1" dirty="0">
                  <a:solidFill>
                    <a:srgbClr val="046A38"/>
                  </a:solidFill>
                  <a:latin typeface="Arial Black" panose="020B0A04020102020204" pitchFamily="34" charset="0"/>
                  <a:ea typeface="微软雅黑" panose="020B0503020204020204" pitchFamily="34" charset="-122"/>
                  <a:cs typeface="Times New Roman" panose="02020603050405020304" pitchFamily="18" charset="0"/>
                </a:rPr>
                <a:t>01</a:t>
              </a:r>
              <a:endParaRPr lang="zh-CN" altLang="en-US" sz="14930" b="1" dirty="0">
                <a:solidFill>
                  <a:srgbClr val="046A38"/>
                </a:solidFill>
                <a:latin typeface="Arial Black" panose="020B0A04020102020204" pitchFamily="34" charset="0"/>
                <a:ea typeface="微软雅黑" panose="020B0503020204020204" pitchFamily="34" charset="-122"/>
                <a:cs typeface="Times New Roman" panose="02020603050405020304" pitchFamily="18" charset="0"/>
              </a:endParaRPr>
            </a:p>
          </p:txBody>
        </p:sp>
        <p:cxnSp>
          <p:nvCxnSpPr>
            <p:cNvPr id="13" name="直接连接符 12"/>
            <p:cNvCxnSpPr/>
            <p:nvPr>
              <p:custDataLst>
                <p:tags r:id="rId2"/>
              </p:custDataLst>
            </p:nvPr>
          </p:nvCxnSpPr>
          <p:spPr>
            <a:xfrm>
              <a:off x="6489" y="4009"/>
              <a:ext cx="5444"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文本框 11"/>
            <p:cNvSpPr txBox="1">
              <a:spLocks noChangeArrowheads="1"/>
            </p:cNvSpPr>
            <p:nvPr>
              <p:custDataLst>
                <p:tags r:id="rId3"/>
              </p:custDataLst>
            </p:nvPr>
          </p:nvSpPr>
          <p:spPr bwMode="auto">
            <a:xfrm>
              <a:off x="1799" y="3627"/>
              <a:ext cx="4593" cy="792"/>
            </a:xfrm>
            <a:prstGeom prst="rect">
              <a:avLst/>
            </a:prstGeom>
            <a:solidFill>
              <a:srgbClr val="F8F8F8"/>
            </a:solidFill>
            <a:ln w="9525">
              <a:noFill/>
              <a:miter lim="800000"/>
            </a:ln>
          </p:spPr>
          <p:txBody>
            <a:bodyPr>
              <a:spAutoFit/>
            </a:bodyPr>
            <a:lstStyle/>
            <a:p>
              <a:pPr eaLnBrk="1" hangingPunct="1"/>
              <a:r>
                <a:rPr lang="en-US" altLang="zh-CN" sz="2700" b="1" dirty="0">
                  <a:solidFill>
                    <a:schemeClr val="bg2">
                      <a:lumMod val="50000"/>
                    </a:schemeClr>
                  </a:solidFill>
                  <a:latin typeface="Times New Roman" panose="02020603050405020304" pitchFamily="18" charset="0"/>
                  <a:cs typeface="Times New Roman" panose="02020603050405020304" pitchFamily="18" charset="0"/>
                </a:rPr>
                <a:t>      PART ONE</a:t>
              </a:r>
              <a:endParaRPr lang="zh-CN" altLang="en-US" sz="27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6" name="文本框 15"/>
            <p:cNvSpPr txBox="1">
              <a:spLocks noChangeArrowheads="1"/>
            </p:cNvSpPr>
            <p:nvPr>
              <p:custDataLst>
                <p:tags r:id="rId4"/>
              </p:custDataLst>
            </p:nvPr>
          </p:nvSpPr>
          <p:spPr bwMode="auto">
            <a:xfrm>
              <a:off x="6425" y="3160"/>
              <a:ext cx="7394"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20000"/>
                </a:lnSpc>
              </a:pPr>
              <a:r>
                <a:rPr lang="en-US" altLang="zh-CN"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rPr>
                <a:t>introduction of NPS</a:t>
              </a:r>
              <a:endParaRPr lang="zh-CN" altLang="en-US" sz="2400" dirty="0">
                <a:solidFill>
                  <a:schemeClr val="bg2">
                    <a:lumMod val="50000"/>
                  </a:schemeClr>
                </a:solidFill>
                <a:latin typeface="OPPOSans M" panose="00020600040101010101" charset="-122"/>
                <a:ea typeface="OPPOSans M" panose="00020600040101010101" charset="-122"/>
                <a:cs typeface="+mn-ea"/>
                <a:sym typeface="Arial" panose="020B0604020202020204" pitchFamily="34" charset="0"/>
              </a:endParaRPr>
            </a:p>
          </p:txBody>
        </p:sp>
        <p:sp>
          <p:nvSpPr>
            <p:cNvPr id="18" name="矩形 17"/>
            <p:cNvSpPr/>
            <p:nvPr/>
          </p:nvSpPr>
          <p:spPr>
            <a:xfrm>
              <a:off x="6525" y="4135"/>
              <a:ext cx="8264" cy="2136"/>
            </a:xfrm>
            <a:prstGeom prst="rect">
              <a:avLst/>
            </a:prstGeom>
          </p:spPr>
          <p:txBody>
            <a:bodyPr wrap="square">
              <a:spAutoFit/>
            </a:bodyPr>
            <a:lstStyle/>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1.1 Background– Experience Economy</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endParaRPr>
            </a:p>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1.2 What is User Experience</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endParaRPr>
            </a:p>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1.3 How to Measure User Experience</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endParaRPr>
            </a:p>
            <a:p>
              <a:pPr lvl="1">
                <a:lnSpc>
                  <a:spcPct val="150000"/>
                </a:lnSpc>
                <a:buFont typeface="Wingdings" panose="05000000000000000000" pitchFamily="2" charset="2"/>
                <a:buChar char="Ø"/>
                <a:defRPr/>
              </a:pPr>
              <a:r>
                <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rPr>
                <a:t>1.4 Why NPS</a:t>
              </a:r>
              <a:endParaRPr lang="en-US" altLang="zh-CN" sz="1400" dirty="0">
                <a:solidFill>
                  <a:schemeClr val="bg2">
                    <a:lumMod val="50000"/>
                  </a:schemeClr>
                </a:solidFill>
                <a:latin typeface="OPPOSans B" panose="00020600040101010101" charset="-122"/>
                <a:ea typeface="OPPOSans B" panose="00020600040101010101" charset="-122"/>
                <a:cs typeface="Arial" panose="020B0604020202020204" pitchFamily="34"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矩形: 对角圆角 2"/>
          <p:cNvSpPr/>
          <p:nvPr/>
        </p:nvSpPr>
        <p:spPr>
          <a:xfrm>
            <a:off x="638363" y="4286785"/>
            <a:ext cx="11210737" cy="1986637"/>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7" name="标题 1"/>
          <p:cNvSpPr txBox="1"/>
          <p:nvPr/>
        </p:nvSpPr>
        <p:spPr>
          <a:xfrm>
            <a:off x="638363" y="248041"/>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825500" rtl="0" eaLnBrk="1" fontAlgn="auto" latinLnBrk="0" hangingPunct="1">
              <a:lnSpc>
                <a:spcPct val="100000"/>
              </a:lnSpc>
              <a:spcBef>
                <a:spcPts val="0"/>
              </a:spcBef>
              <a:spcAft>
                <a:spcPts val="0"/>
              </a:spcAft>
              <a:buClrTx/>
              <a:buSzTx/>
              <a:buFontTx/>
              <a:buNone/>
              <a:defRPr/>
            </a:pPr>
            <a:r>
              <a:rPr kumimoji="1" lang="en-US" altLang="zh-CN" sz="2400" b="0" i="0" u="none" strike="noStrike" kern="1200" cap="none" spc="0" normalizeH="0" baseline="0" noProof="0" dirty="0">
                <a:ln>
                  <a:noFill/>
                </a:ln>
                <a:solidFill>
                  <a:srgbClr val="E7E6E6">
                    <a:lumMod val="25000"/>
                  </a:srgbClr>
                </a:solidFill>
                <a:effectLst/>
                <a:uLnTx/>
                <a:uFillTx/>
                <a:latin typeface="OPPOSans B" panose="00020600040101010101" charset="-122"/>
                <a:ea typeface="OPPOSans B" panose="00020600040101010101" charset="-122"/>
                <a:cs typeface="OPPOSans B" panose="00020600040101010101" charset="-122"/>
                <a:sym typeface="OPPOSans M" panose="00020600040101010101" charset="-122"/>
              </a:rPr>
              <a:t>1.1 Background—Experience Economy</a:t>
            </a:r>
            <a:endParaRPr kumimoji="1" lang="en-US" altLang="zh-CN" sz="2400" b="0" i="0" u="none" strike="noStrike" kern="1200" cap="none" spc="0" normalizeH="0" baseline="0" noProof="0" dirty="0">
              <a:ln>
                <a:noFill/>
              </a:ln>
              <a:solidFill>
                <a:srgbClr val="E7E6E6">
                  <a:lumMod val="25000"/>
                </a:srgbClr>
              </a:solidFill>
              <a:effectLst/>
              <a:uLnTx/>
              <a:uFillTx/>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2" name="灯片编号占位符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C3C16A-A549-43CA-9345-6F01298657BE}" type="slidenum">
              <a:rPr kumimoji="0" lang="en-US" sz="1200" b="0" i="0" u="none" strike="noStrike" kern="1200" cap="none" spc="0" normalizeH="0" baseline="0" noProof="0" smtClean="0">
                <a:ln>
                  <a:noFill/>
                </a:ln>
                <a:solidFill>
                  <a:srgbClr val="44546B">
                    <a:tint val="75000"/>
                  </a:srgbClr>
                </a:solidFill>
                <a:effectLst/>
                <a:uLnTx/>
                <a:uFillTx/>
                <a:latin typeface="OPPOSans M" panose="00020600040101010101" charset="-122"/>
                <a:ea typeface="OPPOSans M" panose="00020600040101010101" charset="-122"/>
              </a:rPr>
            </a:fld>
            <a:endParaRPr kumimoji="0" lang="en-US" sz="1200" b="0" i="0" u="none" strike="noStrike" kern="1200" cap="none" spc="0" normalizeH="0" baseline="0" noProof="0" dirty="0">
              <a:ln>
                <a:noFill/>
              </a:ln>
              <a:solidFill>
                <a:srgbClr val="44546B">
                  <a:tint val="75000"/>
                </a:srgbClr>
              </a:solidFill>
              <a:effectLst/>
              <a:uLnTx/>
              <a:uFillTx/>
              <a:latin typeface="OPPOSans M" panose="00020600040101010101" charset="-122"/>
              <a:ea typeface="OPPOSans M" panose="00020600040101010101" charset="-122"/>
            </a:endParaRPr>
          </a:p>
        </p:txBody>
      </p:sp>
      <p:grpSp>
        <p:nvGrpSpPr>
          <p:cNvPr id="24" name="组合 23"/>
          <p:cNvGrpSpPr/>
          <p:nvPr/>
        </p:nvGrpSpPr>
        <p:grpSpPr>
          <a:xfrm>
            <a:off x="7538568" y="1295701"/>
            <a:ext cx="3538526" cy="2410405"/>
            <a:chOff x="8402064" y="1900307"/>
            <a:chExt cx="2958574" cy="1998901"/>
          </a:xfrm>
        </p:grpSpPr>
        <p:sp>
          <p:nvSpPr>
            <p:cNvPr id="25" name="矩形: 圆角 18"/>
            <p:cNvSpPr/>
            <p:nvPr/>
          </p:nvSpPr>
          <p:spPr>
            <a:xfrm>
              <a:off x="8402064" y="2229126"/>
              <a:ext cx="2958574" cy="1558869"/>
            </a:xfrm>
            <a:prstGeom prst="roundRect">
              <a:avLst>
                <a:gd name="adj" fmla="val 0"/>
              </a:avLst>
            </a:prstGeom>
            <a:solidFill>
              <a:schemeClr val="bg1"/>
            </a:solidFill>
            <a:ln w="76200">
              <a:noFill/>
            </a:ln>
            <a:effectLst>
              <a:outerShdw blurRad="304800" dist="25400" sx="101000" sy="101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600" normalizeH="0" baseline="0" noProof="0" dirty="0">
                <a:ln>
                  <a:noFill/>
                </a:ln>
                <a:solidFill>
                  <a:srgbClr val="034581"/>
                </a:solidFill>
                <a:effectLst/>
                <a:uLnTx/>
                <a:uFillTx/>
                <a:latin typeface="OPPOSans M" panose="00020600040101010101" charset="-122"/>
                <a:ea typeface="OPPOSans M" panose="00020600040101010101" charset="-122"/>
                <a:cs typeface="+mn-ea"/>
                <a:sym typeface="+mn-lt"/>
              </a:endParaRPr>
            </a:p>
          </p:txBody>
        </p:sp>
        <p:grpSp>
          <p:nvGrpSpPr>
            <p:cNvPr id="26" name="组合 25"/>
            <p:cNvGrpSpPr/>
            <p:nvPr/>
          </p:nvGrpSpPr>
          <p:grpSpPr>
            <a:xfrm>
              <a:off x="8881898" y="1900307"/>
              <a:ext cx="1998901" cy="1998901"/>
              <a:chOff x="8655860" y="2488843"/>
              <a:chExt cx="1998901" cy="1998901"/>
            </a:xfrm>
          </p:grpSpPr>
          <p:sp>
            <p:nvSpPr>
              <p:cNvPr id="27" name="内容占位符 2"/>
              <p:cNvSpPr txBox="1"/>
              <p:nvPr/>
            </p:nvSpPr>
            <p:spPr>
              <a:xfrm>
                <a:off x="8737835" y="2857655"/>
                <a:ext cx="1916926" cy="1344281"/>
              </a:xfrm>
              <a:prstGeom prst="rect">
                <a:avLst/>
              </a:prstGeom>
            </p:spPr>
            <p:txBody>
              <a:bodyPr wrap="square">
                <a:spAutoFit/>
              </a:bodyPr>
              <a:lstStyle>
                <a:defPPr>
                  <a:defRPr lang="en-US"/>
                </a:defPPr>
                <a:lvl1pPr algn="just">
                  <a:lnSpc>
                    <a:spcPct val="150000"/>
                  </a:lnSpc>
                  <a:defRPr sz="1600" spc="300">
                    <a:solidFill>
                      <a:srgbClr val="1C2035"/>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300" normalizeH="0" baseline="0" noProof="0" dirty="0">
                    <a:ln>
                      <a:noFill/>
                    </a:ln>
                    <a:solidFill>
                      <a:srgbClr val="E7E6E6">
                        <a:lumMod val="10000"/>
                      </a:srgbClr>
                    </a:solidFill>
                    <a:effectLst/>
                    <a:uLnTx/>
                    <a:uFillTx/>
                    <a:latin typeface="OPPOSans-S B" panose="00020600040101010101" pitchFamily="18" charset="-122"/>
                    <a:ea typeface="OPPOSans-S B" panose="00020600040101010101" pitchFamily="18" charset="-122"/>
                    <a:cs typeface="OPPOSans-S B" panose="00020600040101010101" pitchFamily="18" charset="-122"/>
                    <a:sym typeface="+mn-lt"/>
                  </a:rPr>
                  <a:t>We are now in the age of </a:t>
                </a:r>
                <a:r>
                  <a:rPr kumimoji="0" lang="en-US" altLang="zh-CN" sz="1600" b="0" i="0" u="none" strike="noStrike" kern="1200" cap="none" spc="300" normalizeH="0" baseline="0" noProof="0" dirty="0">
                    <a:ln>
                      <a:noFill/>
                    </a:ln>
                    <a:solidFill>
                      <a:srgbClr val="FF0000"/>
                    </a:solidFill>
                    <a:effectLst/>
                    <a:uLnTx/>
                    <a:uFillTx/>
                    <a:latin typeface="OPPOSans-S B" panose="00020600040101010101" pitchFamily="18" charset="-122"/>
                    <a:ea typeface="OPPOSans-S B" panose="00020600040101010101" pitchFamily="18" charset="-122"/>
                    <a:cs typeface="OPPOSans-S B" panose="00020600040101010101" pitchFamily="18" charset="-122"/>
                    <a:sym typeface="+mn-lt"/>
                  </a:rPr>
                  <a:t>Experience Economy</a:t>
                </a:r>
                <a:r>
                  <a:rPr kumimoji="0" lang="en-US" altLang="zh-CN" sz="1600" b="0" i="0" u="none" strike="noStrike" kern="1200" cap="none" spc="300" normalizeH="0" baseline="0" noProof="0" dirty="0">
                    <a:ln>
                      <a:noFill/>
                    </a:ln>
                    <a:solidFill>
                      <a:srgbClr val="E7E6E6">
                        <a:lumMod val="10000"/>
                      </a:srgbClr>
                    </a:solidFill>
                    <a:effectLst/>
                    <a:uLnTx/>
                    <a:uFillTx/>
                    <a:latin typeface="OPPOSans-S B" panose="00020600040101010101" pitchFamily="18" charset="-122"/>
                    <a:ea typeface="OPPOSans-S B" panose="00020600040101010101" pitchFamily="18" charset="-122"/>
                    <a:cs typeface="OPPOSans-S B" panose="00020600040101010101" pitchFamily="18" charset="-122"/>
                    <a:sym typeface="+mn-lt"/>
                  </a:rPr>
                  <a:t> </a:t>
                </a:r>
                <a:r>
                  <a:rPr kumimoji="0" lang="zh-CN" altLang="en-US" sz="2000" b="0" i="0" u="none" strike="noStrike" kern="1200" cap="none" spc="300" normalizeH="0" baseline="0" noProof="0" dirty="0">
                    <a:ln>
                      <a:noFill/>
                    </a:ln>
                    <a:solidFill>
                      <a:srgbClr val="E7E6E6">
                        <a:lumMod val="10000"/>
                      </a:srgbClr>
                    </a:solidFill>
                    <a:effectLst/>
                    <a:uLnTx/>
                    <a:uFillTx/>
                    <a:latin typeface="OPPOSans-S B" panose="00020600040101010101" pitchFamily="18" charset="-122"/>
                    <a:ea typeface="OPPOSans-S B" panose="00020600040101010101" pitchFamily="18" charset="-122"/>
                    <a:cs typeface="OPPOSans-S B" panose="00020600040101010101" pitchFamily="18" charset="-122"/>
                    <a:sym typeface="+mn-lt"/>
                  </a:rPr>
                  <a:t>！</a:t>
                </a:r>
                <a:endParaRPr kumimoji="0" lang="zh-CN" altLang="en-US" sz="2000" b="0" i="0" u="none" strike="noStrike" kern="1200" cap="none" spc="300" normalizeH="0" baseline="0" noProof="0" dirty="0">
                  <a:ln>
                    <a:noFill/>
                  </a:ln>
                  <a:solidFill>
                    <a:srgbClr val="E7E6E6">
                      <a:lumMod val="10000"/>
                    </a:srgbClr>
                  </a:solidFill>
                  <a:effectLst/>
                  <a:uLnTx/>
                  <a:uFillTx/>
                  <a:latin typeface="OPPOSans-S B" panose="00020600040101010101" pitchFamily="18" charset="-122"/>
                  <a:ea typeface="OPPOSans-S B" panose="00020600040101010101" pitchFamily="18" charset="-122"/>
                  <a:cs typeface="OPPOSans-S B" panose="00020600040101010101" pitchFamily="18" charset="-122"/>
                  <a:sym typeface="+mn-lt"/>
                </a:endParaRPr>
              </a:p>
            </p:txBody>
          </p:sp>
          <p:sp>
            <p:nvSpPr>
              <p:cNvPr id="28" name="圆: 空心 12"/>
              <p:cNvSpPr/>
              <p:nvPr/>
            </p:nvSpPr>
            <p:spPr>
              <a:xfrm>
                <a:off x="8655860" y="2488843"/>
                <a:ext cx="1998901" cy="1998901"/>
              </a:xfrm>
              <a:prstGeom prst="donut">
                <a:avLst>
                  <a:gd name="adj" fmla="val 338"/>
                </a:avLst>
              </a:prstGeom>
              <a:gradFill>
                <a:gsLst>
                  <a:gs pos="20000">
                    <a:srgbClr val="475574">
                      <a:alpha val="76000"/>
                    </a:srgbClr>
                  </a:gs>
                  <a:gs pos="77000">
                    <a:srgbClr val="F2D4AA">
                      <a:alpha val="66000"/>
                    </a:srgbClr>
                  </a:gs>
                </a:gsLst>
                <a:lin ang="5400000" scaled="1"/>
              </a:gradFill>
              <a:ln w="76200">
                <a:noFill/>
              </a:ln>
              <a:effectLst>
                <a:outerShdw blurRad="304800" dist="25400" sx="101000" sy="101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600" normalizeH="0" baseline="0" noProof="0">
                  <a:ln>
                    <a:noFill/>
                  </a:ln>
                  <a:solidFill>
                    <a:srgbClr val="034581"/>
                  </a:solidFill>
                  <a:effectLst/>
                  <a:uLnTx/>
                  <a:uFillTx/>
                  <a:latin typeface="OPPOSans M" panose="00020600040101010101" charset="-122"/>
                  <a:ea typeface="OPPOSans M" panose="00020600040101010101" charset="-122"/>
                  <a:cs typeface="+mn-ea"/>
                  <a:sym typeface="+mn-lt"/>
                </a:endParaRPr>
              </a:p>
            </p:txBody>
          </p:sp>
        </p:grpSp>
      </p:grpSp>
      <p:sp>
        <p:nvSpPr>
          <p:cNvPr id="29" name="矩形 28"/>
          <p:cNvSpPr/>
          <p:nvPr/>
        </p:nvSpPr>
        <p:spPr>
          <a:xfrm>
            <a:off x="1065031" y="4428170"/>
            <a:ext cx="10488605" cy="1754326"/>
          </a:xfrm>
          <a:prstGeom prst="rect">
            <a:avLst/>
          </a:prstGeom>
          <a:no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2F2F2">
                    <a:lumMod val="10000"/>
                  </a:srgbClr>
                </a:solidFill>
                <a:effectLst/>
                <a:uLnTx/>
                <a:uFillTx/>
                <a:latin typeface="OPPOSans M" panose="00020600040101010101" charset="-122"/>
                <a:ea typeface="微软雅黑" panose="020B0503020204020204" pitchFamily="34" charset="-122"/>
              </a:rPr>
              <a:t>As the </a:t>
            </a:r>
            <a:r>
              <a:rPr lang="en-US" altLang="zh-CN" dirty="0">
                <a:solidFill>
                  <a:srgbClr val="F2F2F2">
                    <a:lumMod val="10000"/>
                  </a:srgbClr>
                </a:solidFill>
                <a:latin typeface="OPPOSans M" panose="00020600040101010101" charset="-122"/>
                <a:ea typeface="微软雅黑" panose="020B0503020204020204" pitchFamily="34" charset="-122"/>
              </a:rPr>
              <a:t>Harvard Business Review </a:t>
            </a:r>
            <a:r>
              <a:rPr kumimoji="0" lang="en-US" altLang="zh-CN" sz="1800" b="0" i="0" u="none" strike="noStrike" kern="1200" cap="none" spc="0" normalizeH="0" baseline="0" noProof="0" dirty="0">
                <a:ln>
                  <a:noFill/>
                </a:ln>
                <a:solidFill>
                  <a:srgbClr val="F2F2F2">
                    <a:lumMod val="10000"/>
                  </a:srgbClr>
                </a:solidFill>
                <a:effectLst/>
                <a:uLnTx/>
                <a:uFillTx/>
                <a:latin typeface="OPPOSans M" panose="00020600040101010101" charset="-122"/>
                <a:ea typeface="微软雅黑" panose="020B0503020204020204" pitchFamily="34" charset="-122"/>
              </a:rPr>
              <a:t>so eloquently put it—"a company intentionally uses services as the stage, and goods as props, to engage individual customers in a way that creates a memorable event.“</a:t>
            </a:r>
            <a:endParaRPr kumimoji="0" lang="en-US" altLang="zh-CN" sz="1800" b="0" i="0" u="none" strike="noStrike" kern="1200" cap="none" spc="0" normalizeH="0" baseline="0" noProof="0" dirty="0">
              <a:ln>
                <a:noFill/>
              </a:ln>
              <a:solidFill>
                <a:srgbClr val="F2F2F2">
                  <a:lumMod val="10000"/>
                </a:srgbClr>
              </a:solidFill>
              <a:effectLst/>
              <a:uLnTx/>
              <a:uFillTx/>
              <a:latin typeface="OPPOSans M" panose="00020600040101010101"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srgbClr val="F2F2F2">
                  <a:lumMod val="10000"/>
                </a:srgbClr>
              </a:solidFill>
              <a:effectLst/>
              <a:uLnTx/>
              <a:uFillTx/>
              <a:latin typeface="OPPOSans M" panose="00020600040101010101"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2F2F2">
                    <a:lumMod val="10000"/>
                  </a:srgbClr>
                </a:solidFill>
                <a:effectLst/>
                <a:uLnTx/>
                <a:uFillTx/>
                <a:latin typeface="OPPOSans M" panose="00020600040101010101" charset="-122"/>
                <a:ea typeface="微软雅黑" panose="020B0503020204020204" pitchFamily="34" charset="-122"/>
              </a:rPr>
              <a:t>The goods are tangible, the service is intangible, and the experience created is unforgettable.“</a:t>
            </a:r>
            <a:endParaRPr kumimoji="0" lang="en-US" altLang="zh-CN" sz="1800" b="0" i="0" u="none" strike="noStrike" kern="1200" cap="none" spc="0" normalizeH="0" baseline="0" noProof="0" dirty="0">
              <a:ln>
                <a:noFill/>
              </a:ln>
              <a:solidFill>
                <a:srgbClr val="F2F2F2">
                  <a:lumMod val="10000"/>
                </a:srgbClr>
              </a:solidFill>
              <a:effectLst/>
              <a:uLnTx/>
              <a:uFillTx/>
              <a:latin typeface="OPPOSans M" panose="00020600040101010101" charset="-122"/>
              <a:ea typeface="微软雅黑" panose="020B0503020204020204" pitchFamily="34" charset="-122"/>
            </a:endParaRPr>
          </a:p>
        </p:txBody>
      </p:sp>
      <p:pic>
        <p:nvPicPr>
          <p:cNvPr id="30" name="图片 29"/>
          <p:cNvPicPr>
            <a:picLocks noChangeAspect="1"/>
          </p:cNvPicPr>
          <p:nvPr/>
        </p:nvPicPr>
        <p:blipFill>
          <a:blip r:embed="rId1"/>
          <a:stretch>
            <a:fillRect/>
          </a:stretch>
        </p:blipFill>
        <p:spPr>
          <a:xfrm>
            <a:off x="638363" y="1128274"/>
            <a:ext cx="5833543" cy="2894161"/>
          </a:xfrm>
          <a:prstGeom prst="rect">
            <a:avLst/>
          </a:prstGeom>
          <a:noFill/>
          <a:effectLst>
            <a:outerShdw blurRad="50800" dist="38100" dir="5400000" algn="t" rotWithShape="0">
              <a:prstClr val="black">
                <a:alpha val="40000"/>
              </a:prstClr>
            </a:outerShdw>
          </a:effectLst>
        </p:spPr>
      </p:pic>
      <p:sp>
        <p:nvSpPr>
          <p:cNvPr id="4" name="文本框 3"/>
          <p:cNvSpPr txBox="1"/>
          <p:nvPr/>
        </p:nvSpPr>
        <p:spPr>
          <a:xfrm>
            <a:off x="1040418" y="1530546"/>
            <a:ext cx="27003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Experience Economy</a:t>
            </a:r>
            <a:endParaRPr kumimoji="0" lang="zh-CN" altLang="en-US" sz="11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endParaRPr>
          </a:p>
        </p:txBody>
      </p:sp>
      <p:sp>
        <p:nvSpPr>
          <p:cNvPr id="13" name="文本框 12"/>
          <p:cNvSpPr txBox="1"/>
          <p:nvPr/>
        </p:nvSpPr>
        <p:spPr>
          <a:xfrm>
            <a:off x="1065031" y="2157403"/>
            <a:ext cx="241768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Service Economy</a:t>
            </a:r>
            <a:endParaRPr kumimoji="0" lang="zh-CN" altLang="en-US" sz="11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endParaRPr>
          </a:p>
        </p:txBody>
      </p:sp>
      <p:sp>
        <p:nvSpPr>
          <p:cNvPr id="14" name="文本框 13"/>
          <p:cNvSpPr txBox="1"/>
          <p:nvPr/>
        </p:nvSpPr>
        <p:spPr>
          <a:xfrm>
            <a:off x="1065031" y="2742354"/>
            <a:ext cx="214368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Industrial Economy</a:t>
            </a:r>
            <a:endParaRPr kumimoji="0" lang="zh-CN" altLang="en-US" sz="11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endParaRPr>
          </a:p>
        </p:txBody>
      </p:sp>
      <p:sp>
        <p:nvSpPr>
          <p:cNvPr id="15" name="文本框 14"/>
          <p:cNvSpPr txBox="1"/>
          <p:nvPr/>
        </p:nvSpPr>
        <p:spPr>
          <a:xfrm>
            <a:off x="1065031" y="3313549"/>
            <a:ext cx="214368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Agricultural </a:t>
            </a:r>
            <a:endParaRPr kumimoji="0" lang="en-US" altLang="zh-CN" sz="11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Economy</a:t>
            </a:r>
            <a:endParaRPr kumimoji="0" lang="zh-CN" altLang="en-US" sz="110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endParaRPr>
          </a:p>
        </p:txBody>
      </p:sp>
      <p:sp>
        <p:nvSpPr>
          <p:cNvPr id="16" name="文本框 15"/>
          <p:cNvSpPr txBox="1"/>
          <p:nvPr/>
        </p:nvSpPr>
        <p:spPr>
          <a:xfrm>
            <a:off x="3228381" y="3213556"/>
            <a:ext cx="1501470" cy="430887"/>
          </a:xfrm>
          <a:prstGeom prst="rect">
            <a:avLst/>
          </a:prstGeom>
          <a:noFill/>
        </p:spPr>
        <p:txBody>
          <a:bodyPr wrap="square" rtlCol="0">
            <a:spAutoFit/>
          </a:bodyPr>
          <a:lstStyle/>
          <a:p>
            <a:pPr marL="0" marR="0" lvl="0" indent="0" algn="l" defTabSz="412750" rtl="0" eaLnBrk="1" fontAlgn="auto" latinLnBrk="0" hangingPunct="0">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rgbClr val="44546B"/>
                </a:solidFill>
                <a:effectLst/>
                <a:uLnTx/>
                <a:uFillTx/>
                <a:latin typeface="OPPOSans M" panose="00020600040101010101" charset="-122"/>
                <a:ea typeface="OPPOSans M" panose="00020600040101010101" charset="-122"/>
                <a:sym typeface="Helvetica Neue Medium"/>
              </a:rPr>
              <a:t>Planting and Harvesting</a:t>
            </a:r>
            <a:endParaRPr kumimoji="0" lang="en-US" altLang="zh-CN" sz="1100" b="0" i="0" u="none" strike="noStrike" kern="0" cap="none" spc="0" normalizeH="0" baseline="0" noProof="0" dirty="0">
              <a:ln>
                <a:noFill/>
              </a:ln>
              <a:solidFill>
                <a:srgbClr val="5E5E5E"/>
              </a:solidFill>
              <a:effectLst/>
              <a:uLnTx/>
              <a:uFillTx/>
              <a:latin typeface="OPPOSans M" panose="00020600040101010101" charset="-122"/>
              <a:ea typeface="OPPOSans M" panose="00020600040101010101" charset="-122"/>
              <a:sym typeface="Helvetica Neue Medium"/>
            </a:endParaRPr>
          </a:p>
        </p:txBody>
      </p:sp>
      <p:sp>
        <p:nvSpPr>
          <p:cNvPr id="18" name="文本框 17"/>
          <p:cNvSpPr txBox="1"/>
          <p:nvPr/>
        </p:nvSpPr>
        <p:spPr>
          <a:xfrm>
            <a:off x="4275376" y="2673528"/>
            <a:ext cx="1228761"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44546B"/>
                </a:solidFill>
                <a:effectLst/>
                <a:uLnTx/>
                <a:uFillTx/>
                <a:latin typeface="OPPOSans M" panose="00020600040101010101" charset="-122"/>
                <a:ea typeface="OPPOSans M" panose="00020600040101010101" charset="-122"/>
              </a:rPr>
              <a:t>Making a product</a:t>
            </a:r>
            <a:endParaRPr kumimoji="0" lang="zh-CN" altLang="en-US" sz="1050" b="0" i="0" u="none" strike="noStrike" kern="1200" cap="none" spc="0" normalizeH="0" baseline="0" noProof="0" dirty="0">
              <a:ln>
                <a:noFill/>
              </a:ln>
              <a:solidFill>
                <a:srgbClr val="44546B"/>
              </a:solidFill>
              <a:effectLst/>
              <a:uLnTx/>
              <a:uFillTx/>
              <a:latin typeface="OPPOSans M" panose="00020600040101010101" charset="-122"/>
              <a:ea typeface="OPPOSans M" panose="00020600040101010101" charset="-122"/>
            </a:endParaRPr>
          </a:p>
        </p:txBody>
      </p:sp>
      <p:sp>
        <p:nvSpPr>
          <p:cNvPr id="20" name="文本框 19"/>
          <p:cNvSpPr txBox="1"/>
          <p:nvPr/>
        </p:nvSpPr>
        <p:spPr>
          <a:xfrm>
            <a:off x="5351284" y="2045019"/>
            <a:ext cx="115529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44546B"/>
                </a:solidFill>
                <a:effectLst/>
                <a:uLnTx/>
                <a:uFillTx/>
                <a:latin typeface="OPPOSans M" panose="00020600040101010101" charset="-122"/>
                <a:ea typeface="OPPOSans M" panose="00020600040101010101" charset="-122"/>
              </a:rPr>
              <a:t>Providing service</a:t>
            </a:r>
            <a:endParaRPr kumimoji="0" lang="zh-CN" altLang="en-US" sz="1100" b="0" i="0" u="none" strike="noStrike" kern="1200" cap="none" spc="0" normalizeH="0" baseline="0" noProof="0" dirty="0">
              <a:ln>
                <a:noFill/>
              </a:ln>
              <a:solidFill>
                <a:srgbClr val="44546B"/>
              </a:solidFill>
              <a:effectLst/>
              <a:uLnTx/>
              <a:uFillTx/>
              <a:latin typeface="OPPOSans M" panose="00020600040101010101" charset="-122"/>
              <a:ea typeface="OPPOSans M" panose="00020600040101010101" charset="-122"/>
            </a:endParaRPr>
          </a:p>
        </p:txBody>
      </p:sp>
      <p:sp>
        <p:nvSpPr>
          <p:cNvPr id="22" name="文本框 21"/>
          <p:cNvSpPr txBox="1"/>
          <p:nvPr/>
        </p:nvSpPr>
        <p:spPr>
          <a:xfrm>
            <a:off x="5322001" y="1101971"/>
            <a:ext cx="168323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44546B"/>
                </a:solidFill>
                <a:effectLst/>
                <a:uLnTx/>
                <a:uFillTx/>
                <a:latin typeface="OPPOSans M" panose="00020600040101010101" charset="-122"/>
                <a:ea typeface="OPPOSans M" panose="00020600040101010101" charset="-122"/>
              </a:rPr>
              <a:t>Creating Experience</a:t>
            </a:r>
            <a:endParaRPr kumimoji="0" lang="zh-CN" altLang="en-US" sz="1100" b="0" i="0" u="none" strike="noStrike" kern="1200" cap="none" spc="0" normalizeH="0" baseline="0" noProof="0" dirty="0">
              <a:ln>
                <a:noFill/>
              </a:ln>
              <a:solidFill>
                <a:srgbClr val="44546B"/>
              </a:solidFill>
              <a:effectLst/>
              <a:uLnTx/>
              <a:uFillTx/>
              <a:latin typeface="OPPOSans M" panose="00020600040101010101" charset="-122"/>
              <a:ea typeface="OPPOSans M" panose="00020600040101010101" charset="-122"/>
            </a:endParaRPr>
          </a:p>
        </p:txBody>
      </p:sp>
      <p:sp>
        <p:nvSpPr>
          <p:cNvPr id="31" name="文本框 30"/>
          <p:cNvSpPr txBox="1"/>
          <p:nvPr/>
        </p:nvSpPr>
        <p:spPr>
          <a:xfrm>
            <a:off x="4662149" y="3779408"/>
            <a:ext cx="150147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market share</a:t>
            </a:r>
            <a:endParaRPr kumimoji="0" lang="zh-CN" altLang="en-US"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14900" y="1306794"/>
            <a:ext cx="6894021" cy="49666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63" y="3958694"/>
            <a:ext cx="3472740" cy="23183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63" y="1404821"/>
            <a:ext cx="3472741" cy="231838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C3C16A-A549-43CA-9345-6F01298657BE}" type="slidenum">
              <a:rPr kumimoji="0" lang="en-US" sz="1200" b="0" i="0" u="none" strike="noStrike" kern="1200" cap="none" spc="0" normalizeH="0" baseline="0" noProof="0" smtClean="0">
                <a:ln>
                  <a:noFill/>
                </a:ln>
                <a:solidFill>
                  <a:srgbClr val="44546B">
                    <a:tint val="75000"/>
                  </a:srgbClr>
                </a:solidFill>
                <a:effectLst/>
                <a:uLnTx/>
                <a:uFillTx/>
                <a:latin typeface="OPPOSans M" panose="00020600040101010101" charset="-122"/>
                <a:ea typeface="OPPOSans M" panose="00020600040101010101" charset="-122"/>
              </a:rPr>
            </a:fld>
            <a:endParaRPr kumimoji="0" lang="en-US" sz="1200" b="0" i="0" u="none" strike="noStrike" kern="1200" cap="none" spc="0" normalizeH="0" baseline="0" noProof="0" dirty="0">
              <a:ln>
                <a:noFill/>
              </a:ln>
              <a:solidFill>
                <a:srgbClr val="44546B">
                  <a:tint val="75000"/>
                </a:srgbClr>
              </a:solidFill>
              <a:effectLst/>
              <a:uLnTx/>
              <a:uFillTx/>
              <a:latin typeface="OPPOSans M" panose="00020600040101010101" charset="-122"/>
              <a:ea typeface="OPPOSans M" panose="00020600040101010101" charset="-122"/>
            </a:endParaRPr>
          </a:p>
        </p:txBody>
      </p:sp>
      <p:sp>
        <p:nvSpPr>
          <p:cNvPr id="13" name="文本框 12"/>
          <p:cNvSpPr txBox="1"/>
          <p:nvPr/>
        </p:nvSpPr>
        <p:spPr>
          <a:xfrm>
            <a:off x="649511" y="947721"/>
            <a:ext cx="4139660" cy="359073"/>
          </a:xfrm>
          <a:prstGeom prst="rect">
            <a:avLst/>
          </a:prstGeom>
          <a:noFill/>
          <a:ln w="12700" cap="flat">
            <a:noFill/>
            <a:miter lim="400000"/>
          </a:ln>
          <a:effectLst/>
          <a:sp3d/>
        </p:spPr>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rPr>
              <a:t>How does it affect our work?</a:t>
            </a:r>
            <a:endParaRPr kumimoji="0" lang="zh-CN" altLang="en-US" sz="2000" b="0" i="0" u="none" strike="noStrike" kern="0" cap="none" spc="0" normalizeH="0" baseline="0" noProof="0" dirty="0">
              <a:ln>
                <a:noFill/>
              </a:ln>
              <a:solidFill>
                <a:srgbClr val="000000"/>
              </a:solidFill>
              <a:effectLst/>
              <a:uLnTx/>
              <a:uFillTx/>
              <a:latin typeface="OPPOSans M" panose="00020600040101010101" charset="-122"/>
              <a:ea typeface="OPPOSans M" panose="00020600040101010101" charset="-122"/>
              <a:sym typeface="Helvetica Neue"/>
            </a:endParaRPr>
          </a:p>
        </p:txBody>
      </p:sp>
      <p:sp>
        <p:nvSpPr>
          <p:cNvPr id="17" name="文本框 16"/>
          <p:cNvSpPr txBox="1"/>
          <p:nvPr/>
        </p:nvSpPr>
        <p:spPr>
          <a:xfrm>
            <a:off x="2388671" y="3448462"/>
            <a:ext cx="1722432" cy="297517"/>
          </a:xfrm>
          <a:prstGeom prst="rect">
            <a:avLst/>
          </a:prstGeom>
          <a:solidFill>
            <a:srgbClr val="C9C9C8"/>
          </a:solidFill>
          <a:ln w="12700" cap="flat">
            <a:noFill/>
            <a:miter lim="400000"/>
          </a:ln>
          <a:effectLst/>
          <a:sp3d/>
        </p:spPr>
        <p:txBody>
          <a:bodyPr rot="0" spcFirstLastPara="1" vertOverflow="overflow" horzOverflow="overflow" vert="horz" wrap="square" lIns="25400" tIns="25400" rIns="25400" bIns="25400" numCol="1" spcCol="38100" rtlCol="0" anchor="ctr">
            <a:spAutoFit/>
          </a:bodyPr>
          <a:lstStyle/>
          <a:p>
            <a:pPr marL="0" marR="0" lvl="0" indent="0" algn="ctr" defTabSz="412750" rtl="0" eaLnBrk="1" fontAlgn="auto" latinLnBrk="0" hangingPunct="0">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000000"/>
                </a:solidFill>
                <a:effectLst/>
                <a:uLnTx/>
                <a:uFillTx/>
                <a:latin typeface="OPPOSans B" panose="00020600040101010101" charset="-122"/>
                <a:ea typeface="OPPOSans B" panose="00020600040101010101" charset="-122"/>
                <a:sym typeface="Helvetica Neue"/>
              </a:rPr>
              <a:t>Service Center</a:t>
            </a:r>
            <a:endParaRPr kumimoji="0" lang="zh-CN" altLang="en-US" sz="1600" b="0" i="0" u="none" strike="noStrike" kern="0" cap="none" spc="0" normalizeH="0" baseline="0" noProof="0" dirty="0">
              <a:ln>
                <a:noFill/>
              </a:ln>
              <a:solidFill>
                <a:srgbClr val="000000"/>
              </a:solidFill>
              <a:effectLst/>
              <a:uLnTx/>
              <a:uFillTx/>
              <a:latin typeface="OPPOSans B" panose="00020600040101010101" charset="-122"/>
              <a:ea typeface="OPPOSans B" panose="00020600040101010101" charset="-122"/>
              <a:sym typeface="Helvetica Neue"/>
            </a:endParaRPr>
          </a:p>
        </p:txBody>
      </p:sp>
      <p:sp>
        <p:nvSpPr>
          <p:cNvPr id="18" name="文本框 17"/>
          <p:cNvSpPr txBox="1"/>
          <p:nvPr/>
        </p:nvSpPr>
        <p:spPr>
          <a:xfrm>
            <a:off x="2527310" y="5978173"/>
            <a:ext cx="1583793" cy="297517"/>
          </a:xfrm>
          <a:prstGeom prst="rect">
            <a:avLst/>
          </a:prstGeom>
          <a:solidFill>
            <a:srgbClr val="C9C9C8"/>
          </a:solidFill>
          <a:ln w="12700" cap="flat">
            <a:noFill/>
            <a:miter lim="400000"/>
          </a:ln>
          <a:effectLst/>
          <a:sp3d/>
        </p:spPr>
        <p:txBody>
          <a:bodyPr rot="0" spcFirstLastPara="1" vertOverflow="overflow" horzOverflow="overflow" vert="horz" wrap="square" lIns="25400" tIns="25400" rIns="25400" bIns="25400" numCol="1" spcCol="38100" rtlCol="0" anchor="ctr">
            <a:spAutoFit/>
          </a:bodyPr>
          <a:lstStyle/>
          <a:p>
            <a:pPr marL="0" marR="0" lvl="0" indent="0" algn="ctr" defTabSz="412750" rtl="0" eaLnBrk="1" fontAlgn="auto" latinLnBrk="0" hangingPunct="0">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000000"/>
                </a:solidFill>
                <a:effectLst/>
                <a:uLnTx/>
                <a:uFillTx/>
                <a:latin typeface="OPPOSans B" panose="00020600040101010101" charset="-122"/>
                <a:ea typeface="OPPOSans B" panose="00020600040101010101" charset="-122"/>
                <a:sym typeface="Helvetica Neue"/>
              </a:rPr>
              <a:t>OPPO Store</a:t>
            </a:r>
            <a:endParaRPr kumimoji="0" lang="zh-CN" altLang="en-US" sz="1600" b="0" i="0" u="none" strike="noStrike" kern="0" cap="none" spc="0" normalizeH="0" baseline="0" noProof="0" dirty="0">
              <a:ln>
                <a:noFill/>
              </a:ln>
              <a:solidFill>
                <a:srgbClr val="000000"/>
              </a:solidFill>
              <a:effectLst/>
              <a:uLnTx/>
              <a:uFillTx/>
              <a:latin typeface="OPPOSans B" panose="00020600040101010101" charset="-122"/>
              <a:ea typeface="OPPOSans B" panose="00020600040101010101" charset="-122"/>
              <a:sym typeface="Helvetica Neue"/>
            </a:endParaRPr>
          </a:p>
        </p:txBody>
      </p:sp>
      <p:sp>
        <p:nvSpPr>
          <p:cNvPr id="19" name="箭头: 右 18"/>
          <p:cNvSpPr/>
          <p:nvPr/>
        </p:nvSpPr>
        <p:spPr>
          <a:xfrm>
            <a:off x="4449986" y="3469555"/>
            <a:ext cx="655972" cy="489109"/>
          </a:xfrm>
          <a:prstGeom prst="rightArrow">
            <a:avLst/>
          </a:prstGeom>
          <a:solidFill>
            <a:srgbClr val="C9C9C8">
              <a:lumMod val="60000"/>
              <a:lumOff val="40000"/>
            </a:srgbClr>
          </a:solidFill>
          <a:ln w="12700" cap="flat">
            <a:noFill/>
            <a:miter lim="400000"/>
          </a:ln>
          <a:effectLst/>
          <a:sp3d/>
        </p:spPr>
        <p:txBody>
          <a:bodyPr rot="0" spcFirstLastPara="1" vertOverflow="overflow" horzOverflow="overflow" vert="horz" wrap="square" lIns="0" tIns="0" rIns="0" bIns="0" numCol="1" spcCol="38100" rtlCol="0" anchor="ctr">
            <a:spAutoFit/>
          </a:bodyPr>
          <a:lstStyle/>
          <a:p>
            <a:pPr marL="0" marR="0" lvl="0" indent="0" algn="ctr" defTabSz="412750" rtl="0" eaLnBrk="1" fontAlgn="auto" latinLnBrk="0" hangingPunct="0">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Helvetica Neue Medium"/>
              <a:ea typeface="OPPOSans M" panose="00020600040101010101" charset="-122"/>
              <a:sym typeface="Helvetica Neue Medium"/>
            </a:endParaRPr>
          </a:p>
        </p:txBody>
      </p:sp>
      <p:sp>
        <p:nvSpPr>
          <p:cNvPr id="20" name="文本框 19"/>
          <p:cNvSpPr txBox="1"/>
          <p:nvPr/>
        </p:nvSpPr>
        <p:spPr>
          <a:xfrm>
            <a:off x="9010996" y="5978173"/>
            <a:ext cx="3097925" cy="295249"/>
          </a:xfrm>
          <a:prstGeom prst="rect">
            <a:avLst/>
          </a:prstGeom>
          <a:solidFill>
            <a:srgbClr val="C9C9C8"/>
          </a:solidFill>
          <a:ln w="12700" cap="flat">
            <a:noFill/>
            <a:miter lim="400000"/>
          </a:ln>
          <a:effectLst/>
          <a:sp3d/>
        </p:spPr>
        <p:txBody>
          <a:bodyPr rot="0" spcFirstLastPara="1" vertOverflow="overflow" horzOverflow="overflow" vert="horz" wrap="square" lIns="25400" tIns="25400" rIns="25400" bIns="25400" numCol="1" spcCol="38100" rtlCol="0" anchor="ctr">
            <a:spAutoFit/>
          </a:bodyPr>
          <a:lstStyle/>
          <a:p>
            <a:pPr marL="0" marR="0" lvl="0" indent="0" algn="ctr" defTabSz="412750" rtl="0" eaLnBrk="1" fontAlgn="auto" latinLnBrk="0" hangingPunct="0">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000000"/>
                </a:solidFill>
                <a:effectLst/>
                <a:uLnTx/>
                <a:uFillTx/>
                <a:latin typeface="OPPOSans B" panose="00020600040101010101" charset="-122"/>
                <a:ea typeface="OPPOSans B" panose="00020600040101010101" charset="-122"/>
                <a:sym typeface="Helvetica Neue"/>
              </a:rPr>
              <a:t>Sales &amp; Service center</a:t>
            </a:r>
            <a:endParaRPr kumimoji="0" lang="zh-CN" altLang="en-US" sz="1600" b="0" i="0" u="none" strike="noStrike" kern="0" cap="none" spc="0" normalizeH="0" baseline="0" noProof="0" dirty="0">
              <a:ln>
                <a:noFill/>
              </a:ln>
              <a:solidFill>
                <a:srgbClr val="000000"/>
              </a:solidFill>
              <a:effectLst/>
              <a:uLnTx/>
              <a:uFillTx/>
              <a:latin typeface="OPPOSans B" panose="00020600040101010101" charset="-122"/>
              <a:ea typeface="OPPOSans B" panose="00020600040101010101" charset="-122"/>
              <a:sym typeface="Helvetica Neue"/>
            </a:endParaRPr>
          </a:p>
        </p:txBody>
      </p:sp>
      <p:sp>
        <p:nvSpPr>
          <p:cNvPr id="12" name="标题 1"/>
          <p:cNvSpPr txBox="1"/>
          <p:nvPr/>
        </p:nvSpPr>
        <p:spPr>
          <a:xfrm>
            <a:off x="638363" y="248041"/>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825500" rtl="0" eaLnBrk="1" fontAlgn="auto" latinLnBrk="0" hangingPunct="1">
              <a:lnSpc>
                <a:spcPct val="100000"/>
              </a:lnSpc>
              <a:spcBef>
                <a:spcPts val="0"/>
              </a:spcBef>
              <a:spcAft>
                <a:spcPts val="0"/>
              </a:spcAft>
              <a:buClrTx/>
              <a:buSzTx/>
              <a:buFontTx/>
              <a:buNone/>
              <a:defRPr/>
            </a:pPr>
            <a:r>
              <a:rPr kumimoji="1" lang="en-US" altLang="zh-CN" sz="2400" b="0" i="0" u="none" strike="noStrike" kern="1200" cap="none" spc="0" normalizeH="0" baseline="0" noProof="0" dirty="0">
                <a:ln>
                  <a:noFill/>
                </a:ln>
                <a:solidFill>
                  <a:srgbClr val="E7E6E6">
                    <a:lumMod val="25000"/>
                  </a:srgbClr>
                </a:solidFill>
                <a:effectLst/>
                <a:uLnTx/>
                <a:uFillTx/>
                <a:latin typeface="OPPOSans B" panose="00020600040101010101" charset="-122"/>
                <a:ea typeface="OPPOSans B" panose="00020600040101010101" charset="-122"/>
                <a:cs typeface="OPPOSans B" panose="00020600040101010101" charset="-122"/>
              </a:rPr>
              <a:t>1.1 Background—Experience Economy</a:t>
            </a:r>
            <a:endParaRPr kumimoji="1" lang="zh-CN" altLang="en-US" sz="2400" b="0" i="0" u="none" strike="noStrike" kern="1200" cap="none" spc="0" normalizeH="0" baseline="0" noProof="0" dirty="0">
              <a:ln>
                <a:noFill/>
              </a:ln>
              <a:solidFill>
                <a:srgbClr val="E7E6E6">
                  <a:lumMod val="25000"/>
                </a:srgbClr>
              </a:solidFill>
              <a:effectLst/>
              <a:uLnTx/>
              <a:uFillTx/>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3" name="AutoShape 4"/>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4546B"/>
              </a:solidFill>
              <a:effectLst/>
              <a:uLnTx/>
              <a:uFillTx/>
              <a:latin typeface="OPPOSans M" panose="00020600040101010101" charset="-122"/>
              <a:ea typeface="OPPOSans M" panose="0002060004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46551" y="247543"/>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825500" rtl="0" eaLnBrk="1" fontAlgn="auto" latinLnBrk="0" hangingPunct="1">
              <a:lnSpc>
                <a:spcPct val="100000"/>
              </a:lnSpc>
              <a:spcBef>
                <a:spcPts val="0"/>
              </a:spcBef>
              <a:spcAft>
                <a:spcPts val="0"/>
              </a:spcAft>
              <a:buClrTx/>
              <a:buSzTx/>
              <a:buFontTx/>
              <a:buNone/>
              <a:defRPr/>
            </a:pPr>
            <a:r>
              <a:rPr kumimoji="1" lang="en-US" altLang="zh-CN" sz="2400" b="0" i="0" u="none" strike="noStrike" kern="1200" cap="none" spc="0" normalizeH="0" baseline="0" noProof="0" dirty="0">
                <a:ln>
                  <a:noFill/>
                </a:ln>
                <a:solidFill>
                  <a:srgbClr val="E7E6E6">
                    <a:lumMod val="25000"/>
                  </a:srgbClr>
                </a:solidFill>
                <a:effectLst/>
                <a:uLnTx/>
                <a:uFillTx/>
                <a:latin typeface="OPPOSans B" panose="00020600040101010101" charset="-122"/>
                <a:ea typeface="OPPOSans B" panose="00020600040101010101" charset="-122"/>
                <a:cs typeface="OPPOSans B" panose="00020600040101010101" charset="-122"/>
              </a:rPr>
              <a:t>1.1 Background——Experience Economy</a:t>
            </a:r>
            <a:endParaRPr kumimoji="1" lang="zh-CN" altLang="en-US" sz="2400" b="0" i="0" u="none" strike="noStrike" kern="1200" cap="none" spc="0" normalizeH="0" baseline="0" noProof="0" dirty="0">
              <a:ln>
                <a:noFill/>
              </a:ln>
              <a:solidFill>
                <a:srgbClr val="E7E6E6">
                  <a:lumMod val="25000"/>
                </a:srgbClr>
              </a:solidFill>
              <a:effectLst/>
              <a:uLnTx/>
              <a:uFillTx/>
              <a:latin typeface="OPPOSans B" panose="00020600040101010101" charset="-122"/>
              <a:ea typeface="OPPOSans B" panose="00020600040101010101" charset="-122"/>
              <a:cs typeface="OPPOSans B" panose="00020600040101010101" charset="-122"/>
              <a:sym typeface="OPPOSans M" panose="00020600040101010101" charset="-122"/>
            </a:endParaRPr>
          </a:p>
        </p:txBody>
      </p:sp>
      <p:pic>
        <p:nvPicPr>
          <p:cNvPr id="67" name="Picture 2" descr="http://5b0988e595225.cdn.sohucs.com/images/20180408/1f3522f2a0c148a0a99104a571d5da97.jpe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70636" y="2894284"/>
            <a:ext cx="1976720" cy="1152000"/>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直接箭头连接符 67"/>
          <p:cNvCxnSpPr/>
          <p:nvPr/>
        </p:nvCxnSpPr>
        <p:spPr>
          <a:xfrm>
            <a:off x="696000" y="2666718"/>
            <a:ext cx="10800000" cy="51759"/>
          </a:xfrm>
          <a:prstGeom prst="straightConnector1">
            <a:avLst/>
          </a:prstGeom>
          <a:ln>
            <a:solidFill>
              <a:schemeClr val="bg1">
                <a:lumMod val="1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9" name="椭圆 68"/>
          <p:cNvSpPr/>
          <p:nvPr/>
        </p:nvSpPr>
        <p:spPr>
          <a:xfrm>
            <a:off x="1655053" y="2582408"/>
            <a:ext cx="224287" cy="224287"/>
          </a:xfrm>
          <a:prstGeom prst="ellipse">
            <a:avLst/>
          </a:prstGeom>
          <a:solidFill>
            <a:srgbClr val="328458"/>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70" name="矩形 69"/>
          <p:cNvSpPr/>
          <p:nvPr/>
        </p:nvSpPr>
        <p:spPr>
          <a:xfrm>
            <a:off x="4414309" y="2994058"/>
            <a:ext cx="1440000" cy="2009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In June 1983, Motorola launched the Dyna TAC 8000X with </a:t>
            </a:r>
            <a:r>
              <a:rPr kumimoji="0" lang="en-US" altLang="zh-CN" sz="1050" b="1"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half an hour of talk time</a:t>
            </a:r>
            <a:r>
              <a:rPr kumimoji="0" lang="en-US" altLang="zh-CN"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 priced at 3,995 US dollars.</a:t>
            </a:r>
            <a:endParaRPr kumimoji="0" lang="zh-CN" altLang="en-US"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endParaRPr>
          </a:p>
        </p:txBody>
      </p:sp>
      <p:pic>
        <p:nvPicPr>
          <p:cNvPr id="71" name="图片 70"/>
          <p:cNvPicPr>
            <a:picLocks noChangeAspect="1"/>
          </p:cNvPicPr>
          <p:nvPr/>
        </p:nvPicPr>
        <p:blipFill>
          <a:blip r:embed="rId2"/>
          <a:stretch>
            <a:fillRect/>
          </a:stretch>
        </p:blipFill>
        <p:spPr>
          <a:xfrm>
            <a:off x="3456105" y="2926014"/>
            <a:ext cx="949578" cy="1512000"/>
          </a:xfrm>
          <a:prstGeom prst="rect">
            <a:avLst/>
          </a:prstGeom>
        </p:spPr>
      </p:pic>
      <p:sp>
        <p:nvSpPr>
          <p:cNvPr id="72" name="椭圆 71"/>
          <p:cNvSpPr/>
          <p:nvPr/>
        </p:nvSpPr>
        <p:spPr>
          <a:xfrm>
            <a:off x="4242082" y="2582408"/>
            <a:ext cx="224287" cy="224287"/>
          </a:xfrm>
          <a:prstGeom prst="ellipse">
            <a:avLst/>
          </a:prstGeom>
          <a:solidFill>
            <a:srgbClr val="328458"/>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73" name="矩形 72"/>
          <p:cNvSpPr/>
          <p:nvPr/>
        </p:nvSpPr>
        <p:spPr>
          <a:xfrm>
            <a:off x="645027" y="4023807"/>
            <a:ext cx="2283914" cy="15251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On April 3, 1973, former Motorola executive Martin Cooper opened the first mobile phone in history. It weighs about </a:t>
            </a:r>
            <a:r>
              <a:rPr kumimoji="0" lang="en-US" altLang="zh-CN" sz="1050" b="1"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1.13 kg and can talk for ten minutes</a:t>
            </a:r>
            <a:r>
              <a:rPr kumimoji="0" lang="en-US" altLang="zh-CN"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 in total.</a:t>
            </a:r>
            <a:endParaRPr kumimoji="0" lang="zh-CN" altLang="en-US"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endParaRPr>
          </a:p>
        </p:txBody>
      </p:sp>
      <p:sp>
        <p:nvSpPr>
          <p:cNvPr id="74" name="椭圆 73"/>
          <p:cNvSpPr/>
          <p:nvPr/>
        </p:nvSpPr>
        <p:spPr>
          <a:xfrm>
            <a:off x="6704571" y="2582408"/>
            <a:ext cx="224287" cy="224287"/>
          </a:xfrm>
          <a:prstGeom prst="ellipse">
            <a:avLst/>
          </a:prstGeom>
          <a:solidFill>
            <a:srgbClr val="328458"/>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pic>
        <p:nvPicPr>
          <p:cNvPr id="75" name="图片 74"/>
          <p:cNvPicPr>
            <a:picLocks noChangeAspect="1"/>
          </p:cNvPicPr>
          <p:nvPr/>
        </p:nvPicPr>
        <p:blipFill>
          <a:blip r:embed="rId3"/>
          <a:stretch>
            <a:fillRect/>
          </a:stretch>
        </p:blipFill>
        <p:spPr>
          <a:xfrm>
            <a:off x="5916097" y="2966189"/>
            <a:ext cx="1165421" cy="1512000"/>
          </a:xfrm>
          <a:prstGeom prst="rect">
            <a:avLst/>
          </a:prstGeom>
        </p:spPr>
      </p:pic>
      <p:sp>
        <p:nvSpPr>
          <p:cNvPr id="76" name="矩形 75"/>
          <p:cNvSpPr/>
          <p:nvPr/>
        </p:nvSpPr>
        <p:spPr>
          <a:xfrm>
            <a:off x="7081518" y="2949948"/>
            <a:ext cx="1668245" cy="176753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In October 2003, Nokia 1100, the best-selling mobile phone in history, met most people's needs with </a:t>
            </a:r>
            <a:r>
              <a:rPr kumimoji="0" lang="en-US" altLang="zh-CN" sz="1050" b="1"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stability, simplicity, and low price</a:t>
            </a:r>
            <a:r>
              <a:rPr kumimoji="0" lang="en-US" altLang="zh-CN"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a:t>
            </a:r>
            <a:endParaRPr kumimoji="0" lang="zh-CN" altLang="en-US"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endParaRPr>
          </a:p>
        </p:txBody>
      </p:sp>
      <p:pic>
        <p:nvPicPr>
          <p:cNvPr id="77" name="图片 76"/>
          <p:cNvPicPr>
            <a:picLocks noChangeAspect="1"/>
          </p:cNvPicPr>
          <p:nvPr/>
        </p:nvPicPr>
        <p:blipFill>
          <a:blip r:embed="rId4"/>
          <a:stretch>
            <a:fillRect/>
          </a:stretch>
        </p:blipFill>
        <p:spPr>
          <a:xfrm>
            <a:off x="9156906" y="2898145"/>
            <a:ext cx="918857" cy="1512000"/>
          </a:xfrm>
          <a:prstGeom prst="rect">
            <a:avLst/>
          </a:prstGeom>
        </p:spPr>
      </p:pic>
      <p:sp>
        <p:nvSpPr>
          <p:cNvPr id="78" name="矩形 77"/>
          <p:cNvSpPr/>
          <p:nvPr/>
        </p:nvSpPr>
        <p:spPr>
          <a:xfrm>
            <a:off x="10075763" y="2945392"/>
            <a:ext cx="1776741" cy="2494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In 2007, Apple launched the </a:t>
            </a:r>
            <a:r>
              <a:rPr kumimoji="0" lang="en-US" altLang="zh-CN" sz="1050" b="1"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iPhone</a:t>
            </a:r>
            <a:r>
              <a:rPr kumimoji="0" lang="en-US" altLang="zh-CN"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 The experience it brought was revolutionary. Its </a:t>
            </a:r>
            <a:r>
              <a:rPr kumimoji="0" lang="en-US" altLang="zh-CN" sz="105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appearance</a:t>
            </a:r>
            <a:r>
              <a:rPr kumimoji="0" lang="en-US" altLang="zh-CN"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rPr>
              <a:t> overturned the entire mobile phone market, and mobile phones entered a new era.</a:t>
            </a:r>
            <a:endParaRPr kumimoji="0" lang="zh-CN" altLang="en-US" sz="1050" b="0" i="0" u="none" strike="noStrike" kern="1200" cap="none" spc="0" normalizeH="0" baseline="0" noProof="0" dirty="0">
              <a:ln>
                <a:noFill/>
              </a:ln>
              <a:solidFill>
                <a:srgbClr val="000000"/>
              </a:solidFill>
              <a:effectLst/>
              <a:uLnTx/>
              <a:uFillTx/>
              <a:latin typeface="OPPOSans M" panose="00020600040101010101" charset="-122"/>
              <a:ea typeface="OPPOSans M" panose="00020600040101010101" charset="-122"/>
            </a:endParaRPr>
          </a:p>
        </p:txBody>
      </p:sp>
      <p:sp>
        <p:nvSpPr>
          <p:cNvPr id="79" name="椭圆 78"/>
          <p:cNvSpPr/>
          <p:nvPr/>
        </p:nvSpPr>
        <p:spPr>
          <a:xfrm>
            <a:off x="9589986" y="2582408"/>
            <a:ext cx="224287" cy="224287"/>
          </a:xfrm>
          <a:prstGeom prst="ellipse">
            <a:avLst/>
          </a:prstGeom>
          <a:solidFill>
            <a:srgbClr val="328458"/>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2F2F2"/>
              </a:solidFill>
              <a:effectLst/>
              <a:uLnTx/>
              <a:uFillTx/>
              <a:latin typeface="OPPOSans M" panose="00020600040101010101" charset="-122"/>
              <a:ea typeface="OPPOSans M" panose="00020600040101010101" charset="-122"/>
            </a:endParaRPr>
          </a:p>
        </p:txBody>
      </p:sp>
      <p:sp>
        <p:nvSpPr>
          <p:cNvPr id="80" name="矩形 79"/>
          <p:cNvSpPr/>
          <p:nvPr/>
        </p:nvSpPr>
        <p:spPr>
          <a:xfrm>
            <a:off x="988540" y="1862501"/>
            <a:ext cx="1724443" cy="488436"/>
          </a:xfrm>
          <a:prstGeom prst="rect">
            <a:avLst/>
          </a:prstGeom>
          <a:solidFill>
            <a:srgbClr val="328458">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rPr>
              <a:t>Functional experience</a:t>
            </a:r>
            <a:endParaRPr kumimoji="0" lang="zh-CN" altLang="en-US" sz="1200" b="1"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endParaRPr>
          </a:p>
        </p:txBody>
      </p:sp>
      <p:sp>
        <p:nvSpPr>
          <p:cNvPr id="81" name="矩形 80"/>
          <p:cNvSpPr/>
          <p:nvPr/>
        </p:nvSpPr>
        <p:spPr>
          <a:xfrm>
            <a:off x="3713404" y="1882712"/>
            <a:ext cx="1281642" cy="488436"/>
          </a:xfrm>
          <a:prstGeom prst="rect">
            <a:avLst/>
          </a:prstGeom>
          <a:solidFill>
            <a:srgbClr val="328458">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rPr>
              <a:t>Performance experience</a:t>
            </a:r>
            <a:endParaRPr kumimoji="0" lang="zh-CN" altLang="en-US" sz="1200" b="1"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endParaRPr>
          </a:p>
        </p:txBody>
      </p:sp>
      <p:sp>
        <p:nvSpPr>
          <p:cNvPr id="82" name="矩形 81"/>
          <p:cNvSpPr/>
          <p:nvPr/>
        </p:nvSpPr>
        <p:spPr>
          <a:xfrm>
            <a:off x="6069335" y="1856438"/>
            <a:ext cx="1494758" cy="463030"/>
          </a:xfrm>
          <a:prstGeom prst="rect">
            <a:avLst/>
          </a:prstGeom>
          <a:solidFill>
            <a:srgbClr val="328458">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rPr>
              <a:t>Interactive performance</a:t>
            </a:r>
            <a:endParaRPr kumimoji="0" lang="zh-CN" altLang="en-US" sz="1050" b="1"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endParaRPr>
          </a:p>
        </p:txBody>
      </p:sp>
      <p:sp>
        <p:nvSpPr>
          <p:cNvPr id="83" name="矩形 82"/>
          <p:cNvSpPr/>
          <p:nvPr/>
        </p:nvSpPr>
        <p:spPr>
          <a:xfrm>
            <a:off x="9061308" y="1846029"/>
            <a:ext cx="1281642" cy="488436"/>
          </a:xfrm>
          <a:prstGeom prst="rect">
            <a:avLst/>
          </a:prstGeom>
          <a:solidFill>
            <a:srgbClr val="328458">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1"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rPr>
              <a:t>Brand Loyalty</a:t>
            </a:r>
            <a:endParaRPr kumimoji="0" lang="zh-CN" altLang="en-US" sz="1100" b="1" i="0" u="none" strike="noStrike" kern="1200" cap="none" spc="0" normalizeH="0" baseline="0" noProof="0" dirty="0">
              <a:ln>
                <a:noFill/>
              </a:ln>
              <a:solidFill>
                <a:srgbClr val="F2F2F2"/>
              </a:solidFill>
              <a:effectLst/>
              <a:uLnTx/>
              <a:uFillTx/>
              <a:latin typeface="OPPOSans M" panose="00020600040101010101" charset="-122"/>
              <a:ea typeface="OPPOSans M"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1000"/>
                                        <p:tgtEl>
                                          <p:spTgt spid="73"/>
                                        </p:tgtEl>
                                      </p:cBhvr>
                                    </p:animEffect>
                                    <p:anim calcmode="lin" valueType="num">
                                      <p:cBhvr>
                                        <p:cTn id="38" dur="1000" fill="hold"/>
                                        <p:tgtEl>
                                          <p:spTgt spid="73"/>
                                        </p:tgtEl>
                                        <p:attrNameLst>
                                          <p:attrName>ppt_x</p:attrName>
                                        </p:attrNameLst>
                                      </p:cBhvr>
                                      <p:tavLst>
                                        <p:tav tm="0">
                                          <p:val>
                                            <p:strVal val="#ppt_x"/>
                                          </p:val>
                                        </p:tav>
                                        <p:tav tm="100000">
                                          <p:val>
                                            <p:strVal val="#ppt_x"/>
                                          </p:val>
                                        </p:tav>
                                      </p:tavLst>
                                    </p:anim>
                                    <p:anim calcmode="lin" valueType="num">
                                      <p:cBhvr>
                                        <p:cTn id="39" dur="100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1000"/>
                                        <p:tgtEl>
                                          <p:spTgt spid="76"/>
                                        </p:tgtEl>
                                      </p:cBhvr>
                                    </p:animEffect>
                                    <p:anim calcmode="lin" valueType="num">
                                      <p:cBhvr>
                                        <p:cTn id="53" dur="1000" fill="hold"/>
                                        <p:tgtEl>
                                          <p:spTgt spid="76"/>
                                        </p:tgtEl>
                                        <p:attrNameLst>
                                          <p:attrName>ppt_x</p:attrName>
                                        </p:attrNameLst>
                                      </p:cBhvr>
                                      <p:tavLst>
                                        <p:tav tm="0">
                                          <p:val>
                                            <p:strVal val="#ppt_x"/>
                                          </p:val>
                                        </p:tav>
                                        <p:tav tm="100000">
                                          <p:val>
                                            <p:strVal val="#ppt_x"/>
                                          </p:val>
                                        </p:tav>
                                      </p:tavLst>
                                    </p:anim>
                                    <p:anim calcmode="lin" valueType="num">
                                      <p:cBhvr>
                                        <p:cTn id="54" dur="1000" fill="hold"/>
                                        <p:tgtEl>
                                          <p:spTgt spid="7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1000"/>
                                        <p:tgtEl>
                                          <p:spTgt spid="77"/>
                                        </p:tgtEl>
                                      </p:cBhvr>
                                    </p:animEffect>
                                    <p:anim calcmode="lin" valueType="num">
                                      <p:cBhvr>
                                        <p:cTn id="58" dur="1000" fill="hold"/>
                                        <p:tgtEl>
                                          <p:spTgt spid="77"/>
                                        </p:tgtEl>
                                        <p:attrNameLst>
                                          <p:attrName>ppt_x</p:attrName>
                                        </p:attrNameLst>
                                      </p:cBhvr>
                                      <p:tavLst>
                                        <p:tav tm="0">
                                          <p:val>
                                            <p:strVal val="#ppt_x"/>
                                          </p:val>
                                        </p:tav>
                                        <p:tav tm="100000">
                                          <p:val>
                                            <p:strVal val="#ppt_x"/>
                                          </p:val>
                                        </p:tav>
                                      </p:tavLst>
                                    </p:anim>
                                    <p:anim calcmode="lin" valueType="num">
                                      <p:cBhvr>
                                        <p:cTn id="59" dur="1000" fill="hold"/>
                                        <p:tgtEl>
                                          <p:spTgt spid="7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1000" fill="hold"/>
                                        <p:tgtEl>
                                          <p:spTgt spid="7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1000"/>
                                        <p:tgtEl>
                                          <p:spTgt spid="79"/>
                                        </p:tgtEl>
                                      </p:cBhvr>
                                    </p:animEffect>
                                    <p:anim calcmode="lin" valueType="num">
                                      <p:cBhvr>
                                        <p:cTn id="68" dur="1000" fill="hold"/>
                                        <p:tgtEl>
                                          <p:spTgt spid="79"/>
                                        </p:tgtEl>
                                        <p:attrNameLst>
                                          <p:attrName>ppt_x</p:attrName>
                                        </p:attrNameLst>
                                      </p:cBhvr>
                                      <p:tavLst>
                                        <p:tav tm="0">
                                          <p:val>
                                            <p:strVal val="#ppt_x"/>
                                          </p:val>
                                        </p:tav>
                                        <p:tav tm="100000">
                                          <p:val>
                                            <p:strVal val="#ppt_x"/>
                                          </p:val>
                                        </p:tav>
                                      </p:tavLst>
                                    </p:anim>
                                    <p:anim calcmode="lin" valueType="num">
                                      <p:cBhvr>
                                        <p:cTn id="69" dur="1000" fill="hold"/>
                                        <p:tgtEl>
                                          <p:spTgt spid="7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1000"/>
                                        <p:tgtEl>
                                          <p:spTgt spid="80"/>
                                        </p:tgtEl>
                                      </p:cBhvr>
                                    </p:animEffect>
                                    <p:anim calcmode="lin" valueType="num">
                                      <p:cBhvr>
                                        <p:cTn id="73" dur="1000" fill="hold"/>
                                        <p:tgtEl>
                                          <p:spTgt spid="80"/>
                                        </p:tgtEl>
                                        <p:attrNameLst>
                                          <p:attrName>ppt_x</p:attrName>
                                        </p:attrNameLst>
                                      </p:cBhvr>
                                      <p:tavLst>
                                        <p:tav tm="0">
                                          <p:val>
                                            <p:strVal val="#ppt_x"/>
                                          </p:val>
                                        </p:tav>
                                        <p:tav tm="100000">
                                          <p:val>
                                            <p:strVal val="#ppt_x"/>
                                          </p:val>
                                        </p:tav>
                                      </p:tavLst>
                                    </p:anim>
                                    <p:anim calcmode="lin" valueType="num">
                                      <p:cBhvr>
                                        <p:cTn id="74" dur="1000" fill="hold"/>
                                        <p:tgtEl>
                                          <p:spTgt spid="8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fade">
                                      <p:cBhvr>
                                        <p:cTn id="82" dur="1000"/>
                                        <p:tgtEl>
                                          <p:spTgt spid="82"/>
                                        </p:tgtEl>
                                      </p:cBhvr>
                                    </p:animEffect>
                                    <p:anim calcmode="lin" valueType="num">
                                      <p:cBhvr>
                                        <p:cTn id="83" dur="1000" fill="hold"/>
                                        <p:tgtEl>
                                          <p:spTgt spid="82"/>
                                        </p:tgtEl>
                                        <p:attrNameLst>
                                          <p:attrName>ppt_x</p:attrName>
                                        </p:attrNameLst>
                                      </p:cBhvr>
                                      <p:tavLst>
                                        <p:tav tm="0">
                                          <p:val>
                                            <p:strVal val="#ppt_x"/>
                                          </p:val>
                                        </p:tav>
                                        <p:tav tm="100000">
                                          <p:val>
                                            <p:strVal val="#ppt_x"/>
                                          </p:val>
                                        </p:tav>
                                      </p:tavLst>
                                    </p:anim>
                                    <p:anim calcmode="lin" valueType="num">
                                      <p:cBhvr>
                                        <p:cTn id="84" dur="1000" fill="hold"/>
                                        <p:tgtEl>
                                          <p:spTgt spid="8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fade">
                                      <p:cBhvr>
                                        <p:cTn id="87" dur="1000"/>
                                        <p:tgtEl>
                                          <p:spTgt spid="83"/>
                                        </p:tgtEl>
                                      </p:cBhvr>
                                    </p:animEffect>
                                    <p:anim calcmode="lin" valueType="num">
                                      <p:cBhvr>
                                        <p:cTn id="88" dur="1000" fill="hold"/>
                                        <p:tgtEl>
                                          <p:spTgt spid="83"/>
                                        </p:tgtEl>
                                        <p:attrNameLst>
                                          <p:attrName>ppt_x</p:attrName>
                                        </p:attrNameLst>
                                      </p:cBhvr>
                                      <p:tavLst>
                                        <p:tav tm="0">
                                          <p:val>
                                            <p:strVal val="#ppt_x"/>
                                          </p:val>
                                        </p:tav>
                                        <p:tav tm="100000">
                                          <p:val>
                                            <p:strVal val="#ppt_x"/>
                                          </p:val>
                                        </p:tav>
                                      </p:tavLst>
                                    </p:anim>
                                    <p:anim calcmode="lin" valueType="num">
                                      <p:cBhvr>
                                        <p:cTn id="8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2" grpId="0" animBg="1"/>
      <p:bldP spid="73" grpId="0"/>
      <p:bldP spid="74" grpId="0" animBg="1"/>
      <p:bldP spid="76" grpId="0"/>
      <p:bldP spid="78" grpId="0"/>
      <p:bldP spid="79" grpId="0" animBg="1"/>
      <p:bldP spid="80" grpId="0" animBg="1"/>
      <p:bldP spid="81" grpId="0" animBg="1"/>
      <p:bldP spid="82"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646551" y="247543"/>
            <a:ext cx="9455783" cy="9652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a:lnSpc>
                <a:spcPct val="100000"/>
              </a:lnSpc>
              <a:spcBef>
                <a:spcPts val="0"/>
              </a:spcBef>
            </a:pPr>
            <a:r>
              <a:rPr kumimoji="1" lang="en-US" altLang="zh-CN" sz="2400" dirty="0">
                <a:solidFill>
                  <a:schemeClr val="bg2">
                    <a:lumMod val="25000"/>
                  </a:schemeClr>
                </a:solidFill>
                <a:latin typeface="OPPOSans B" panose="00020600040101010101" charset="-122"/>
                <a:ea typeface="OPPOSans B" panose="00020600040101010101" charset="-122"/>
                <a:cs typeface="OPPOSans B" panose="00020600040101010101" charset="-122"/>
              </a:rPr>
              <a:t>1.1 Background——Experience Economy</a:t>
            </a:r>
            <a:endParaRPr kumimoji="1" lang="zh-CN" altLang="en-US" sz="2400" dirty="0">
              <a:solidFill>
                <a:schemeClr val="bg2">
                  <a:lumMod val="25000"/>
                </a:schemeClr>
              </a:solidFill>
              <a:latin typeface="OPPOSans B" panose="00020600040101010101" charset="-122"/>
              <a:ea typeface="OPPOSans B" panose="00020600040101010101" charset="-122"/>
              <a:cs typeface="OPPOSans B" panose="00020600040101010101" charset="-122"/>
              <a:sym typeface="OPPOSans M" panose="00020600040101010101" charset="-122"/>
            </a:endParaRPr>
          </a:p>
        </p:txBody>
      </p:sp>
      <p:sp>
        <p:nvSpPr>
          <p:cNvPr id="2" name="灯片编号占位符 1"/>
          <p:cNvSpPr>
            <a:spLocks noGrp="1"/>
          </p:cNvSpPr>
          <p:nvPr>
            <p:ph type="sldNum" sz="quarter" idx="12"/>
          </p:nvPr>
        </p:nvSpPr>
        <p:spPr>
          <a:xfrm>
            <a:off x="46763" y="6405764"/>
            <a:ext cx="2743200" cy="365125"/>
          </a:xfrm>
        </p:spPr>
        <p:txBody>
          <a:bodyPr/>
          <a:lstStyle/>
          <a:p>
            <a:fld id="{97C3C16A-A549-43CA-9345-6F01298657BE}" type="slidenum">
              <a:rPr lang="en-US" smtClean="0"/>
            </a:fld>
            <a:endParaRPr lang="en-US" dirty="0"/>
          </a:p>
        </p:txBody>
      </p:sp>
      <p:grpSp>
        <p:nvGrpSpPr>
          <p:cNvPr id="18" name="组合 17"/>
          <p:cNvGrpSpPr/>
          <p:nvPr/>
        </p:nvGrpSpPr>
        <p:grpSpPr>
          <a:xfrm>
            <a:off x="6599238" y="2224203"/>
            <a:ext cx="2895051" cy="373270"/>
            <a:chOff x="686551" y="1547910"/>
            <a:chExt cx="2895051" cy="373270"/>
          </a:xfrm>
        </p:grpSpPr>
        <p:sp>
          <p:nvSpPr>
            <p:cNvPr id="19" name="矩形 3"/>
            <p:cNvSpPr>
              <a:spLocks noChangeArrowheads="1"/>
            </p:cNvSpPr>
            <p:nvPr/>
          </p:nvSpPr>
          <p:spPr bwMode="auto">
            <a:xfrm>
              <a:off x="686551" y="1547910"/>
              <a:ext cx="2895051" cy="31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6" tIns="34138" rIns="68276" bIns="34138">
              <a:spAutoFit/>
            </a:bodyPr>
            <a:lstStyle/>
            <a:p>
              <a:pPr defTabSz="412750" hangingPunct="0"/>
              <a:r>
                <a:rPr lang="en-US" altLang="zh-CN" sz="1400" kern="0" dirty="0">
                  <a:solidFill>
                    <a:schemeClr val="bg2">
                      <a:lumMod val="25000"/>
                    </a:schemeClr>
                  </a:solidFill>
                  <a:latin typeface="OPPOSans M" panose="00020600040101010101" charset="-122"/>
                  <a:ea typeface="OPPOSans M" panose="00020600040101010101" charset="-122"/>
                  <a:sym typeface="Helvetica Neue"/>
                </a:rPr>
                <a:t>Under such circumstance</a:t>
              </a:r>
              <a:endParaRPr lang="en-US" altLang="zh-CN" sz="1400" kern="0" dirty="0">
                <a:solidFill>
                  <a:schemeClr val="bg2">
                    <a:lumMod val="25000"/>
                  </a:schemeClr>
                </a:solidFill>
                <a:latin typeface="OPPOSans M" panose="00020600040101010101" charset="-122"/>
                <a:ea typeface="OPPOSans M" panose="00020600040101010101" charset="-122"/>
                <a:sym typeface="Helvetica Neue"/>
              </a:endParaRPr>
            </a:p>
          </p:txBody>
        </p:sp>
        <p:grpSp>
          <p:nvGrpSpPr>
            <p:cNvPr id="20" name="组合 19"/>
            <p:cNvGrpSpPr/>
            <p:nvPr/>
          </p:nvGrpSpPr>
          <p:grpSpPr>
            <a:xfrm>
              <a:off x="756178" y="1880855"/>
              <a:ext cx="1821924" cy="40325"/>
              <a:chOff x="756178" y="1880855"/>
              <a:chExt cx="1821924" cy="40325"/>
            </a:xfrm>
          </p:grpSpPr>
          <p:sp>
            <p:nvSpPr>
              <p:cNvPr id="35" name="矩形 34"/>
              <p:cNvSpPr/>
              <p:nvPr/>
            </p:nvSpPr>
            <p:spPr>
              <a:xfrm>
                <a:off x="756178" y="1880855"/>
                <a:ext cx="597202" cy="40325"/>
              </a:xfrm>
              <a:prstGeom prst="rect">
                <a:avLst/>
              </a:prstGeom>
              <a:solidFill>
                <a:srgbClr val="2DC84D"/>
              </a:solidFill>
              <a:ln>
                <a:noFill/>
              </a:ln>
            </p:spPr>
            <p:style>
              <a:lnRef idx="2">
                <a:schemeClr val="accent1">
                  <a:shade val="50000"/>
                </a:schemeClr>
              </a:lnRef>
              <a:fillRef idx="1">
                <a:schemeClr val="accent1"/>
              </a:fillRef>
              <a:effectRef idx="0">
                <a:schemeClr val="accent1"/>
              </a:effectRef>
              <a:fontRef idx="minor">
                <a:schemeClr val="lt1"/>
              </a:fontRef>
            </p:style>
            <p:txBody>
              <a:bodyPr lIns="68279" tIns="34138" rIns="68279" bIns="34138" rtlCol="0" anchor="ctr"/>
              <a:lstStyle/>
              <a:p>
                <a:pPr algn="ctr"/>
                <a:endParaRPr lang="zh-CN" altLang="en-US" sz="132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1368364" y="1880855"/>
                <a:ext cx="1209738" cy="40325"/>
              </a:xfrm>
              <a:prstGeom prst="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68279" tIns="34138" rIns="68279" bIns="34138" rtlCol="0" anchor="ctr"/>
              <a:lstStyle/>
              <a:p>
                <a:pPr algn="ctr"/>
                <a:endParaRPr lang="zh-CN" altLang="en-US" sz="132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
        <p:nvSpPr>
          <p:cNvPr id="59" name="矩形 58"/>
          <p:cNvSpPr/>
          <p:nvPr/>
        </p:nvSpPr>
        <p:spPr>
          <a:xfrm>
            <a:off x="6599238" y="1870044"/>
            <a:ext cx="5133019" cy="3112969"/>
          </a:xfrm>
          <a:prstGeom prst="rect">
            <a:avLst/>
          </a:prstGeom>
          <a:noFill/>
          <a:ln w="12700" cap="flat">
            <a:solidFill>
              <a:srgbClr val="5E5E5E">
                <a:lumMod val="20000"/>
                <a:lumOff val="80000"/>
              </a:srgbClr>
            </a:solidFill>
            <a:prstDash val="dashDot"/>
            <a:miter lim="400000"/>
          </a:ln>
          <a:effectLst/>
          <a:sp3d/>
        </p:spPr>
        <p:txBody>
          <a:bodyPr rot="0" spcFirstLastPara="1" vertOverflow="overflow" horzOverflow="overflow" vert="horz" wrap="square" lIns="0" tIns="0" rIns="0" bIns="0" numCol="1" spcCol="38100" rtlCol="0" anchor="ctr">
            <a:noAutofit/>
          </a:bodyPr>
          <a:lstStyle/>
          <a:p>
            <a:pPr marL="0" marR="0" lvl="0" indent="0" algn="ctr" defTabSz="412750" eaLnBrk="1" fontAlgn="auto" latinLnBrk="0" hangingPunct="0">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FFFFFF"/>
                </a:solidFill>
                <a:effectLst/>
                <a:uLnTx/>
                <a:uFillTx/>
                <a:latin typeface="Helvetica Neue Medium"/>
                <a:sym typeface="Helvetica Neue Medium"/>
              </a:rPr>
              <a:t>v</a:t>
            </a:r>
            <a:endParaRPr kumimoji="0" lang="zh-CN" altLang="en-US"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31" name="文本框 30"/>
          <p:cNvSpPr txBox="1"/>
          <p:nvPr/>
        </p:nvSpPr>
        <p:spPr>
          <a:xfrm>
            <a:off x="6560584" y="2577310"/>
            <a:ext cx="5133019" cy="2308324"/>
          </a:xfrm>
          <a:prstGeom prst="rect">
            <a:avLst/>
          </a:prstGeom>
          <a:noFill/>
        </p:spPr>
        <p:txBody>
          <a:bodyPr wrap="square">
            <a:spAutoFit/>
          </a:bodyPr>
          <a:lstStyle/>
          <a:p>
            <a:pPr marL="285750" indent="-285750" algn="just">
              <a:buFont typeface="Wingdings" panose="05000000000000000000" pitchFamily="2" charset="2"/>
              <a:buChar char="p"/>
            </a:pPr>
            <a:r>
              <a:rPr lang="en-US" altLang="zh-CN" dirty="0">
                <a:solidFill>
                  <a:srgbClr val="222223"/>
                </a:solidFill>
                <a:latin typeface="微软雅黑" panose="020B0503020204020204" pitchFamily="34" charset="-122"/>
              </a:rPr>
              <a:t>By shaping the </a:t>
            </a:r>
            <a:r>
              <a:rPr lang="en-US" altLang="zh-CN" dirty="0">
                <a:solidFill>
                  <a:srgbClr val="FF0000"/>
                </a:solidFill>
                <a:latin typeface="微软雅黑" panose="020B0503020204020204" pitchFamily="34" charset="-122"/>
              </a:rPr>
              <a:t>Sense Experience </a:t>
            </a:r>
            <a:r>
              <a:rPr lang="en-US" altLang="zh-CN" dirty="0">
                <a:solidFill>
                  <a:srgbClr val="222223"/>
                </a:solidFill>
                <a:latin typeface="微软雅黑" panose="020B0503020204020204" pitchFamily="34" charset="-122"/>
              </a:rPr>
              <a:t>and </a:t>
            </a:r>
            <a:r>
              <a:rPr lang="en-US" altLang="zh-CN" dirty="0">
                <a:solidFill>
                  <a:srgbClr val="FF0000"/>
                </a:solidFill>
                <a:latin typeface="微软雅黑" panose="020B0503020204020204" pitchFamily="34" charset="-122"/>
              </a:rPr>
              <a:t>Brand Loyalty </a:t>
            </a:r>
            <a:r>
              <a:rPr lang="en-US" altLang="zh-CN" dirty="0">
                <a:solidFill>
                  <a:srgbClr val="222223"/>
                </a:solidFill>
                <a:latin typeface="微软雅黑" panose="020B0503020204020204" pitchFamily="34" charset="-122"/>
              </a:rPr>
              <a:t>from the perspective of scenes of daily life, we need to capture the attention of customers, and change their consumption behavior so as to find new value and space for our products, which finally allow the company to win more market share and benefits.</a:t>
            </a:r>
            <a:endParaRPr lang="en-US" altLang="zh-CN" dirty="0">
              <a:solidFill>
                <a:srgbClr val="222223"/>
              </a:solidFill>
              <a:latin typeface="微软雅黑" panose="020B0503020204020204" pitchFamily="34" charset="-122"/>
            </a:endParaRPr>
          </a:p>
        </p:txBody>
      </p:sp>
      <p:pic>
        <p:nvPicPr>
          <p:cNvPr id="9" name="图片 8"/>
          <p:cNvPicPr>
            <a:picLocks noChangeAspect="1"/>
          </p:cNvPicPr>
          <p:nvPr/>
        </p:nvPicPr>
        <p:blipFill>
          <a:blip r:embed="rId1">
            <a:duotone>
              <a:prstClr val="black"/>
              <a:schemeClr val="accent1">
                <a:tint val="45000"/>
                <a:satMod val="400000"/>
              </a:schemeClr>
            </a:duotone>
            <a:extLst>
              <a:ext uri="{BEBA8EAE-BF5A-486C-A8C5-ECC9F3942E4B}">
                <a14:imgProps xmlns:a14="http://schemas.microsoft.com/office/drawing/2010/main">
                  <a14:imgLayer r:embed="rId2">
                    <a14:imgEffect>
                      <a14:brightnessContrast contrast="-40000"/>
                    </a14:imgEffect>
                  </a14:imgLayer>
                </a14:imgProps>
              </a:ext>
            </a:extLst>
          </a:blip>
          <a:stretch>
            <a:fillRect/>
          </a:stretch>
        </p:blipFill>
        <p:spPr>
          <a:xfrm>
            <a:off x="2100770" y="2773454"/>
            <a:ext cx="1518730" cy="527162"/>
          </a:xfrm>
          <a:prstGeom prst="rect">
            <a:avLst/>
          </a:prstGeom>
          <a:noFill/>
          <a:effectLst>
            <a:outerShdw blurRad="50800" dist="50800" dir="5400000" algn="ctr" rotWithShape="0">
              <a:schemeClr val="bg1"/>
            </a:outerShdw>
          </a:effectLst>
        </p:spPr>
      </p:pic>
      <p:pic>
        <p:nvPicPr>
          <p:cNvPr id="10" name="图片 9"/>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2360633" y="1919254"/>
            <a:ext cx="993734" cy="834318"/>
          </a:xfrm>
          <a:prstGeom prst="rect">
            <a:avLst/>
          </a:prstGeom>
        </p:spPr>
      </p:pic>
      <p:pic>
        <p:nvPicPr>
          <p:cNvPr id="11" name="图片 10"/>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790700" y="3278791"/>
            <a:ext cx="2114550" cy="553340"/>
          </a:xfrm>
          <a:prstGeom prst="rect">
            <a:avLst/>
          </a:prstGeom>
        </p:spPr>
      </p:pic>
      <p:pic>
        <p:nvPicPr>
          <p:cNvPr id="12" name="图片 11"/>
          <p:cNvPicPr>
            <a:picLocks noChangeAspect="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20000"/>
                    </a14:imgEffect>
                    <a14:imgEffect>
                      <a14:saturation sat="0"/>
                    </a14:imgEffect>
                  </a14:imgLayer>
                </a14:imgProps>
              </a:ext>
            </a:extLst>
          </a:blip>
          <a:stretch>
            <a:fillRect/>
          </a:stretch>
        </p:blipFill>
        <p:spPr>
          <a:xfrm>
            <a:off x="1544279" y="3829717"/>
            <a:ext cx="2635046" cy="568071"/>
          </a:xfrm>
          <a:prstGeom prst="rect">
            <a:avLst/>
          </a:prstGeom>
        </p:spPr>
      </p:pic>
      <p:pic>
        <p:nvPicPr>
          <p:cNvPr id="13" name="图片 12"/>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brightnessContrast bright="-20000"/>
                    </a14:imgEffect>
                  </a14:imgLayer>
                </a14:imgProps>
              </a:ext>
            </a:extLst>
          </a:blip>
          <a:stretch>
            <a:fillRect/>
          </a:stretch>
        </p:blipFill>
        <p:spPr>
          <a:xfrm>
            <a:off x="1265613" y="4416551"/>
            <a:ext cx="3230187" cy="566463"/>
          </a:xfrm>
          <a:prstGeom prst="rect">
            <a:avLst/>
          </a:prstGeom>
        </p:spPr>
      </p:pic>
      <p:pic>
        <p:nvPicPr>
          <p:cNvPr id="14" name="图片 13"/>
          <p:cNvPicPr>
            <a:picLocks noChangeAspect="1"/>
          </p:cNvPicPr>
          <p:nvPr/>
        </p:nvPicPr>
        <p:blipFill>
          <a:blip r:embed="rId11">
            <a:duotone>
              <a:prstClr val="black"/>
              <a:srgbClr val="D9C3A5">
                <a:tint val="50000"/>
                <a:satMod val="180000"/>
              </a:srgbClr>
            </a:duotone>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772354" y="1721220"/>
            <a:ext cx="555978" cy="3254511"/>
          </a:xfrm>
          <a:prstGeom prst="rect">
            <a:avLst/>
          </a:prstGeom>
        </p:spPr>
      </p:pic>
      <p:cxnSp>
        <p:nvCxnSpPr>
          <p:cNvPr id="16" name="直接连接符 15"/>
          <p:cNvCxnSpPr/>
          <p:nvPr/>
        </p:nvCxnSpPr>
        <p:spPr>
          <a:xfrm>
            <a:off x="3162300" y="2253656"/>
            <a:ext cx="17907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953000" y="2083233"/>
            <a:ext cx="1228705" cy="246221"/>
          </a:xfrm>
          <a:prstGeom prst="rect">
            <a:avLst/>
          </a:prstGeom>
          <a:noFill/>
        </p:spPr>
        <p:txBody>
          <a:bodyPr wrap="square" rtlCol="0">
            <a:spAutoFit/>
          </a:bodyPr>
          <a:lstStyle/>
          <a:p>
            <a:r>
              <a:rPr lang="en-US" altLang="zh-CN" sz="1000" dirty="0">
                <a:solidFill>
                  <a:schemeClr val="bg1">
                    <a:lumMod val="10000"/>
                  </a:schemeClr>
                </a:solidFill>
              </a:rPr>
              <a:t>Brand Loyalty</a:t>
            </a:r>
            <a:endParaRPr lang="zh-CN" altLang="en-US" sz="1000" dirty="0">
              <a:solidFill>
                <a:schemeClr val="bg1">
                  <a:lumMod val="10000"/>
                </a:schemeClr>
              </a:solidFill>
            </a:endParaRPr>
          </a:p>
        </p:txBody>
      </p:sp>
      <p:cxnSp>
        <p:nvCxnSpPr>
          <p:cNvPr id="54" name="直接连接符 53"/>
          <p:cNvCxnSpPr/>
          <p:nvPr/>
        </p:nvCxnSpPr>
        <p:spPr>
          <a:xfrm>
            <a:off x="3525683" y="3036173"/>
            <a:ext cx="1427317" cy="86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4953000" y="2867918"/>
            <a:ext cx="1228705" cy="400110"/>
          </a:xfrm>
          <a:prstGeom prst="rect">
            <a:avLst/>
          </a:prstGeom>
          <a:noFill/>
        </p:spPr>
        <p:txBody>
          <a:bodyPr wrap="square" rtlCol="0">
            <a:spAutoFit/>
          </a:bodyPr>
          <a:lstStyle/>
          <a:p>
            <a:r>
              <a:rPr lang="en-US" altLang="zh-CN" sz="1000" dirty="0">
                <a:solidFill>
                  <a:schemeClr val="bg1">
                    <a:lumMod val="10000"/>
                  </a:schemeClr>
                </a:solidFill>
              </a:rPr>
              <a:t>Emotional </a:t>
            </a:r>
            <a:endParaRPr lang="en-US" altLang="zh-CN" sz="1000" dirty="0">
              <a:solidFill>
                <a:schemeClr val="bg1">
                  <a:lumMod val="10000"/>
                </a:schemeClr>
              </a:solidFill>
            </a:endParaRPr>
          </a:p>
          <a:p>
            <a:r>
              <a:rPr lang="en-US" altLang="zh-CN" sz="1000" dirty="0">
                <a:solidFill>
                  <a:schemeClr val="bg1">
                    <a:lumMod val="10000"/>
                  </a:schemeClr>
                </a:solidFill>
              </a:rPr>
              <a:t>Experience</a:t>
            </a:r>
            <a:endParaRPr lang="zh-CN" altLang="en-US" sz="1000" dirty="0">
              <a:solidFill>
                <a:schemeClr val="bg1">
                  <a:lumMod val="10000"/>
                </a:schemeClr>
              </a:solidFill>
            </a:endParaRPr>
          </a:p>
        </p:txBody>
      </p:sp>
      <p:cxnSp>
        <p:nvCxnSpPr>
          <p:cNvPr id="61" name="直接连接符 60"/>
          <p:cNvCxnSpPr/>
          <p:nvPr/>
        </p:nvCxnSpPr>
        <p:spPr>
          <a:xfrm>
            <a:off x="3782141" y="3552961"/>
            <a:ext cx="1170859" cy="86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060919" y="4105231"/>
            <a:ext cx="89208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367570" y="4699782"/>
            <a:ext cx="58543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4953000" y="3373296"/>
            <a:ext cx="1228705" cy="400110"/>
          </a:xfrm>
          <a:prstGeom prst="rect">
            <a:avLst/>
          </a:prstGeom>
          <a:noFill/>
        </p:spPr>
        <p:txBody>
          <a:bodyPr wrap="square" rtlCol="0">
            <a:spAutoFit/>
          </a:bodyPr>
          <a:lstStyle/>
          <a:p>
            <a:r>
              <a:rPr lang="en-US" altLang="zh-CN" sz="1000" dirty="0">
                <a:solidFill>
                  <a:schemeClr val="bg1">
                    <a:lumMod val="10000"/>
                  </a:schemeClr>
                </a:solidFill>
              </a:rPr>
              <a:t>Interactive Experience</a:t>
            </a:r>
            <a:endParaRPr lang="zh-CN" altLang="en-US" sz="1000" dirty="0">
              <a:solidFill>
                <a:schemeClr val="bg1">
                  <a:lumMod val="10000"/>
                </a:schemeClr>
              </a:solidFill>
            </a:endParaRPr>
          </a:p>
        </p:txBody>
      </p:sp>
      <p:sp>
        <p:nvSpPr>
          <p:cNvPr id="65" name="文本框 64"/>
          <p:cNvSpPr txBox="1"/>
          <p:nvPr/>
        </p:nvSpPr>
        <p:spPr>
          <a:xfrm>
            <a:off x="4953410" y="3914216"/>
            <a:ext cx="1228705" cy="400110"/>
          </a:xfrm>
          <a:prstGeom prst="rect">
            <a:avLst/>
          </a:prstGeom>
          <a:noFill/>
        </p:spPr>
        <p:txBody>
          <a:bodyPr wrap="square" rtlCol="0">
            <a:spAutoFit/>
          </a:bodyPr>
          <a:lstStyle/>
          <a:p>
            <a:r>
              <a:rPr lang="en-US" altLang="zh-CN" sz="1000" dirty="0">
                <a:solidFill>
                  <a:schemeClr val="bg1">
                    <a:lumMod val="10000"/>
                  </a:schemeClr>
                </a:solidFill>
              </a:rPr>
              <a:t>Performance</a:t>
            </a:r>
            <a:endParaRPr lang="en-US" altLang="zh-CN" sz="1000" dirty="0">
              <a:solidFill>
                <a:schemeClr val="bg1">
                  <a:lumMod val="10000"/>
                </a:schemeClr>
              </a:solidFill>
            </a:endParaRPr>
          </a:p>
          <a:p>
            <a:r>
              <a:rPr lang="en-US" altLang="zh-CN" sz="1000" dirty="0">
                <a:solidFill>
                  <a:schemeClr val="bg1">
                    <a:lumMod val="10000"/>
                  </a:schemeClr>
                </a:solidFill>
              </a:rPr>
              <a:t>Experience</a:t>
            </a:r>
            <a:endParaRPr lang="zh-CN" altLang="en-US" sz="1000" dirty="0">
              <a:solidFill>
                <a:schemeClr val="bg1">
                  <a:lumMod val="10000"/>
                </a:schemeClr>
              </a:solidFill>
            </a:endParaRPr>
          </a:p>
        </p:txBody>
      </p:sp>
      <p:sp>
        <p:nvSpPr>
          <p:cNvPr id="66" name="文本框 65"/>
          <p:cNvSpPr txBox="1"/>
          <p:nvPr/>
        </p:nvSpPr>
        <p:spPr>
          <a:xfrm>
            <a:off x="4953000" y="4527835"/>
            <a:ext cx="1228705" cy="400110"/>
          </a:xfrm>
          <a:prstGeom prst="rect">
            <a:avLst/>
          </a:prstGeom>
          <a:noFill/>
        </p:spPr>
        <p:txBody>
          <a:bodyPr wrap="square" rtlCol="0">
            <a:spAutoFit/>
          </a:bodyPr>
          <a:lstStyle/>
          <a:p>
            <a:r>
              <a:rPr lang="en-US" altLang="zh-CN" sz="1000" dirty="0">
                <a:solidFill>
                  <a:schemeClr val="bg1">
                    <a:lumMod val="10000"/>
                  </a:schemeClr>
                </a:solidFill>
              </a:rPr>
              <a:t>Functional Experience </a:t>
            </a:r>
            <a:endParaRPr lang="zh-CN" altLang="en-US" sz="1000" dirty="0">
              <a:solidFill>
                <a:schemeClr val="bg1">
                  <a:lumMod val="10000"/>
                </a:schemeClr>
              </a:solidFill>
            </a:endParaRPr>
          </a:p>
        </p:txBody>
      </p:sp>
      <p:sp>
        <p:nvSpPr>
          <p:cNvPr id="4" name="文本框 3"/>
          <p:cNvSpPr txBox="1"/>
          <p:nvPr/>
        </p:nvSpPr>
        <p:spPr>
          <a:xfrm>
            <a:off x="488450" y="5001777"/>
            <a:ext cx="1123785" cy="415498"/>
          </a:xfrm>
          <a:prstGeom prst="rect">
            <a:avLst/>
          </a:prstGeom>
          <a:noFill/>
        </p:spPr>
        <p:txBody>
          <a:bodyPr wrap="square" rtlCol="0">
            <a:spAutoFit/>
          </a:bodyPr>
          <a:lstStyle/>
          <a:p>
            <a:pPr algn="ctr"/>
            <a:r>
              <a:rPr lang="en-US" altLang="zh-CN" sz="1050" dirty="0">
                <a:solidFill>
                  <a:schemeClr val="bg1">
                    <a:lumMod val="10000"/>
                  </a:schemeClr>
                </a:solidFill>
              </a:rPr>
              <a:t>Sense experience</a:t>
            </a:r>
            <a:endParaRPr lang="zh-CN" altLang="en-US" sz="1050" dirty="0">
              <a:solidFill>
                <a:schemeClr val="bg1">
                  <a:lumMod val="10000"/>
                </a:schemeClr>
              </a:solidFill>
            </a:endParaRPr>
          </a:p>
        </p:txBody>
      </p:sp>
      <p:sp>
        <p:nvSpPr>
          <p:cNvPr id="46" name="文本框 45"/>
          <p:cNvSpPr txBox="1"/>
          <p:nvPr/>
        </p:nvSpPr>
        <p:spPr>
          <a:xfrm>
            <a:off x="488450" y="1074531"/>
            <a:ext cx="1123785" cy="577081"/>
          </a:xfrm>
          <a:prstGeom prst="rect">
            <a:avLst/>
          </a:prstGeom>
          <a:noFill/>
        </p:spPr>
        <p:txBody>
          <a:bodyPr wrap="square" rtlCol="0">
            <a:spAutoFit/>
          </a:bodyPr>
          <a:lstStyle/>
          <a:p>
            <a:pPr algn="ctr"/>
            <a:r>
              <a:rPr lang="en-US" altLang="zh-CN" sz="1050" dirty="0">
                <a:solidFill>
                  <a:schemeClr val="bg1">
                    <a:lumMod val="10000"/>
                  </a:schemeClr>
                </a:solidFill>
              </a:rPr>
              <a:t>Loyalty&amp;</a:t>
            </a:r>
            <a:endParaRPr lang="en-US" altLang="zh-CN" sz="1050" dirty="0">
              <a:solidFill>
                <a:schemeClr val="bg1">
                  <a:lumMod val="10000"/>
                </a:schemeClr>
              </a:solidFill>
            </a:endParaRPr>
          </a:p>
          <a:p>
            <a:pPr algn="ctr"/>
            <a:r>
              <a:rPr lang="en-US" altLang="zh-CN" sz="1050" dirty="0">
                <a:solidFill>
                  <a:schemeClr val="bg1">
                    <a:lumMod val="10000"/>
                  </a:schemeClr>
                </a:solidFill>
              </a:rPr>
              <a:t>Acknowledgement</a:t>
            </a:r>
            <a:endParaRPr lang="zh-CN" altLang="en-US" sz="1050" dirty="0">
              <a:solidFill>
                <a:schemeClr val="bg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MH" val="20160511111445"/>
  <p:tag name="MH_LIBRARY" val="GRAPHIC"/>
  <p:tag name="MH_ORDER" val="文本框 2"/>
</p:tagLst>
</file>

<file path=ppt/tags/tag10.xml><?xml version="1.0" encoding="utf-8"?>
<p:tagLst xmlns:p="http://schemas.openxmlformats.org/presentationml/2006/main">
  <p:tag name="MH" val="20160511111659"/>
  <p:tag name="MH_LIBRARY" val="GRAPHIC"/>
  <p:tag name="MH_ORDER" val="文本框 11"/>
</p:tagLst>
</file>

<file path=ppt/tags/tag11.xml><?xml version="1.0" encoding="utf-8"?>
<p:tagLst xmlns:p="http://schemas.openxmlformats.org/presentationml/2006/main">
  <p:tag name="MH" val="20160511111659"/>
  <p:tag name="MH_LIBRARY" val="GRAPHIC"/>
  <p:tag name="MH_ORDER" val="文本框 8"/>
</p:tagLst>
</file>

<file path=ppt/tags/tag12.xml><?xml version="1.0" encoding="utf-8"?>
<p:tagLst xmlns:p="http://schemas.openxmlformats.org/presentationml/2006/main">
  <p:tag name="ISLIDE.DIAGRAM" val="#120958"/>
</p:tagLst>
</file>

<file path=ppt/tags/tag2.xml><?xml version="1.0" encoding="utf-8"?>
<p:tagLst xmlns:p="http://schemas.openxmlformats.org/presentationml/2006/main">
  <p:tag name="MH" val="20160511111445"/>
  <p:tag name="MH_LIBRARY" val="GRAPHIC"/>
  <p:tag name="MH_ORDER" val="文本框 2"/>
</p:tagLst>
</file>

<file path=ppt/tags/tag3.xml><?xml version="1.0" encoding="utf-8"?>
<p:tagLst xmlns:p="http://schemas.openxmlformats.org/presentationml/2006/main">
  <p:tag name="MH" val="20160511111659"/>
  <p:tag name="MH_LIBRARY" val="GRAPHIC"/>
  <p:tag name="MH_ORDER" val="文本框 2"/>
</p:tagLst>
</file>

<file path=ppt/tags/tag4.xml><?xml version="1.0" encoding="utf-8"?>
<p:tagLst xmlns:p="http://schemas.openxmlformats.org/presentationml/2006/main">
  <p:tag name="MH" val="20160511111659"/>
  <p:tag name="MH_LIBRARY" val="GRAPHIC"/>
  <p:tag name="MH_ORDER" val="直接连接符 6"/>
</p:tagLst>
</file>

<file path=ppt/tags/tag5.xml><?xml version="1.0" encoding="utf-8"?>
<p:tagLst xmlns:p="http://schemas.openxmlformats.org/presentationml/2006/main">
  <p:tag name="MH" val="20160511111659"/>
  <p:tag name="MH_LIBRARY" val="GRAPHIC"/>
  <p:tag name="MH_ORDER" val="文本框 11"/>
</p:tagLst>
</file>

<file path=ppt/tags/tag6.xml><?xml version="1.0" encoding="utf-8"?>
<p:tagLst xmlns:p="http://schemas.openxmlformats.org/presentationml/2006/main">
  <p:tag name="MH" val="20160511111659"/>
  <p:tag name="MH_LIBRARY" val="GRAPHIC"/>
  <p:tag name="MH_ORDER" val="文本框 8"/>
</p:tagLst>
</file>

<file path=ppt/tags/tag7.xml><?xml version="1.0" encoding="utf-8"?>
<p:tagLst xmlns:p="http://schemas.openxmlformats.org/presentationml/2006/main">
  <p:tag name="ISLIDE.DIAGRAM" val="#185936"/>
</p:tagLst>
</file>

<file path=ppt/tags/tag8.xml><?xml version="1.0" encoding="utf-8"?>
<p:tagLst xmlns:p="http://schemas.openxmlformats.org/presentationml/2006/main">
  <p:tag name="MH" val="20160511111659"/>
  <p:tag name="MH_LIBRARY" val="GRAPHIC"/>
  <p:tag name="MH_ORDER" val="文本框 2"/>
</p:tagLst>
</file>

<file path=ppt/tags/tag9.xml><?xml version="1.0" encoding="utf-8"?>
<p:tagLst xmlns:p="http://schemas.openxmlformats.org/presentationml/2006/main">
  <p:tag name="MH" val="20160511111659"/>
  <p:tag name="MH_LIBRARY" val="GRAPHIC"/>
  <p:tag name="MH_ORDER" val="直接连接符 6"/>
</p:tagLst>
</file>

<file path=ppt/theme/theme1.xml><?xml version="1.0" encoding="utf-8"?>
<a:theme xmlns:a="http://schemas.openxmlformats.org/drawingml/2006/main" name="第一PPT，www.1ppt.com">
  <a:themeElements>
    <a:clrScheme name="自定义 355">
      <a:dk1>
        <a:srgbClr val="44546B"/>
      </a:dk1>
      <a:lt1>
        <a:srgbClr val="F2F2F2"/>
      </a:lt1>
      <a:dk2>
        <a:srgbClr val="44546A"/>
      </a:dk2>
      <a:lt2>
        <a:srgbClr val="E7E6E6"/>
      </a:lt2>
      <a:accent1>
        <a:srgbClr val="44546B"/>
      </a:accent1>
      <a:accent2>
        <a:srgbClr val="D14553"/>
      </a:accent2>
      <a:accent3>
        <a:srgbClr val="A5A5A5"/>
      </a:accent3>
      <a:accent4>
        <a:srgbClr val="FFC000"/>
      </a:accent4>
      <a:accent5>
        <a:srgbClr val="5B9BD5"/>
      </a:accent5>
      <a:accent6>
        <a:srgbClr val="70AD47"/>
      </a:accent6>
      <a:hlink>
        <a:srgbClr val="0563C1"/>
      </a:hlink>
      <a:folHlink>
        <a:srgbClr val="954F72"/>
      </a:folHlink>
    </a:clrScheme>
    <a:fontScheme name="自定义 5">
      <a:majorFont>
        <a:latin typeface="OPPOSans B"/>
        <a:ea typeface="OPPOSans M"/>
        <a:cs typeface="Helvetica Neue Medium"/>
      </a:majorFont>
      <a:minorFont>
        <a:latin typeface="OPPOSans M"/>
        <a:ea typeface="OPPOSans M"/>
        <a:cs typeface="Helvetica Neue Mediu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 黑底">
  <a:themeElements>
    <a:clrScheme name="OPPO色彩系统">
      <a:dk1>
        <a:srgbClr val="000000"/>
      </a:dk1>
      <a:lt1>
        <a:srgbClr val="FFFFFF"/>
      </a:lt1>
      <a:dk2>
        <a:srgbClr val="5E5E5E"/>
      </a:dk2>
      <a:lt2>
        <a:srgbClr val="D5D5D5"/>
      </a:lt2>
      <a:accent1>
        <a:srgbClr val="046937"/>
      </a:accent1>
      <a:accent2>
        <a:srgbClr val="C9C9C8"/>
      </a:accent2>
      <a:accent3>
        <a:srgbClr val="2DC84D"/>
      </a:accent3>
      <a:accent4>
        <a:srgbClr val="FAFAFA"/>
      </a:accent4>
      <a:accent5>
        <a:srgbClr val="046937"/>
      </a:accent5>
      <a:accent6>
        <a:srgbClr val="C9C9C8"/>
      </a:accent6>
      <a:hlink>
        <a:srgbClr val="2DC84D"/>
      </a:hlink>
      <a:folHlink>
        <a:srgbClr val="2DC84D"/>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13036</Words>
  <Application>WPS 演示</Application>
  <PresentationFormat>宽屏</PresentationFormat>
  <Paragraphs>679</Paragraphs>
  <Slides>27</Slides>
  <Notes>27</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27</vt:i4>
      </vt:variant>
    </vt:vector>
  </HeadingPairs>
  <TitlesOfParts>
    <vt:vector size="57" baseType="lpstr">
      <vt:lpstr>Arial</vt:lpstr>
      <vt:lpstr>宋体</vt:lpstr>
      <vt:lpstr>Wingdings</vt:lpstr>
      <vt:lpstr>OPPOSans B</vt:lpstr>
      <vt:lpstr>OPPOSans M</vt:lpstr>
      <vt:lpstr>Helvetica Neue Medium</vt:lpstr>
      <vt:lpstr>Helvetica Neue</vt:lpstr>
      <vt:lpstr>OPPOSans R</vt:lpstr>
      <vt:lpstr>Helvetica</vt:lpstr>
      <vt:lpstr>微软雅黑</vt:lpstr>
      <vt:lpstr>Helvetica Neue Light</vt:lpstr>
      <vt:lpstr>Myriad Pro</vt:lpstr>
      <vt:lpstr>OPPOSans-S M</vt:lpstr>
      <vt:lpstr>方正兰亭纤黑简体</vt:lpstr>
      <vt:lpstr>等线</vt:lpstr>
      <vt:lpstr>Broadway</vt:lpstr>
      <vt:lpstr>华文中宋</vt:lpstr>
      <vt:lpstr>Arial Black</vt:lpstr>
      <vt:lpstr>Times New Roman</vt:lpstr>
      <vt:lpstr>Calibri</vt:lpstr>
      <vt:lpstr>思源黑体 CN Regular</vt:lpstr>
      <vt:lpstr>OPPOSans-S B</vt:lpstr>
      <vt:lpstr>Arial</vt:lpstr>
      <vt:lpstr>Microsoft JhengHei UI</vt:lpstr>
      <vt:lpstr>Helvetica Neue Medium</vt:lpstr>
      <vt:lpstr>Segoe Print</vt:lpstr>
      <vt:lpstr>黑体</vt:lpstr>
      <vt:lpstr>等线 Light</vt:lpstr>
      <vt:lpstr>第一PPT，www.1ppt.com</vt:lpstr>
      <vt:lpstr>Black 黑底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第一PPT</dc:creator>
  <cp:keywords>www.1ppt.com</cp:keywords>
  <dc:description>www.1ppt.com</dc:description>
  <cp:lastModifiedBy>80299258</cp:lastModifiedBy>
  <cp:revision>663</cp:revision>
  <dcterms:created xsi:type="dcterms:W3CDTF">2019-03-13T05:38:00Z</dcterms:created>
  <dcterms:modified xsi:type="dcterms:W3CDTF">2021-06-08T03:46:28Z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2052-10.1.0.6395</vt:lpwstr>
  </property>
</Properties>
</file>