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01" r:id="rId3"/>
    <p:sldId id="308" r:id="rId5"/>
    <p:sldId id="311" r:id="rId6"/>
    <p:sldId id="314" r:id="rId7"/>
    <p:sldId id="466" r:id="rId8"/>
    <p:sldId id="445" r:id="rId9"/>
    <p:sldId id="458" r:id="rId10"/>
    <p:sldId id="449" r:id="rId11"/>
    <p:sldId id="461" r:id="rId12"/>
    <p:sldId id="459" r:id="rId13"/>
    <p:sldId id="451" r:id="rId14"/>
    <p:sldId id="405" r:id="rId15"/>
    <p:sldId id="463" r:id="rId16"/>
    <p:sldId id="462" r:id="rId17"/>
    <p:sldId id="420" r:id="rId18"/>
    <p:sldId id="456" r:id="rId19"/>
    <p:sldId id="332" r:id="rId20"/>
    <p:sldId id="460" r:id="rId21"/>
    <p:sldId id="476" r:id="rId22"/>
    <p:sldId id="452" r:id="rId23"/>
    <p:sldId id="455" r:id="rId24"/>
    <p:sldId id="421" r:id="rId25"/>
    <p:sldId id="410" r:id="rId26"/>
    <p:sldId id="486" r:id="rId27"/>
    <p:sldId id="298"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4AEAB074-3D74-44E8-B1EF-6CE8577B4B9D}">
          <p14:sldIdLst>
            <p14:sldId id="301"/>
            <p14:sldId id="308"/>
            <p14:sldId id="311"/>
            <p14:sldId id="314"/>
            <p14:sldId id="466"/>
            <p14:sldId id="445"/>
            <p14:sldId id="458"/>
          </p14:sldIdLst>
        </p14:section>
        <p14:section name="无标题节" id="{9A28359D-AEA1-4DDC-B825-0E8B070FCF75}">
          <p14:sldIdLst>
            <p14:sldId id="449"/>
            <p14:sldId id="461"/>
            <p14:sldId id="459"/>
            <p14:sldId id="451"/>
            <p14:sldId id="405"/>
            <p14:sldId id="463"/>
            <p14:sldId id="462"/>
            <p14:sldId id="420"/>
            <p14:sldId id="456"/>
            <p14:sldId id="332"/>
            <p14:sldId id="460"/>
            <p14:sldId id="476"/>
            <p14:sldId id="452"/>
            <p14:sldId id="455"/>
            <p14:sldId id="421"/>
            <p14:sldId id="410"/>
            <p14:sldId id="486"/>
            <p14:sldId id="29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CAC8"/>
    <a:srgbClr val="046A38"/>
    <a:srgbClr val="EDEDED"/>
    <a:srgbClr val="87BCA2"/>
    <a:srgbClr val="E3DFE2"/>
    <a:srgbClr val="6F9C7F"/>
    <a:srgbClr val="56828B"/>
    <a:srgbClr val="3A6063"/>
    <a:srgbClr val="397D54"/>
    <a:srgbClr val="73C0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61" autoAdjust="0"/>
    <p:restoredTop sz="89614" autoAdjust="0"/>
  </p:normalViewPr>
  <p:slideViewPr>
    <p:cSldViewPr snapToGrid="0" showGuides="1">
      <p:cViewPr>
        <p:scale>
          <a:sx n="70" d="100"/>
          <a:sy n="70" d="100"/>
        </p:scale>
        <p:origin x="989" y="206"/>
      </p:cViewPr>
      <p:guideLst>
        <p:guide orient="horz" pos="2160"/>
        <p:guide pos="3880"/>
      </p:guideLst>
    </p:cSldViewPr>
  </p:slideViewPr>
  <p:outlineViewPr>
    <p:cViewPr>
      <p:scale>
        <a:sx n="33" d="100"/>
        <a:sy n="33" d="100"/>
      </p:scale>
      <p:origin x="0" y="0"/>
    </p:cViewPr>
  </p:outlineViewPr>
  <p:notesTextViewPr>
    <p:cViewPr>
      <p:scale>
        <a:sx n="1" d="1"/>
        <a:sy n="1" d="1"/>
      </p:scale>
      <p:origin x="0" y="0"/>
    </p:cViewPr>
  </p:notesTextViewPr>
  <p:sorterViewPr>
    <p:cViewPr>
      <p:scale>
        <a:sx n="139" d="100"/>
        <a:sy n="139" d="100"/>
      </p:scale>
      <p:origin x="0" y="-7238"/>
    </p:cViewPr>
  </p:sorterViewPr>
  <p:notesViewPr>
    <p:cSldViewPr snapToGrid="0">
      <p:cViewPr varScale="1">
        <p:scale>
          <a:sx n="67" d="100"/>
          <a:sy n="67" d="100"/>
        </p:scale>
        <p:origin x="2160" y="77"/>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E9BF49-395B-4E31-B52F-58A1B936D99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B097F6-6ACE-4101-BD33-590D4CF866A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EB097F6-6ACE-4101-BD33-590D4CF866A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EB097F6-6ACE-4101-BD33-590D4CF866A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EB097F6-6ACE-4101-BD33-590D4CF866A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EB097F6-6ACE-4101-BD33-590D4CF866A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14708" t="-192" r="16101" b="192"/>
          <a:stretch>
            <a:fillRect/>
          </a:stretch>
        </p:blipFill>
        <p:spPr>
          <a:xfrm>
            <a:off x="-26504" y="-48307"/>
            <a:ext cx="12218504" cy="6906307"/>
          </a:xfrm>
          <a:prstGeom prst="rect">
            <a:avLst/>
          </a:prstGeom>
        </p:spPr>
      </p:pic>
      <p:sp>
        <p:nvSpPr>
          <p:cNvPr id="3" name="矩形 2"/>
          <p:cNvSpPr/>
          <p:nvPr userDrawn="1"/>
        </p:nvSpPr>
        <p:spPr>
          <a:xfrm>
            <a:off x="-26505" y="15935"/>
            <a:ext cx="12218505" cy="6906308"/>
          </a:xfrm>
          <a:prstGeom prst="rect">
            <a:avLst/>
          </a:prstGeom>
          <a:solidFill>
            <a:srgbClr val="F2F2F2">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pic>
        <p:nvPicPr>
          <p:cNvPr id="6" name="图像" descr="图像"/>
          <p:cNvPicPr>
            <a:picLocks noChangeAspect="1"/>
          </p:cNvPicPr>
          <p:nvPr userDrawn="1"/>
        </p:nvPicPr>
        <p:blipFill>
          <a:blip r:embed="rId3"/>
          <a:stretch>
            <a:fillRect/>
          </a:stretch>
        </p:blipFill>
        <p:spPr>
          <a:xfrm>
            <a:off x="275613" y="194133"/>
            <a:ext cx="1303023" cy="310126"/>
          </a:xfrm>
          <a:prstGeom prst="rect">
            <a:avLst/>
          </a:prstGeom>
          <a:ln w="12700">
            <a:miter lim="400000"/>
            <a:headEnd/>
            <a:tailEnd/>
          </a:ln>
        </p:spPr>
      </p:pic>
      <p:sp>
        <p:nvSpPr>
          <p:cNvPr id="7" name="灯片编号占位符 6"/>
          <p:cNvSpPr>
            <a:spLocks noGrp="1"/>
          </p:cNvSpPr>
          <p:nvPr>
            <p:ph type="sldNum" sz="quarter" idx="12"/>
          </p:nvPr>
        </p:nvSpPr>
        <p:spPr>
          <a:xfrm>
            <a:off x="130834" y="6273422"/>
            <a:ext cx="2743200" cy="365125"/>
          </a:xfrm>
        </p:spPr>
        <p:txBody>
          <a:bodyPr/>
          <a:lstStyle>
            <a:lvl1pPr algn="l">
              <a:defRPr/>
            </a:lvl1pPr>
          </a:lstStyle>
          <a:p>
            <a:fld id="{97C3C16A-A549-43CA-9345-6F01298657BE}"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14708" t="-192" r="16101" b="192"/>
          <a:stretch>
            <a:fillRect/>
          </a:stretch>
        </p:blipFill>
        <p:spPr>
          <a:xfrm>
            <a:off x="-26504" y="-48307"/>
            <a:ext cx="12218504" cy="6906307"/>
          </a:xfrm>
          <a:prstGeom prst="rect">
            <a:avLst/>
          </a:prstGeom>
        </p:spPr>
      </p:pic>
      <p:sp>
        <p:nvSpPr>
          <p:cNvPr id="3" name="矩形 2"/>
          <p:cNvSpPr/>
          <p:nvPr userDrawn="1"/>
        </p:nvSpPr>
        <p:spPr>
          <a:xfrm>
            <a:off x="-26505" y="15935"/>
            <a:ext cx="12218505" cy="6906308"/>
          </a:xfrm>
          <a:prstGeom prst="rect">
            <a:avLst/>
          </a:prstGeom>
          <a:solidFill>
            <a:srgbClr val="F2F2F2">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pic>
        <p:nvPicPr>
          <p:cNvPr id="6" name="图像" descr="图像"/>
          <p:cNvPicPr>
            <a:picLocks noChangeAspect="1"/>
          </p:cNvPicPr>
          <p:nvPr userDrawn="1"/>
        </p:nvPicPr>
        <p:blipFill>
          <a:blip r:embed="rId3"/>
          <a:stretch>
            <a:fillRect/>
          </a:stretch>
        </p:blipFill>
        <p:spPr>
          <a:xfrm>
            <a:off x="275613" y="194133"/>
            <a:ext cx="1303023" cy="310126"/>
          </a:xfrm>
          <a:prstGeom prst="rect">
            <a:avLst/>
          </a:prstGeom>
          <a:ln w="12700">
            <a:miter lim="4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14708" t="-192" r="16101" b="192"/>
          <a:stretch>
            <a:fillRect/>
          </a:stretch>
        </p:blipFill>
        <p:spPr>
          <a:xfrm>
            <a:off x="-26504" y="-48307"/>
            <a:ext cx="12218504" cy="6906307"/>
          </a:xfrm>
          <a:prstGeom prst="rect">
            <a:avLst/>
          </a:prstGeom>
        </p:spPr>
      </p:pic>
      <p:sp>
        <p:nvSpPr>
          <p:cNvPr id="4" name="矩形 3"/>
          <p:cNvSpPr/>
          <p:nvPr userDrawn="1"/>
        </p:nvSpPr>
        <p:spPr>
          <a:xfrm>
            <a:off x="-26505" y="-48307"/>
            <a:ext cx="12218505" cy="6906308"/>
          </a:xfrm>
          <a:prstGeom prst="rect">
            <a:avLst/>
          </a:prstGeom>
          <a:solidFill>
            <a:srgbClr val="F2F2F2">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2" name="日期占位符 1"/>
          <p:cNvSpPr>
            <a:spLocks noGrp="1"/>
          </p:cNvSpPr>
          <p:nvPr>
            <p:ph type="dt" sz="half" idx="10"/>
          </p:nvPr>
        </p:nvSpPr>
        <p:spPr/>
        <p:txBody>
          <a:bodyPr/>
          <a:lstStyle/>
          <a:p>
            <a:endParaRPr lang="en-US" dirty="0"/>
          </a:p>
        </p:txBody>
      </p:sp>
      <p:sp>
        <p:nvSpPr>
          <p:cNvPr id="3" name="页脚占位符 2"/>
          <p:cNvSpPr>
            <a:spLocks noGrp="1"/>
          </p:cNvSpPr>
          <p:nvPr>
            <p:ph type="ftr" sz="quarter" idx="11"/>
          </p:nvPr>
        </p:nvSpPr>
        <p:spPr/>
        <p:txBody>
          <a:bodyPr/>
          <a:lstStyle/>
          <a:p>
            <a:endParaRPr lang="en-US" dirty="0"/>
          </a:p>
        </p:txBody>
      </p:sp>
      <p:sp>
        <p:nvSpPr>
          <p:cNvPr id="8" name="灯片编号占位符 6"/>
          <p:cNvSpPr>
            <a:spLocks noGrp="1"/>
          </p:cNvSpPr>
          <p:nvPr>
            <p:ph type="sldNum" sz="quarter" idx="12"/>
          </p:nvPr>
        </p:nvSpPr>
        <p:spPr>
          <a:xfrm>
            <a:off x="130834" y="6273422"/>
            <a:ext cx="2743200" cy="365125"/>
          </a:xfrm>
        </p:spPr>
        <p:txBody>
          <a:bodyPr/>
          <a:lstStyle>
            <a:lvl1pPr algn="l">
              <a:defRPr/>
            </a:lvl1pPr>
          </a:lstStyle>
          <a:p>
            <a:fld id="{97C3C16A-A549-43CA-9345-6F01298657BE}"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en-US" dirty="0"/>
          </a:p>
        </p:txBody>
      </p:sp>
      <p:sp>
        <p:nvSpPr>
          <p:cNvPr id="3" name="页脚占位符 2"/>
          <p:cNvSpPr>
            <a:spLocks noGrp="1"/>
          </p:cNvSpPr>
          <p:nvPr>
            <p:ph type="ftr" sz="quarter" idx="11"/>
          </p:nvPr>
        </p:nvSpPr>
        <p:spPr/>
        <p:txBody>
          <a:bodyPr/>
          <a:lstStyle/>
          <a:p>
            <a:endParaRPr lang="en-US" dirty="0"/>
          </a:p>
        </p:txBody>
      </p:sp>
      <p:sp>
        <p:nvSpPr>
          <p:cNvPr id="12" name="灯片编号占位符 6"/>
          <p:cNvSpPr>
            <a:spLocks noGrp="1"/>
          </p:cNvSpPr>
          <p:nvPr>
            <p:ph type="sldNum" sz="quarter" idx="12"/>
          </p:nvPr>
        </p:nvSpPr>
        <p:spPr>
          <a:xfrm>
            <a:off x="130834" y="6273422"/>
            <a:ext cx="2743200" cy="365125"/>
          </a:xfrm>
        </p:spPr>
        <p:txBody>
          <a:bodyPr/>
          <a:lstStyle>
            <a:lvl1pPr algn="l">
              <a:defRPr/>
            </a:lvl1pPr>
          </a:lstStyle>
          <a:p>
            <a:fld id="{97C3C16A-A549-43CA-9345-6F01298657BE}" type="slidenum">
              <a:rPr lang="en-US" smtClean="0"/>
            </a:fld>
            <a:endParaRPr lang="en-US" dirty="0"/>
          </a:p>
        </p:txBody>
      </p:sp>
      <p:grpSp>
        <p:nvGrpSpPr>
          <p:cNvPr id="5" name="组合 4"/>
          <p:cNvGrpSpPr/>
          <p:nvPr userDrawn="1"/>
        </p:nvGrpSpPr>
        <p:grpSpPr>
          <a:xfrm>
            <a:off x="201070" y="111241"/>
            <a:ext cx="6968038" cy="698468"/>
            <a:chOff x="1519040" y="571982"/>
            <a:chExt cx="13936075" cy="1396936"/>
          </a:xfrm>
        </p:grpSpPr>
        <p:sp>
          <p:nvSpPr>
            <p:cNvPr id="6" name="标题 1"/>
            <p:cNvSpPr txBox="1"/>
            <p:nvPr/>
          </p:nvSpPr>
          <p:spPr>
            <a:xfrm>
              <a:off x="2537435" y="571982"/>
              <a:ext cx="12917680" cy="139693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12750">
                <a:lnSpc>
                  <a:spcPct val="100000"/>
                </a:lnSpc>
                <a:spcBef>
                  <a:spcPts val="0"/>
                </a:spcBef>
              </a:pPr>
              <a:endParaRPr kumimoji="1" lang="zh-CN" altLang="en-US" sz="1800" dirty="0">
                <a:latin typeface="OPPOSans B" panose="00020600040101010101" charset="-122"/>
                <a:ea typeface="OPPOSans B" panose="00020600040101010101" charset="-122"/>
                <a:cs typeface="OPPOSans B" panose="00020600040101010101" charset="-122"/>
                <a:sym typeface="OPPOSans M" panose="00020600040101010101" charset="-122"/>
              </a:endParaRPr>
            </a:p>
          </p:txBody>
        </p:sp>
        <p:sp>
          <p:nvSpPr>
            <p:cNvPr id="7" name="矩形 6"/>
            <p:cNvSpPr/>
            <p:nvPr/>
          </p:nvSpPr>
          <p:spPr>
            <a:xfrm>
              <a:off x="1519040" y="846747"/>
              <a:ext cx="745320" cy="745318"/>
            </a:xfrm>
            <a:prstGeom prst="rect">
              <a:avLst/>
            </a:prstGeom>
            <a:solidFill>
              <a:srgbClr val="046A38"/>
            </a:solidFill>
            <a:ln>
              <a:solidFill>
                <a:srgbClr val="046A3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000" dirty="0">
                <a:solidFill>
                  <a:srgbClr val="046A38"/>
                </a:solidFill>
                <a:ea typeface="OPPOSans M" panose="00020600040101010101" charset="-122"/>
              </a:endParaRPr>
            </a:p>
          </p:txBody>
        </p:sp>
        <p:sp>
          <p:nvSpPr>
            <p:cNvPr id="8" name="矩形 7"/>
            <p:cNvSpPr/>
            <p:nvPr/>
          </p:nvSpPr>
          <p:spPr>
            <a:xfrm>
              <a:off x="1891700" y="1246383"/>
              <a:ext cx="496880" cy="496880"/>
            </a:xfrm>
            <a:prstGeom prst="rect">
              <a:avLst/>
            </a:prstGeom>
            <a:solidFill>
              <a:srgbClr val="CAC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000" dirty="0">
                <a:ea typeface="OPPOSans M" panose="00020600040101010101" charset="-122"/>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en-US" dirty="0"/>
          </a:p>
        </p:txBody>
      </p:sp>
      <p:sp>
        <p:nvSpPr>
          <p:cNvPr id="3" name="页脚占位符 2"/>
          <p:cNvSpPr>
            <a:spLocks noGrp="1"/>
          </p:cNvSpPr>
          <p:nvPr>
            <p:ph type="ftr" sz="quarter" idx="11"/>
          </p:nvPr>
        </p:nvSpPr>
        <p:spPr/>
        <p:txBody>
          <a:bodyPr/>
          <a:lstStyle/>
          <a:p>
            <a:endParaRPr lang="en-US" dirty="0"/>
          </a:p>
        </p:txBody>
      </p:sp>
      <p:sp>
        <p:nvSpPr>
          <p:cNvPr id="12" name="灯片编号占位符 6"/>
          <p:cNvSpPr>
            <a:spLocks noGrp="1"/>
          </p:cNvSpPr>
          <p:nvPr>
            <p:ph type="sldNum" sz="quarter" idx="12"/>
          </p:nvPr>
        </p:nvSpPr>
        <p:spPr>
          <a:xfrm>
            <a:off x="130834" y="6273422"/>
            <a:ext cx="2743200" cy="365125"/>
          </a:xfrm>
        </p:spPr>
        <p:txBody>
          <a:bodyPr/>
          <a:lstStyle>
            <a:lvl1pPr algn="l">
              <a:defRPr/>
            </a:lvl1pPr>
          </a:lstStyle>
          <a:p>
            <a:fld id="{97C3C16A-A549-43CA-9345-6F01298657BE}"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grpSp>
        <p:nvGrpSpPr>
          <p:cNvPr id="5" name="组合 4"/>
          <p:cNvGrpSpPr/>
          <p:nvPr userDrawn="1"/>
        </p:nvGrpSpPr>
        <p:grpSpPr>
          <a:xfrm>
            <a:off x="201070" y="111241"/>
            <a:ext cx="6968038" cy="698468"/>
            <a:chOff x="1519040" y="571982"/>
            <a:chExt cx="13936075" cy="1396936"/>
          </a:xfrm>
        </p:grpSpPr>
        <p:sp>
          <p:nvSpPr>
            <p:cNvPr id="6" name="标题 1"/>
            <p:cNvSpPr txBox="1"/>
            <p:nvPr/>
          </p:nvSpPr>
          <p:spPr>
            <a:xfrm>
              <a:off x="2537435" y="571982"/>
              <a:ext cx="12917680" cy="139693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12750">
                <a:lnSpc>
                  <a:spcPct val="100000"/>
                </a:lnSpc>
                <a:spcBef>
                  <a:spcPts val="0"/>
                </a:spcBef>
              </a:pPr>
              <a:endParaRPr kumimoji="1" lang="zh-CN" altLang="en-US" sz="1800" dirty="0">
                <a:latin typeface="OPPOSans B" panose="00020600040101010101" charset="-122"/>
                <a:ea typeface="OPPOSans B" panose="00020600040101010101" charset="-122"/>
                <a:cs typeface="OPPOSans B" panose="00020600040101010101" charset="-122"/>
                <a:sym typeface="OPPOSans M" panose="00020600040101010101" charset="-122"/>
              </a:endParaRPr>
            </a:p>
          </p:txBody>
        </p:sp>
        <p:sp>
          <p:nvSpPr>
            <p:cNvPr id="7" name="矩形 6"/>
            <p:cNvSpPr/>
            <p:nvPr/>
          </p:nvSpPr>
          <p:spPr>
            <a:xfrm>
              <a:off x="1519040" y="846747"/>
              <a:ext cx="745320" cy="745318"/>
            </a:xfrm>
            <a:prstGeom prst="rect">
              <a:avLst/>
            </a:prstGeom>
            <a:solidFill>
              <a:srgbClr val="046A38"/>
            </a:solidFill>
            <a:ln>
              <a:solidFill>
                <a:srgbClr val="046A3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000" dirty="0">
                <a:solidFill>
                  <a:srgbClr val="046A38"/>
                </a:solidFill>
                <a:ea typeface="OPPOSans M" panose="00020600040101010101" charset="-122"/>
              </a:endParaRPr>
            </a:p>
          </p:txBody>
        </p:sp>
        <p:sp>
          <p:nvSpPr>
            <p:cNvPr id="10" name="矩形 9"/>
            <p:cNvSpPr/>
            <p:nvPr/>
          </p:nvSpPr>
          <p:spPr>
            <a:xfrm>
              <a:off x="1891700" y="1246383"/>
              <a:ext cx="496880" cy="496880"/>
            </a:xfrm>
            <a:prstGeom prst="rect">
              <a:avLst/>
            </a:prstGeom>
            <a:solidFill>
              <a:srgbClr val="CAC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000" dirty="0">
                <a:ea typeface="OPPOSans M" panose="00020600040101010101" charset="-122"/>
              </a:endParaRPr>
            </a:p>
          </p:txBody>
        </p:sp>
      </p:grpSp>
      <p:sp>
        <p:nvSpPr>
          <p:cNvPr id="2" name="日期占位符 1"/>
          <p:cNvSpPr>
            <a:spLocks noGrp="1"/>
          </p:cNvSpPr>
          <p:nvPr>
            <p:ph type="dt" sz="half" idx="10"/>
          </p:nvPr>
        </p:nvSpPr>
        <p:spPr/>
        <p:txBody>
          <a:bodyPr/>
          <a:lstStyle/>
          <a:p>
            <a:endParaRPr lang="en-US" dirty="0"/>
          </a:p>
        </p:txBody>
      </p:sp>
      <p:sp>
        <p:nvSpPr>
          <p:cNvPr id="3" name="页脚占位符 2"/>
          <p:cNvSpPr>
            <a:spLocks noGrp="1"/>
          </p:cNvSpPr>
          <p:nvPr>
            <p:ph type="ftr" sz="quarter" idx="11"/>
          </p:nvPr>
        </p:nvSpPr>
        <p:spPr/>
        <p:txBody>
          <a:bodyPr/>
          <a:lstStyle/>
          <a:p>
            <a:endParaRPr lang="en-US" dirty="0"/>
          </a:p>
        </p:txBody>
      </p:sp>
      <p:sp>
        <p:nvSpPr>
          <p:cNvPr id="12" name="灯片编号占位符 6"/>
          <p:cNvSpPr>
            <a:spLocks noGrp="1"/>
          </p:cNvSpPr>
          <p:nvPr>
            <p:ph type="sldNum" sz="quarter" idx="12"/>
          </p:nvPr>
        </p:nvSpPr>
        <p:spPr>
          <a:xfrm>
            <a:off x="130834" y="6273422"/>
            <a:ext cx="2743200" cy="365125"/>
          </a:xfrm>
        </p:spPr>
        <p:txBody>
          <a:bodyPr/>
          <a:lstStyle>
            <a:lvl1pPr algn="l">
              <a:defRPr/>
            </a:lvl1pPr>
          </a:lstStyle>
          <a:p>
            <a:fld id="{97C3C16A-A549-43CA-9345-6F01298657BE}"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节标题">
    <p:bg>
      <p:bgPr>
        <a:solidFill>
          <a:srgbClr val="F8F8F8"/>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237" y="4406903"/>
            <a:ext cx="10362327"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237" y="2906713"/>
            <a:ext cx="10362327" cy="1500187"/>
          </a:xfrm>
          <a:prstGeom prst="rect">
            <a:avLst/>
          </a:prstGeom>
        </p:spPr>
        <p:txBody>
          <a:bodyPr anchor="b"/>
          <a:lstStyle>
            <a:lvl1pPr marL="0" indent="0">
              <a:buNone/>
              <a:defRPr sz="2000"/>
            </a:lvl1pPr>
            <a:lvl2pPr marL="457200" indent="0">
              <a:buNone/>
              <a:defRPr sz="1800"/>
            </a:lvl2pPr>
            <a:lvl3pPr marL="913765" indent="0">
              <a:buNone/>
              <a:defRPr sz="1600"/>
            </a:lvl3pPr>
            <a:lvl4pPr marL="1370965" indent="0">
              <a:buNone/>
              <a:defRPr sz="1400"/>
            </a:lvl4pPr>
            <a:lvl5pPr marL="1828165" indent="0">
              <a:buNone/>
              <a:defRPr sz="1400"/>
            </a:lvl5pPr>
            <a:lvl6pPr marL="2284730" indent="0">
              <a:buNone/>
              <a:defRPr sz="1400"/>
            </a:lvl6pPr>
            <a:lvl7pPr marL="2741930" indent="0">
              <a:buNone/>
              <a:defRPr sz="1400"/>
            </a:lvl7pPr>
            <a:lvl8pPr marL="3198495" indent="0">
              <a:buNone/>
              <a:defRPr sz="1400"/>
            </a:lvl8pPr>
            <a:lvl9pPr marL="3655695" indent="0">
              <a:buNone/>
              <a:defRPr sz="14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endParaRPr lang="en-US" dirty="0"/>
          </a:p>
        </p:txBody>
      </p:sp>
      <p:sp>
        <p:nvSpPr>
          <p:cNvPr id="5" name="页脚占位符 4"/>
          <p:cNvSpPr>
            <a:spLocks noGrp="1"/>
          </p:cNvSpPr>
          <p:nvPr>
            <p:ph type="ftr" sz="quarter" idx="11"/>
          </p:nvPr>
        </p:nvSpPr>
        <p:spPr/>
        <p:txBody>
          <a:bodyPr/>
          <a:lstStyle/>
          <a:p>
            <a:endParaRPr lang="en-US" dirty="0"/>
          </a:p>
        </p:txBody>
      </p:sp>
      <p:sp>
        <p:nvSpPr>
          <p:cNvPr id="8" name="灯片编号占位符 6"/>
          <p:cNvSpPr>
            <a:spLocks noGrp="1"/>
          </p:cNvSpPr>
          <p:nvPr>
            <p:ph type="sldNum" sz="quarter" idx="12"/>
          </p:nvPr>
        </p:nvSpPr>
        <p:spPr>
          <a:xfrm>
            <a:off x="130834" y="6273422"/>
            <a:ext cx="2743200" cy="365125"/>
          </a:xfrm>
        </p:spPr>
        <p:txBody>
          <a:bodyPr/>
          <a:lstStyle>
            <a:lvl1pPr algn="l">
              <a:defRPr/>
            </a:lvl1pPr>
          </a:lstStyle>
          <a:p>
            <a:fld id="{97C3C16A-A549-43CA-9345-6F01298657BE}"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alpha val="0"/>
          </a:srgb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8" name="日期占位符 7"/>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9" name="页脚占位符 8"/>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0" name="灯片编号占位符 9"/>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C3C16A-A549-43CA-9345-6F01298657BE}"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4.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5.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4.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5.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5.xml"/><Relationship Id="rId2" Type="http://schemas.openxmlformats.org/officeDocument/2006/relationships/tags" Target="../tags/tag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5.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tags" Target="../tags/tag7.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984390"/>
            <a:ext cx="4097079" cy="411125"/>
          </a:xfrm>
          <a:prstGeom prst="rect">
            <a:avLst/>
          </a:prstGeom>
          <a:solidFill>
            <a:srgbClr val="046A3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latin typeface="OPPOSans B" panose="00020600040101010101" charset="-122"/>
              <a:ea typeface="OPPOSans B" panose="00020600040101010101" charset="-122"/>
              <a:cs typeface="+mn-ea"/>
              <a:sym typeface="+mn-lt"/>
            </a:endParaRPr>
          </a:p>
        </p:txBody>
      </p:sp>
      <p:sp>
        <p:nvSpPr>
          <p:cNvPr id="4" name="矩形 3"/>
          <p:cNvSpPr/>
          <p:nvPr/>
        </p:nvSpPr>
        <p:spPr>
          <a:xfrm>
            <a:off x="0" y="3551455"/>
            <a:ext cx="12192000" cy="126000"/>
          </a:xfrm>
          <a:prstGeom prst="rect">
            <a:avLst/>
          </a:prstGeom>
          <a:solidFill>
            <a:srgbClr val="2DC84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dirty="0">
              <a:ln>
                <a:solidFill>
                  <a:srgbClr val="00B050"/>
                </a:solidFill>
              </a:ln>
              <a:solidFill>
                <a:srgbClr val="00B050"/>
              </a:solidFill>
              <a:latin typeface="OPPOSans B" panose="00020600040101010101" charset="-122"/>
              <a:ea typeface="OPPOSans B" panose="00020600040101010101" charset="-122"/>
              <a:cs typeface="+mn-ea"/>
              <a:sym typeface="+mn-lt"/>
            </a:endParaRPr>
          </a:p>
        </p:txBody>
      </p:sp>
      <p:sp>
        <p:nvSpPr>
          <p:cNvPr id="5" name="文本框 4"/>
          <p:cNvSpPr txBox="1"/>
          <p:nvPr/>
        </p:nvSpPr>
        <p:spPr>
          <a:xfrm>
            <a:off x="3254960" y="2229460"/>
            <a:ext cx="7669489" cy="1437005"/>
          </a:xfrm>
          <a:prstGeom prst="rect">
            <a:avLst/>
          </a:prstGeom>
          <a:noFill/>
        </p:spPr>
        <p:txBody>
          <a:bodyPr wrap="square" rtlCol="0">
            <a:spAutoFit/>
          </a:bodyPr>
          <a:lstStyle/>
          <a:p>
            <a:pPr algn="ctr"/>
            <a:r>
              <a:rPr lang="en-US" altLang="zh-CN" sz="4400" dirty="0">
                <a:solidFill>
                  <a:schemeClr val="bg2">
                    <a:lumMod val="25000"/>
                  </a:schemeClr>
                </a:solidFill>
                <a:latin typeface="OPPOSans B" panose="00020600040101010101" charset="-122"/>
                <a:ea typeface="OPPOSans B" panose="00020600040101010101" charset="-122"/>
                <a:cs typeface="+mn-ea"/>
                <a:sym typeface="+mn-lt"/>
              </a:rPr>
              <a:t>	</a:t>
            </a:r>
            <a:r>
              <a:rPr lang="en-US" altLang="zh-CN" sz="4000" dirty="0">
                <a:solidFill>
                  <a:schemeClr val="bg2">
                    <a:lumMod val="25000"/>
                  </a:schemeClr>
                </a:solidFill>
                <a:latin typeface="OPPOSans B" panose="00020600040101010101" charset="-122"/>
                <a:ea typeface="OPPOSans B" panose="00020600040101010101" charset="-122"/>
                <a:cs typeface="+mn-ea"/>
                <a:sym typeface="+mn-lt"/>
              </a:rPr>
              <a:t>How to Conduct OPPO NPS Survey</a:t>
            </a:r>
            <a:endParaRPr lang="zh-CN" altLang="en-US" sz="4400" dirty="0">
              <a:solidFill>
                <a:schemeClr val="bg2">
                  <a:lumMod val="25000"/>
                </a:schemeClr>
              </a:solidFill>
              <a:latin typeface="OPPOSans B" panose="00020600040101010101" charset="-122"/>
              <a:ea typeface="OPPOSans B" panose="00020600040101010101" charset="-122"/>
              <a:cs typeface="+mn-ea"/>
              <a:sym typeface="+mn-lt"/>
            </a:endParaRPr>
          </a:p>
        </p:txBody>
      </p:sp>
      <p:sp>
        <p:nvSpPr>
          <p:cNvPr id="11" name="矩形 10"/>
          <p:cNvSpPr/>
          <p:nvPr/>
        </p:nvSpPr>
        <p:spPr>
          <a:xfrm>
            <a:off x="10578537" y="2995714"/>
            <a:ext cx="1613463" cy="399801"/>
          </a:xfrm>
          <a:prstGeom prst="rect">
            <a:avLst/>
          </a:prstGeom>
          <a:solidFill>
            <a:srgbClr val="046A3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latin typeface="OPPOSans B" panose="00020600040101010101" charset="-122"/>
              <a:ea typeface="OPPOSans B" panose="00020600040101010101" charset="-122"/>
              <a:cs typeface="+mn-ea"/>
              <a:sym typeface="+mn-lt"/>
            </a:endParaRPr>
          </a:p>
        </p:txBody>
      </p:sp>
      <p:sp>
        <p:nvSpPr>
          <p:cNvPr id="10" name="文本框 9"/>
          <p:cNvSpPr txBox="1"/>
          <p:nvPr/>
        </p:nvSpPr>
        <p:spPr>
          <a:xfrm>
            <a:off x="2503300" y="3732473"/>
            <a:ext cx="9669016" cy="584775"/>
          </a:xfrm>
          <a:prstGeom prst="rect">
            <a:avLst/>
          </a:prstGeom>
          <a:noFill/>
        </p:spPr>
        <p:txBody>
          <a:bodyPr wrap="square" rtlCol="0">
            <a:spAutoFit/>
          </a:bodyPr>
          <a:lstStyle/>
          <a:p>
            <a:pPr algn="dist"/>
            <a:r>
              <a:rPr kumimoji="1" lang="en-US" altLang="zh-CN" sz="1600" dirty="0">
                <a:latin typeface="OPPOSans B" panose="00020600040101010101" charset="-122"/>
                <a:ea typeface="OPPOSans B" panose="00020600040101010101" charset="-122"/>
                <a:cs typeface="OPPOSans B" panose="00020600040101010101" charset="-122"/>
              </a:rPr>
              <a:t>2021 Global NPS Promotion &amp; Service Standardization Training</a:t>
            </a:r>
            <a:endParaRPr kumimoji="1" lang="en-US" altLang="zh-CN" sz="1600" dirty="0">
              <a:latin typeface="OPPOSans B" panose="00020600040101010101" charset="-122"/>
              <a:ea typeface="OPPOSans B" panose="00020600040101010101" charset="-122"/>
              <a:cs typeface="OPPOSans B" panose="00020600040101010101" charset="-122"/>
            </a:endParaRPr>
          </a:p>
          <a:p>
            <a:pPr algn="dist"/>
            <a:endParaRPr kumimoji="1" lang="zh-CN" altLang="en-US" sz="1600" dirty="0">
              <a:latin typeface="OPPOSans B" panose="00020600040101010101" charset="-122"/>
              <a:ea typeface="OPPOSans B" panose="00020600040101010101" charset="-122"/>
              <a:cs typeface="OPPOSans B" panose="00020600040101010101" charset="-122"/>
            </a:endParaRPr>
          </a:p>
        </p:txBody>
      </p:sp>
      <p:sp>
        <p:nvSpPr>
          <p:cNvPr id="12" name="矩形 11"/>
          <p:cNvSpPr/>
          <p:nvPr/>
        </p:nvSpPr>
        <p:spPr>
          <a:xfrm>
            <a:off x="10272679" y="6066658"/>
            <a:ext cx="750570" cy="602615"/>
          </a:xfrm>
          <a:prstGeom prst="rect">
            <a:avLst/>
          </a:prstGeom>
        </p:spPr>
        <p:txBody>
          <a:bodyPr wrap="none">
            <a:spAutoFit/>
          </a:bodyPr>
          <a:lstStyle/>
          <a:p>
            <a:pPr algn="ctr"/>
            <a:endParaRPr lang="en-US" altLang="zh-CN" sz="1600" dirty="0">
              <a:solidFill>
                <a:schemeClr val="bg2">
                  <a:lumMod val="10000"/>
                  <a:alpha val="55000"/>
                </a:schemeClr>
              </a:solidFill>
              <a:latin typeface="OPPOSans B" panose="00020600040101010101" charset="-122"/>
              <a:ea typeface="OPPOSans B" panose="00020600040101010101" charset="-122"/>
              <a:cs typeface="+mn-ea"/>
              <a:sym typeface="+mn-lt"/>
            </a:endParaRPr>
          </a:p>
          <a:p>
            <a:pPr algn="ctr"/>
            <a:r>
              <a:rPr lang="en-US" altLang="zh-CN" sz="1600" dirty="0">
                <a:solidFill>
                  <a:schemeClr val="bg2">
                    <a:lumMod val="10000"/>
                    <a:alpha val="55000"/>
                  </a:schemeClr>
                </a:solidFill>
                <a:latin typeface="OPPOSans B" panose="00020600040101010101" charset="-122"/>
                <a:ea typeface="OPPOSans B" panose="00020600040101010101" charset="-122"/>
                <a:cs typeface="+mn-ea"/>
                <a:sym typeface="+mn-lt"/>
              </a:rPr>
              <a:t>Ryan</a:t>
            </a:r>
            <a:endParaRPr lang="zh-CN" altLang="en-US" sz="1600" dirty="0">
              <a:solidFill>
                <a:schemeClr val="bg2">
                  <a:lumMod val="10000"/>
                  <a:alpha val="55000"/>
                </a:schemeClr>
              </a:solidFill>
              <a:latin typeface="OPPOSans B" panose="00020600040101010101" charset="-122"/>
              <a:ea typeface="OPPOSans B" panose="00020600040101010101"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0-#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par>
                                <p:cTn id="20" presetID="10" presetClass="entr" presetSubtype="0" fill="hold" grpId="0" nodeType="withEffect">
                                  <p:stCondLst>
                                    <p:cond delay="5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11" grpId="0"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12095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799757" y="801428"/>
            <a:ext cx="11263898" cy="6056569"/>
            <a:chOff x="673100" y="1219955"/>
            <a:chExt cx="11263898" cy="6056569"/>
          </a:xfrm>
        </p:grpSpPr>
        <p:cxnSp>
          <p:nvCxnSpPr>
            <p:cNvPr id="50" name="直接连接符 49"/>
            <p:cNvCxnSpPr/>
            <p:nvPr/>
          </p:nvCxnSpPr>
          <p:spPr>
            <a:xfrm>
              <a:off x="673100" y="2519177"/>
              <a:ext cx="3265921" cy="0"/>
            </a:xfrm>
            <a:prstGeom prst="line">
              <a:avLst/>
            </a:prstGeom>
            <a:noFill/>
            <a:ln w="76200" cap="rnd" cmpd="sng" algn="ctr">
              <a:solidFill>
                <a:srgbClr val="FFFFFF">
                  <a:lumMod val="85000"/>
                </a:srgbClr>
              </a:solidFill>
              <a:prstDash val="solid"/>
              <a:round/>
              <a:tailEnd type="arrow" w="sm" len="sm"/>
            </a:ln>
            <a:effectLst/>
          </p:spPr>
        </p:cxnSp>
        <p:grpSp>
          <p:nvGrpSpPr>
            <p:cNvPr id="51" name="iṡ1îďe"/>
            <p:cNvGrpSpPr/>
            <p:nvPr/>
          </p:nvGrpSpPr>
          <p:grpSpPr>
            <a:xfrm>
              <a:off x="2097492" y="2298859"/>
              <a:ext cx="453418" cy="453422"/>
              <a:chOff x="3034782" y="3639085"/>
              <a:chExt cx="531791" cy="531792"/>
            </a:xfrm>
          </p:grpSpPr>
          <p:sp>
            <p:nvSpPr>
              <p:cNvPr id="70" name="íṣľîḓê"/>
              <p:cNvSpPr/>
              <p:nvPr/>
            </p:nvSpPr>
            <p:spPr>
              <a:xfrm>
                <a:off x="3034782" y="3639085"/>
                <a:ext cx="531791" cy="531792"/>
              </a:xfrm>
              <a:prstGeom prst="ellipse">
                <a:avLst/>
              </a:prstGeom>
              <a:solidFill>
                <a:srgbClr val="046937"/>
              </a:solidFill>
              <a:ln w="38100" cap="flat" cmpd="sng" algn="ctr">
                <a:solidFill>
                  <a:srgbClr val="FFFFFF"/>
                </a:solidFill>
                <a:prstDash val="solid"/>
              </a:ln>
              <a:effectLst/>
            </p:spPr>
            <p:txBody>
              <a:bodyPr wrap="square" lIns="45720" tIns="22860" rIns="45720" bIns="22860" anchor="ctr">
                <a:normAutofit/>
              </a:bodyPr>
              <a:lstStyle/>
              <a:p>
                <a:pPr marL="0" marR="0" lvl="0" indent="0" algn="ctr" defTabSz="412750" eaLnBrk="1" fontAlgn="auto" latinLnBrk="0" hangingPunct="0">
                  <a:lnSpc>
                    <a:spcPct val="100000"/>
                  </a:lnSpc>
                  <a:spcBef>
                    <a:spcPts val="0"/>
                  </a:spcBef>
                  <a:spcAft>
                    <a:spcPts val="0"/>
                  </a:spcAft>
                  <a:buClrTx/>
                  <a:buSzTx/>
                  <a:buFontTx/>
                  <a:buNone/>
                  <a:defRPr/>
                </a:pPr>
                <a:endParaRPr kumimoji="0" sz="1500" b="1" i="0" u="none" strike="noStrike" kern="0" cap="none" spc="0" normalizeH="0" baseline="0" noProof="0">
                  <a:ln>
                    <a:noFill/>
                  </a:ln>
                  <a:solidFill>
                    <a:srgbClr val="FFFFFF"/>
                  </a:solidFill>
                  <a:effectLst/>
                  <a:uLnTx/>
                  <a:uFillTx/>
                  <a:sym typeface="Helvetica Neue"/>
                </a:endParaRPr>
              </a:p>
            </p:txBody>
          </p:sp>
          <p:sp>
            <p:nvSpPr>
              <p:cNvPr id="71" name="î$1iḍe"/>
              <p:cNvSpPr/>
              <p:nvPr/>
            </p:nvSpPr>
            <p:spPr bwMode="auto">
              <a:xfrm>
                <a:off x="3153458" y="3763176"/>
                <a:ext cx="294438" cy="283608"/>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rgbClr val="FFFFFF"/>
              </a:solidFill>
              <a:ln>
                <a:noFill/>
              </a:ln>
            </p:spPr>
            <p:txBody>
              <a:bodyPr wrap="square" lIns="45720" tIns="22860" rIns="45720" bIns="22860" anchor="ctr">
                <a:normAutofit fontScale="92500" lnSpcReduction="10000"/>
              </a:bodyPr>
              <a:lstStyle/>
              <a:p>
                <a:pPr marL="0" marR="0" lvl="0" indent="0" algn="ctr" defTabSz="412750" eaLnBrk="1" fontAlgn="auto" latinLnBrk="0" hangingPunct="0">
                  <a:lnSpc>
                    <a:spcPct val="100000"/>
                  </a:lnSpc>
                  <a:spcBef>
                    <a:spcPts val="0"/>
                  </a:spcBef>
                  <a:spcAft>
                    <a:spcPts val="0"/>
                  </a:spcAft>
                  <a:buClrTx/>
                  <a:buSzTx/>
                  <a:buFontTx/>
                  <a:buNone/>
                  <a:defRPr/>
                </a:pPr>
                <a:endParaRPr kumimoji="0" sz="1500" b="1" i="0" u="none" strike="noStrike" kern="0" cap="none" spc="0" normalizeH="0" baseline="0" noProof="0">
                  <a:ln>
                    <a:noFill/>
                  </a:ln>
                  <a:solidFill>
                    <a:srgbClr val="000000"/>
                  </a:solidFill>
                  <a:effectLst/>
                  <a:uLnTx/>
                  <a:uFillTx/>
                  <a:sym typeface="Helvetica Neue"/>
                </a:endParaRPr>
              </a:p>
            </p:txBody>
          </p:sp>
        </p:grpSp>
        <p:grpSp>
          <p:nvGrpSpPr>
            <p:cNvPr id="52" name="íşliḋé"/>
            <p:cNvGrpSpPr/>
            <p:nvPr/>
          </p:nvGrpSpPr>
          <p:grpSpPr>
            <a:xfrm>
              <a:off x="3939021" y="1998076"/>
              <a:ext cx="3789936" cy="498216"/>
              <a:chOff x="2260362" y="1998076"/>
              <a:chExt cx="1853741" cy="498216"/>
            </a:xfrm>
          </p:grpSpPr>
          <p:cxnSp>
            <p:nvCxnSpPr>
              <p:cNvPr id="68" name="直接连接符 67"/>
              <p:cNvCxnSpPr/>
              <p:nvPr/>
            </p:nvCxnSpPr>
            <p:spPr>
              <a:xfrm flipV="1">
                <a:off x="2260362" y="2009303"/>
                <a:ext cx="234916" cy="486989"/>
              </a:xfrm>
              <a:prstGeom prst="line">
                <a:avLst/>
              </a:prstGeom>
              <a:noFill/>
              <a:ln w="76200" cap="rnd" cmpd="sng" algn="ctr">
                <a:solidFill>
                  <a:srgbClr val="FFFFFF">
                    <a:lumMod val="85000"/>
                  </a:srgbClr>
                </a:solidFill>
                <a:prstDash val="solid"/>
                <a:round/>
              </a:ln>
              <a:effectLst/>
            </p:spPr>
          </p:cxnSp>
          <p:cxnSp>
            <p:nvCxnSpPr>
              <p:cNvPr id="69" name="直接连接符 68"/>
              <p:cNvCxnSpPr/>
              <p:nvPr/>
            </p:nvCxnSpPr>
            <p:spPr>
              <a:xfrm>
                <a:off x="2516671" y="1998076"/>
                <a:ext cx="1597432" cy="0"/>
              </a:xfrm>
              <a:prstGeom prst="line">
                <a:avLst/>
              </a:prstGeom>
              <a:noFill/>
              <a:ln w="76200" cap="rnd" cmpd="sng" algn="ctr">
                <a:solidFill>
                  <a:srgbClr val="FFFFFF">
                    <a:lumMod val="85000"/>
                  </a:srgbClr>
                </a:solidFill>
                <a:prstDash val="solid"/>
                <a:round/>
                <a:tailEnd type="arrow" w="sm" len="sm"/>
              </a:ln>
              <a:effectLst/>
            </p:spPr>
          </p:cxnSp>
        </p:grpSp>
        <p:grpSp>
          <p:nvGrpSpPr>
            <p:cNvPr id="53" name="ïṣľïḋè"/>
            <p:cNvGrpSpPr/>
            <p:nvPr/>
          </p:nvGrpSpPr>
          <p:grpSpPr>
            <a:xfrm>
              <a:off x="5869291" y="1771367"/>
              <a:ext cx="453418" cy="453418"/>
              <a:chOff x="3053759" y="2371016"/>
              <a:chExt cx="531791" cy="531791"/>
            </a:xfrm>
          </p:grpSpPr>
          <p:sp>
            <p:nvSpPr>
              <p:cNvPr id="66" name="ïşḷîdé"/>
              <p:cNvSpPr/>
              <p:nvPr/>
            </p:nvSpPr>
            <p:spPr>
              <a:xfrm>
                <a:off x="3053759" y="2371016"/>
                <a:ext cx="531791" cy="531791"/>
              </a:xfrm>
              <a:prstGeom prst="ellipse">
                <a:avLst/>
              </a:prstGeom>
              <a:solidFill>
                <a:srgbClr val="C9C9C8"/>
              </a:solidFill>
              <a:ln w="38100" cap="flat" cmpd="sng" algn="ctr">
                <a:solidFill>
                  <a:srgbClr val="FFFFFF"/>
                </a:solidFill>
                <a:prstDash val="solid"/>
              </a:ln>
              <a:effectLst/>
            </p:spPr>
            <p:txBody>
              <a:bodyPr wrap="square" lIns="45720" tIns="22860" rIns="45720" bIns="22860" anchor="ctr">
                <a:normAutofit/>
              </a:bodyPr>
              <a:lstStyle/>
              <a:p>
                <a:pPr marL="0" marR="0" lvl="0" indent="0" algn="ctr" defTabSz="412750" eaLnBrk="1" fontAlgn="auto" latinLnBrk="0" hangingPunct="0">
                  <a:lnSpc>
                    <a:spcPct val="100000"/>
                  </a:lnSpc>
                  <a:spcBef>
                    <a:spcPts val="0"/>
                  </a:spcBef>
                  <a:spcAft>
                    <a:spcPts val="0"/>
                  </a:spcAft>
                  <a:buClrTx/>
                  <a:buSzTx/>
                  <a:buFontTx/>
                  <a:buNone/>
                  <a:defRPr/>
                </a:pPr>
                <a:endParaRPr kumimoji="0" sz="1500" b="1" i="0" u="none" strike="noStrike" kern="0" cap="none" spc="0" normalizeH="0" baseline="0" noProof="0">
                  <a:ln>
                    <a:noFill/>
                  </a:ln>
                  <a:solidFill>
                    <a:srgbClr val="FFFFFF"/>
                  </a:solidFill>
                  <a:effectLst/>
                  <a:uLnTx/>
                  <a:uFillTx/>
                  <a:sym typeface="Helvetica Neue"/>
                </a:endParaRPr>
              </a:p>
            </p:txBody>
          </p:sp>
          <p:sp>
            <p:nvSpPr>
              <p:cNvPr id="67" name="íšḻiḍè"/>
              <p:cNvSpPr/>
              <p:nvPr/>
            </p:nvSpPr>
            <p:spPr bwMode="auto">
              <a:xfrm>
                <a:off x="3172435" y="2495112"/>
                <a:ext cx="294438" cy="283598"/>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rgbClr val="FFFFFF"/>
              </a:solidFill>
              <a:ln>
                <a:noFill/>
              </a:ln>
            </p:spPr>
            <p:txBody>
              <a:bodyPr wrap="square" lIns="45720" tIns="22860" rIns="45720" bIns="22860" anchor="ctr">
                <a:normAutofit fontScale="92500" lnSpcReduction="10000"/>
              </a:bodyPr>
              <a:lstStyle/>
              <a:p>
                <a:pPr marL="0" marR="0" lvl="0" indent="0" algn="ctr" defTabSz="412750" eaLnBrk="1" fontAlgn="auto" latinLnBrk="0" hangingPunct="0">
                  <a:lnSpc>
                    <a:spcPct val="100000"/>
                  </a:lnSpc>
                  <a:spcBef>
                    <a:spcPts val="0"/>
                  </a:spcBef>
                  <a:spcAft>
                    <a:spcPts val="0"/>
                  </a:spcAft>
                  <a:buClrTx/>
                  <a:buSzTx/>
                  <a:buFontTx/>
                  <a:buNone/>
                  <a:defRPr/>
                </a:pPr>
                <a:endParaRPr kumimoji="0" sz="1500" b="1" i="0" u="none" strike="noStrike" kern="0" cap="none" spc="0" normalizeH="0" baseline="0" noProof="0">
                  <a:ln>
                    <a:noFill/>
                  </a:ln>
                  <a:solidFill>
                    <a:srgbClr val="000000"/>
                  </a:solidFill>
                  <a:effectLst/>
                  <a:uLnTx/>
                  <a:uFillTx/>
                  <a:sym typeface="Helvetica Neue"/>
                </a:endParaRPr>
              </a:p>
            </p:txBody>
          </p:sp>
        </p:grpSp>
        <p:grpSp>
          <p:nvGrpSpPr>
            <p:cNvPr id="54" name="îŝļîḍé"/>
            <p:cNvGrpSpPr/>
            <p:nvPr/>
          </p:nvGrpSpPr>
          <p:grpSpPr>
            <a:xfrm>
              <a:off x="7712919" y="1458187"/>
              <a:ext cx="3737336" cy="539889"/>
              <a:chOff x="4106258" y="1458187"/>
              <a:chExt cx="1828013" cy="539889"/>
            </a:xfrm>
          </p:grpSpPr>
          <p:cxnSp>
            <p:nvCxnSpPr>
              <p:cNvPr id="64" name="直接连接符 63"/>
              <p:cNvCxnSpPr/>
              <p:nvPr/>
            </p:nvCxnSpPr>
            <p:spPr>
              <a:xfrm flipV="1">
                <a:off x="4106258" y="1458187"/>
                <a:ext cx="234847" cy="539889"/>
              </a:xfrm>
              <a:prstGeom prst="line">
                <a:avLst/>
              </a:prstGeom>
              <a:noFill/>
              <a:ln w="76200" cap="rnd" cmpd="sng" algn="ctr">
                <a:solidFill>
                  <a:srgbClr val="FFFFFF">
                    <a:lumMod val="85000"/>
                  </a:srgbClr>
                </a:solidFill>
                <a:prstDash val="solid"/>
                <a:round/>
              </a:ln>
              <a:effectLst/>
            </p:spPr>
          </p:cxnSp>
          <p:cxnSp>
            <p:nvCxnSpPr>
              <p:cNvPr id="65" name="直接连接符 64"/>
              <p:cNvCxnSpPr/>
              <p:nvPr/>
            </p:nvCxnSpPr>
            <p:spPr>
              <a:xfrm>
                <a:off x="4336839" y="1458188"/>
                <a:ext cx="1597432" cy="0"/>
              </a:xfrm>
              <a:prstGeom prst="line">
                <a:avLst/>
              </a:prstGeom>
              <a:noFill/>
              <a:ln w="76200" cap="rnd" cmpd="sng" algn="ctr">
                <a:solidFill>
                  <a:srgbClr val="FFFFFF">
                    <a:lumMod val="85000"/>
                  </a:srgbClr>
                </a:solidFill>
                <a:prstDash val="solid"/>
                <a:round/>
                <a:tailEnd type="arrow" w="sm" len="sm"/>
              </a:ln>
              <a:effectLst/>
            </p:spPr>
          </p:cxnSp>
        </p:grpSp>
        <p:grpSp>
          <p:nvGrpSpPr>
            <p:cNvPr id="55" name="ïṥļiḋé"/>
            <p:cNvGrpSpPr/>
            <p:nvPr/>
          </p:nvGrpSpPr>
          <p:grpSpPr>
            <a:xfrm>
              <a:off x="9491724" y="1219955"/>
              <a:ext cx="453418" cy="453418"/>
              <a:chOff x="2897552" y="1074869"/>
              <a:chExt cx="531791" cy="531791"/>
            </a:xfrm>
          </p:grpSpPr>
          <p:sp>
            <p:nvSpPr>
              <p:cNvPr id="62" name="iŝlíḓè"/>
              <p:cNvSpPr/>
              <p:nvPr/>
            </p:nvSpPr>
            <p:spPr>
              <a:xfrm>
                <a:off x="2897552" y="1074869"/>
                <a:ext cx="531791" cy="531791"/>
              </a:xfrm>
              <a:prstGeom prst="ellipse">
                <a:avLst/>
              </a:prstGeom>
              <a:solidFill>
                <a:srgbClr val="2DC84D"/>
              </a:solidFill>
              <a:ln w="38100" cap="flat" cmpd="sng" algn="ctr">
                <a:solidFill>
                  <a:srgbClr val="FFFFFF"/>
                </a:solidFill>
                <a:prstDash val="solid"/>
              </a:ln>
              <a:effectLst/>
            </p:spPr>
            <p:txBody>
              <a:bodyPr wrap="square" lIns="45720" tIns="22860" rIns="45720" bIns="22860" anchor="ctr">
                <a:normAutofit/>
              </a:bodyPr>
              <a:lstStyle/>
              <a:p>
                <a:pPr marL="0" marR="0" lvl="0" indent="0" algn="ctr" defTabSz="412750" eaLnBrk="1" fontAlgn="auto" latinLnBrk="0" hangingPunct="0">
                  <a:lnSpc>
                    <a:spcPct val="100000"/>
                  </a:lnSpc>
                  <a:spcBef>
                    <a:spcPts val="0"/>
                  </a:spcBef>
                  <a:spcAft>
                    <a:spcPts val="0"/>
                  </a:spcAft>
                  <a:buClrTx/>
                  <a:buSzTx/>
                  <a:buFontTx/>
                  <a:buNone/>
                  <a:defRPr/>
                </a:pPr>
                <a:endParaRPr kumimoji="0" sz="1500" b="1" i="0" u="none" strike="noStrike" kern="0" cap="none" spc="0" normalizeH="0" baseline="0" noProof="0">
                  <a:ln>
                    <a:noFill/>
                  </a:ln>
                  <a:solidFill>
                    <a:srgbClr val="FFFFFF"/>
                  </a:solidFill>
                  <a:effectLst/>
                  <a:uLnTx/>
                  <a:uFillTx/>
                  <a:sym typeface="Helvetica Neue"/>
                </a:endParaRPr>
              </a:p>
            </p:txBody>
          </p:sp>
          <p:sp>
            <p:nvSpPr>
              <p:cNvPr id="63" name="íṣ1ïḑê"/>
              <p:cNvSpPr/>
              <p:nvPr/>
            </p:nvSpPr>
            <p:spPr bwMode="auto">
              <a:xfrm>
                <a:off x="3025316" y="1212481"/>
                <a:ext cx="294438" cy="283599"/>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rgbClr val="FFFFFF"/>
              </a:solidFill>
              <a:ln>
                <a:noFill/>
              </a:ln>
            </p:spPr>
            <p:txBody>
              <a:bodyPr wrap="square" lIns="45720" tIns="22860" rIns="45720" bIns="22860" anchor="ctr">
                <a:normAutofit fontScale="92500" lnSpcReduction="10000"/>
              </a:bodyPr>
              <a:lstStyle/>
              <a:p>
                <a:pPr marL="0" marR="0" lvl="0" indent="0" algn="ctr" defTabSz="412750" eaLnBrk="1" fontAlgn="auto" latinLnBrk="0" hangingPunct="0">
                  <a:lnSpc>
                    <a:spcPct val="100000"/>
                  </a:lnSpc>
                  <a:spcBef>
                    <a:spcPts val="0"/>
                  </a:spcBef>
                  <a:spcAft>
                    <a:spcPts val="0"/>
                  </a:spcAft>
                  <a:buClrTx/>
                  <a:buSzTx/>
                  <a:buFontTx/>
                  <a:buNone/>
                  <a:defRPr/>
                </a:pPr>
                <a:endParaRPr kumimoji="0" sz="1500" b="1" i="0" u="none" strike="noStrike" kern="0" cap="none" spc="0" normalizeH="0" baseline="0" noProof="0">
                  <a:ln>
                    <a:noFill/>
                  </a:ln>
                  <a:solidFill>
                    <a:srgbClr val="000000"/>
                  </a:solidFill>
                  <a:effectLst/>
                  <a:uLnTx/>
                  <a:uFillTx/>
                  <a:sym typeface="Helvetica Neue"/>
                </a:endParaRPr>
              </a:p>
            </p:txBody>
          </p:sp>
        </p:grpSp>
        <p:sp>
          <p:nvSpPr>
            <p:cNvPr id="56" name="îslïḍe"/>
            <p:cNvSpPr/>
            <p:nvPr/>
          </p:nvSpPr>
          <p:spPr>
            <a:xfrm>
              <a:off x="4428718" y="2224785"/>
              <a:ext cx="3334561" cy="446763"/>
            </a:xfrm>
            <a:prstGeom prst="rect">
              <a:avLst/>
            </a:prstGeom>
          </p:spPr>
          <p:txBody>
            <a:bodyPr wrap="square" lIns="45720" tIns="22860" rIns="45720" bIns="2286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0" normalizeH="0" baseline="0" noProof="0" dirty="0">
                  <a:ln>
                    <a:noFill/>
                  </a:ln>
                  <a:solidFill>
                    <a:srgbClr val="000000"/>
                  </a:solidFill>
                  <a:effectLst/>
                  <a:uLnTx/>
                  <a:uFillTx/>
                  <a:sym typeface="Helvetica Neue"/>
                </a:rPr>
                <a:t>Clearing responsibilities</a:t>
              </a:r>
              <a:endParaRPr kumimoji="0" lang="zh-CN" altLang="en-US" sz="1200" b="1" i="0" u="none" strike="noStrike" kern="1200" cap="none" spc="0" normalizeH="0" baseline="0" noProof="0" dirty="0">
                <a:ln>
                  <a:noFill/>
                </a:ln>
                <a:solidFill>
                  <a:srgbClr val="000000"/>
                </a:solidFill>
                <a:effectLst/>
                <a:uLnTx/>
                <a:uFillTx/>
                <a:sym typeface="Helvetica Neue"/>
              </a:endParaRPr>
            </a:p>
          </p:txBody>
        </p:sp>
        <p:grpSp>
          <p:nvGrpSpPr>
            <p:cNvPr id="57" name="ïṥ1ïďe"/>
            <p:cNvGrpSpPr/>
            <p:nvPr/>
          </p:nvGrpSpPr>
          <p:grpSpPr>
            <a:xfrm>
              <a:off x="8051151" y="1713260"/>
              <a:ext cx="3885847" cy="5563264"/>
              <a:chOff x="4291883" y="1713260"/>
              <a:chExt cx="1905928" cy="5563264"/>
            </a:xfrm>
          </p:grpSpPr>
          <p:sp>
            <p:nvSpPr>
              <p:cNvPr id="60" name="îṡļïḓê"/>
              <p:cNvSpPr txBox="1"/>
              <p:nvPr/>
            </p:nvSpPr>
            <p:spPr>
              <a:xfrm>
                <a:off x="4291883" y="4660985"/>
                <a:ext cx="1905928" cy="2615539"/>
              </a:xfrm>
              <a:prstGeom prst="rect">
                <a:avLst/>
              </a:prstGeom>
              <a:noFill/>
              <a:ln>
                <a:noFill/>
              </a:ln>
            </p:spPr>
            <p:txBody>
              <a:bodyPr wrap="square" lIns="45720" tIns="22860" rIns="45720" bIns="22860" anchor="t" anchorCtr="0">
                <a:normAutofit fontScale="5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50000"/>
                  </a:lnSpc>
                  <a:spcBef>
                    <a:spcPct val="0"/>
                  </a:spcBef>
                  <a:spcAft>
                    <a:spcPts val="0"/>
                  </a:spcAft>
                  <a:buClrTx/>
                  <a:buSzTx/>
                  <a:buFontTx/>
                  <a:buNone/>
                  <a:defRPr/>
                </a:pPr>
                <a:r>
                  <a:rPr kumimoji="0" lang="en-US" altLang="zh-CN" sz="1900" b="1" i="0" u="none" strike="noStrike" kern="1200" cap="none" spc="0" normalizeH="0" baseline="0" noProof="0" dirty="0">
                    <a:ln>
                      <a:noFill/>
                    </a:ln>
                    <a:solidFill>
                      <a:srgbClr val="000000"/>
                    </a:solidFill>
                    <a:effectLst/>
                    <a:uLnTx/>
                    <a:uFillTx/>
                    <a:sym typeface="Helvetica Neue"/>
                  </a:rPr>
                  <a:t>NPS</a:t>
                </a:r>
                <a:r>
                  <a:rPr kumimoji="0" lang="zh-CN" altLang="en-US" sz="1900" b="1" i="0" u="none" strike="noStrike" kern="1200" cap="none" spc="0" normalizeH="0" baseline="0" noProof="0" dirty="0">
                    <a:ln>
                      <a:noFill/>
                    </a:ln>
                    <a:solidFill>
                      <a:srgbClr val="000000"/>
                    </a:solidFill>
                    <a:effectLst/>
                    <a:uLnTx/>
                    <a:uFillTx/>
                    <a:sym typeface="Helvetica Neue"/>
                  </a:rPr>
                  <a:t>训练营：</a:t>
                </a:r>
                <a:r>
                  <a:rPr kumimoji="0" lang="zh-CN" altLang="en-US" sz="1900" b="0" i="0" u="none" strike="noStrike" kern="1200" cap="none" spc="0" normalizeH="0" baseline="0" noProof="0" dirty="0">
                    <a:ln>
                      <a:noFill/>
                    </a:ln>
                    <a:solidFill>
                      <a:srgbClr val="000000"/>
                    </a:solidFill>
                    <a:effectLst/>
                    <a:uLnTx/>
                    <a:uFillTx/>
                    <a:sym typeface="Helvetica Neue"/>
                  </a:rPr>
                  <a:t>抓关键角色，提服务意识，强业务能力</a:t>
                </a:r>
                <a:endParaRPr kumimoji="0" lang="en-US" altLang="zh-CN" sz="1900" b="0" i="0" u="none" strike="noStrike" kern="1200" cap="none" spc="0" normalizeH="0" baseline="0" noProof="0" dirty="0">
                  <a:ln>
                    <a:noFill/>
                  </a:ln>
                  <a:solidFill>
                    <a:srgbClr val="000000"/>
                  </a:solidFill>
                  <a:effectLst/>
                  <a:uLnTx/>
                  <a:uFillTx/>
                  <a:sym typeface="Helvetica Neue"/>
                </a:endParaRPr>
              </a:p>
              <a:p>
                <a:pPr marL="0" marR="0" lvl="0" indent="0" algn="l" defTabSz="457200" rtl="0" eaLnBrk="1" fontAlgn="auto" latinLnBrk="0" hangingPunct="1">
                  <a:lnSpc>
                    <a:spcPct val="150000"/>
                  </a:lnSpc>
                  <a:spcBef>
                    <a:spcPct val="0"/>
                  </a:spcBef>
                  <a:spcAft>
                    <a:spcPts val="0"/>
                  </a:spcAft>
                  <a:buClrTx/>
                  <a:buSzTx/>
                  <a:buFontTx/>
                  <a:buNone/>
                  <a:defRPr/>
                </a:pPr>
                <a:r>
                  <a:rPr kumimoji="0" lang="en-US" altLang="zh-CN" sz="1900" b="1" i="0" u="none" strike="noStrike" kern="1200" cap="none" spc="0" normalizeH="0" baseline="0" noProof="0" dirty="0">
                    <a:ln>
                      <a:noFill/>
                    </a:ln>
                    <a:solidFill>
                      <a:srgbClr val="000000"/>
                    </a:solidFill>
                    <a:effectLst/>
                    <a:uLnTx/>
                    <a:uFillTx/>
                    <a:sym typeface="Helvetica Neue"/>
                  </a:rPr>
                  <a:t>CC</a:t>
                </a:r>
                <a:r>
                  <a:rPr kumimoji="0" lang="zh-CN" altLang="en-US" sz="1900" b="1" i="0" u="none" strike="noStrike" kern="1200" cap="none" spc="0" normalizeH="0" baseline="0" noProof="0" dirty="0">
                    <a:ln>
                      <a:noFill/>
                    </a:ln>
                    <a:solidFill>
                      <a:srgbClr val="000000"/>
                    </a:solidFill>
                    <a:effectLst/>
                    <a:uLnTx/>
                    <a:uFillTx/>
                    <a:sym typeface="Helvetica Neue"/>
                  </a:rPr>
                  <a:t>支持：</a:t>
                </a:r>
                <a:r>
                  <a:rPr kumimoji="0" lang="zh-CN" altLang="en-US" sz="1900" b="0" i="0" u="none" strike="noStrike" kern="1200" cap="none" spc="0" normalizeH="0" baseline="0" noProof="0" dirty="0">
                    <a:ln>
                      <a:noFill/>
                    </a:ln>
                    <a:solidFill>
                      <a:srgbClr val="000000"/>
                    </a:solidFill>
                    <a:effectLst/>
                    <a:uLnTx/>
                    <a:uFillTx/>
                    <a:sym typeface="Helvetica Neue"/>
                  </a:rPr>
                  <a:t>回访资源整合，持续培训赋能，加大质检力度</a:t>
                </a:r>
                <a:endParaRPr kumimoji="0" lang="en-US" altLang="zh-CN" sz="1900" b="0" i="0" u="none" strike="noStrike" kern="1200" cap="none" spc="0" normalizeH="0" baseline="0" noProof="0" dirty="0">
                  <a:ln>
                    <a:noFill/>
                  </a:ln>
                  <a:solidFill>
                    <a:srgbClr val="000000"/>
                  </a:solidFill>
                  <a:effectLst/>
                  <a:uLnTx/>
                  <a:uFillTx/>
                  <a:sym typeface="Helvetica Neue"/>
                </a:endParaRPr>
              </a:p>
              <a:p>
                <a:pPr marL="0" marR="0" lvl="0" indent="0" algn="l" defTabSz="457200" rtl="0" eaLnBrk="1" fontAlgn="auto" latinLnBrk="0" hangingPunct="1">
                  <a:lnSpc>
                    <a:spcPct val="150000"/>
                  </a:lnSpc>
                  <a:spcBef>
                    <a:spcPct val="0"/>
                  </a:spcBef>
                  <a:spcAft>
                    <a:spcPts val="0"/>
                  </a:spcAft>
                  <a:buClrTx/>
                  <a:buSzTx/>
                  <a:buFontTx/>
                  <a:buNone/>
                  <a:defRPr/>
                </a:pPr>
                <a:r>
                  <a:rPr kumimoji="0" lang="zh-CN" altLang="en-US" sz="1900" b="1" i="0" u="none" strike="noStrike" kern="1200" cap="none" spc="0" normalizeH="0" baseline="0" noProof="0" dirty="0">
                    <a:ln>
                      <a:noFill/>
                    </a:ln>
                    <a:solidFill>
                      <a:srgbClr val="000000"/>
                    </a:solidFill>
                    <a:effectLst/>
                    <a:uLnTx/>
                    <a:uFillTx/>
                    <a:sym typeface="Helvetica Neue"/>
                  </a:rPr>
                  <a:t>区域帮扶：</a:t>
                </a:r>
                <a:r>
                  <a:rPr kumimoji="0" lang="zh-CN" altLang="en-US" sz="1900" b="0" i="0" u="none" strike="noStrike" kern="1200" cap="none" spc="0" normalizeH="0" baseline="0" noProof="0" dirty="0">
                    <a:ln>
                      <a:noFill/>
                    </a:ln>
                    <a:solidFill>
                      <a:srgbClr val="000000"/>
                    </a:solidFill>
                    <a:effectLst/>
                    <a:uLnTx/>
                    <a:uFillTx/>
                    <a:sym typeface="Helvetica Neue"/>
                  </a:rPr>
                  <a:t>区域资料准备，专项帮扶，跟进提升</a:t>
                </a:r>
                <a:endParaRPr kumimoji="0" lang="en-US" altLang="zh-CN" sz="1900" b="0" i="0" u="none" strike="noStrike" kern="1200" cap="none" spc="0" normalizeH="0" baseline="0" noProof="0" dirty="0">
                  <a:ln>
                    <a:noFill/>
                  </a:ln>
                  <a:solidFill>
                    <a:srgbClr val="000000"/>
                  </a:solidFill>
                  <a:effectLst/>
                  <a:uLnTx/>
                  <a:uFillTx/>
                  <a:sym typeface="Helvetica Neue"/>
                </a:endParaRPr>
              </a:p>
              <a:p>
                <a:pPr marL="0" marR="0" lvl="0" indent="0" algn="l" defTabSz="457200" rtl="0" eaLnBrk="1" fontAlgn="auto" latinLnBrk="0" hangingPunct="1">
                  <a:lnSpc>
                    <a:spcPct val="150000"/>
                  </a:lnSpc>
                  <a:spcBef>
                    <a:spcPct val="0"/>
                  </a:spcBef>
                  <a:spcAft>
                    <a:spcPts val="0"/>
                  </a:spcAft>
                  <a:buClrTx/>
                  <a:buSzTx/>
                  <a:buFontTx/>
                  <a:buNone/>
                  <a:defRPr/>
                </a:pPr>
                <a:r>
                  <a:rPr kumimoji="0" lang="zh-CN" altLang="en-US" sz="1900" b="1" i="0" u="none" strike="noStrike" kern="1200" cap="none" spc="0" normalizeH="0" baseline="0" noProof="0" dirty="0">
                    <a:ln>
                      <a:noFill/>
                    </a:ln>
                    <a:solidFill>
                      <a:srgbClr val="000000"/>
                    </a:solidFill>
                    <a:effectLst/>
                    <a:uLnTx/>
                    <a:uFillTx/>
                    <a:sym typeface="Helvetica Neue"/>
                  </a:rPr>
                  <a:t>激励升级：</a:t>
                </a:r>
                <a:r>
                  <a:rPr kumimoji="0" lang="zh-CN" altLang="en-US" sz="1900" b="0" i="0" u="none" strike="noStrike" kern="1200" cap="none" spc="0" normalizeH="0" baseline="0" noProof="0" dirty="0">
                    <a:ln>
                      <a:noFill/>
                    </a:ln>
                    <a:solidFill>
                      <a:srgbClr val="000000"/>
                    </a:solidFill>
                    <a:effectLst/>
                    <a:uLnTx/>
                    <a:uFillTx/>
                    <a:sym typeface="Helvetica Neue"/>
                  </a:rPr>
                  <a:t>服务北极星团队奖，“服务铁三角”个人奖</a:t>
                </a:r>
                <a:endParaRPr kumimoji="0" lang="en-US" altLang="zh-CN" sz="1900" b="0" i="0" u="none" strike="noStrike" kern="1200" cap="none" spc="0" normalizeH="0" baseline="0" noProof="0" dirty="0">
                  <a:ln>
                    <a:noFill/>
                  </a:ln>
                  <a:solidFill>
                    <a:srgbClr val="000000"/>
                  </a:solidFill>
                  <a:effectLst/>
                  <a:uLnTx/>
                  <a:uFillTx/>
                  <a:sym typeface="Helvetica Neue"/>
                </a:endParaRPr>
              </a:p>
              <a:p>
                <a:pPr marL="0" marR="0" lvl="0" indent="0" algn="l" defTabSz="457200" rtl="0" eaLnBrk="1" fontAlgn="auto" latinLnBrk="0" hangingPunct="1">
                  <a:lnSpc>
                    <a:spcPct val="150000"/>
                  </a:lnSpc>
                  <a:spcBef>
                    <a:spcPct val="0"/>
                  </a:spcBef>
                  <a:spcAft>
                    <a:spcPts val="0"/>
                  </a:spcAft>
                  <a:buClrTx/>
                  <a:buSzTx/>
                  <a:buFontTx/>
                  <a:buNone/>
                  <a:defRPr/>
                </a:pPr>
                <a:r>
                  <a:rPr kumimoji="0" lang="en-US" altLang="zh-CN" sz="1600" b="1" i="0" u="none" strike="noStrike" kern="1200" cap="none" spc="0" normalizeH="0" baseline="0" noProof="0" dirty="0">
                    <a:ln>
                      <a:noFill/>
                    </a:ln>
                    <a:solidFill>
                      <a:srgbClr val="000000"/>
                    </a:solidFill>
                    <a:effectLst/>
                    <a:uLnTx/>
                    <a:uFillTx/>
                    <a:sym typeface="Helvetica Neue"/>
                  </a:rPr>
                  <a:t>NPS training camp</a:t>
                </a:r>
                <a:r>
                  <a:rPr kumimoji="0" lang="en-US" altLang="zh-CN" sz="1600" b="0" i="0" u="none" strike="noStrike" kern="1200" cap="none" spc="0" normalizeH="0" baseline="0" noProof="0" dirty="0">
                    <a:ln>
                      <a:noFill/>
                    </a:ln>
                    <a:solidFill>
                      <a:srgbClr val="000000"/>
                    </a:solidFill>
                    <a:effectLst/>
                    <a:uLnTx/>
                    <a:uFillTx/>
                    <a:sym typeface="Helvetica Neue"/>
                  </a:rPr>
                  <a:t>: grasping key roles, improving service awareness, and strengthening business capabilities</a:t>
                </a:r>
                <a:endParaRPr kumimoji="0" lang="en-US" altLang="zh-CN" sz="1600" b="0" i="0" u="none" strike="noStrike" kern="1200" cap="none" spc="0" normalizeH="0" baseline="0" noProof="0" dirty="0">
                  <a:ln>
                    <a:noFill/>
                  </a:ln>
                  <a:solidFill>
                    <a:srgbClr val="000000"/>
                  </a:solidFill>
                  <a:effectLst/>
                  <a:uLnTx/>
                  <a:uFillTx/>
                  <a:sym typeface="Helvetica Neue"/>
                </a:endParaRPr>
              </a:p>
              <a:p>
                <a:pPr marL="0" marR="0" lvl="0" indent="0" algn="l" defTabSz="457200" rtl="0" eaLnBrk="1" fontAlgn="auto" latinLnBrk="0" hangingPunct="1">
                  <a:lnSpc>
                    <a:spcPct val="150000"/>
                  </a:lnSpc>
                  <a:spcBef>
                    <a:spcPct val="0"/>
                  </a:spcBef>
                  <a:spcAft>
                    <a:spcPts val="0"/>
                  </a:spcAft>
                  <a:buClrTx/>
                  <a:buSzTx/>
                  <a:buFontTx/>
                  <a:buNone/>
                  <a:defRPr/>
                </a:pPr>
                <a:r>
                  <a:rPr kumimoji="0" lang="en-US" altLang="zh-CN" sz="1600" b="1" i="0" u="none" strike="noStrike" kern="1200" cap="none" spc="0" normalizeH="0" baseline="0" noProof="0" dirty="0">
                    <a:ln>
                      <a:noFill/>
                    </a:ln>
                    <a:solidFill>
                      <a:srgbClr val="000000"/>
                    </a:solidFill>
                    <a:effectLst/>
                    <a:uLnTx/>
                    <a:uFillTx/>
                    <a:sym typeface="Helvetica Neue"/>
                  </a:rPr>
                  <a:t>CC support</a:t>
                </a:r>
                <a:r>
                  <a:rPr kumimoji="0" lang="en-US" altLang="zh-CN" sz="1600" b="0" i="0" u="none" strike="noStrike" kern="1200" cap="none" spc="0" normalizeH="0" baseline="0" noProof="0" dirty="0">
                    <a:ln>
                      <a:noFill/>
                    </a:ln>
                    <a:solidFill>
                      <a:srgbClr val="000000"/>
                    </a:solidFill>
                    <a:effectLst/>
                    <a:uLnTx/>
                    <a:uFillTx/>
                    <a:sym typeface="Helvetica Neue"/>
                  </a:rPr>
                  <a:t>: resource integration, continuous training and empowering, and intensified efforts</a:t>
                </a:r>
                <a:endParaRPr kumimoji="0" lang="en-US" altLang="zh-CN" sz="1600" b="0" i="0" u="none" strike="noStrike" kern="1200" cap="none" spc="0" normalizeH="0" baseline="0" noProof="0" dirty="0">
                  <a:ln>
                    <a:noFill/>
                  </a:ln>
                  <a:solidFill>
                    <a:srgbClr val="000000"/>
                  </a:solidFill>
                  <a:effectLst/>
                  <a:uLnTx/>
                  <a:uFillTx/>
                  <a:sym typeface="Helvetica Neue"/>
                </a:endParaRPr>
              </a:p>
              <a:p>
                <a:pPr marL="0" marR="0" lvl="0" indent="0" algn="l" defTabSz="457200" rtl="0" eaLnBrk="1" fontAlgn="auto" latinLnBrk="0" hangingPunct="1">
                  <a:lnSpc>
                    <a:spcPct val="150000"/>
                  </a:lnSpc>
                  <a:spcBef>
                    <a:spcPct val="0"/>
                  </a:spcBef>
                  <a:spcAft>
                    <a:spcPts val="0"/>
                  </a:spcAft>
                  <a:buClrTx/>
                  <a:buSzTx/>
                  <a:buFontTx/>
                  <a:buNone/>
                  <a:defRPr/>
                </a:pPr>
                <a:r>
                  <a:rPr kumimoji="0" lang="en-US" altLang="zh-CN" sz="1600" b="1" i="0" u="none" strike="noStrike" kern="1200" cap="none" spc="0" normalizeH="0" baseline="0" noProof="0" dirty="0">
                    <a:ln>
                      <a:noFill/>
                    </a:ln>
                    <a:solidFill>
                      <a:srgbClr val="000000"/>
                    </a:solidFill>
                    <a:effectLst/>
                    <a:uLnTx/>
                    <a:uFillTx/>
                    <a:sym typeface="Helvetica Neue"/>
                  </a:rPr>
                  <a:t>Assistance for regions</a:t>
                </a:r>
                <a:r>
                  <a:rPr kumimoji="0" lang="en-US" altLang="zh-CN" sz="1600" b="0" i="0" u="none" strike="noStrike" kern="1200" cap="none" spc="0" normalizeH="0" baseline="0" noProof="0" dirty="0">
                    <a:ln>
                      <a:noFill/>
                    </a:ln>
                    <a:solidFill>
                      <a:srgbClr val="000000"/>
                    </a:solidFill>
                    <a:effectLst/>
                    <a:uLnTx/>
                    <a:uFillTx/>
                    <a:sym typeface="Helvetica Neue"/>
                  </a:rPr>
                  <a:t>: giving special assistance and improvement suggestion</a:t>
                </a:r>
                <a:endParaRPr kumimoji="0" lang="en-US" altLang="zh-CN" sz="1600" b="0" i="0" u="none" strike="noStrike" kern="1200" cap="none" spc="0" normalizeH="0" baseline="0" noProof="0" dirty="0">
                  <a:ln>
                    <a:noFill/>
                  </a:ln>
                  <a:solidFill>
                    <a:srgbClr val="000000"/>
                  </a:solidFill>
                  <a:effectLst/>
                  <a:uLnTx/>
                  <a:uFillTx/>
                  <a:sym typeface="Helvetica Neue"/>
                </a:endParaRPr>
              </a:p>
              <a:p>
                <a:pPr marL="0" marR="0" lvl="0" indent="0" algn="l" defTabSz="457200" rtl="0" eaLnBrk="1" fontAlgn="auto" latinLnBrk="0" hangingPunct="1">
                  <a:lnSpc>
                    <a:spcPct val="150000"/>
                  </a:lnSpc>
                  <a:spcBef>
                    <a:spcPct val="0"/>
                  </a:spcBef>
                  <a:spcAft>
                    <a:spcPts val="0"/>
                  </a:spcAft>
                  <a:buClrTx/>
                  <a:buSzTx/>
                  <a:buFontTx/>
                  <a:buNone/>
                  <a:defRPr/>
                </a:pPr>
                <a:r>
                  <a:rPr kumimoji="0" lang="en-US" altLang="zh-CN" sz="1600" b="1" i="0" u="none" strike="noStrike" kern="1200" cap="none" spc="0" normalizeH="0" baseline="0" noProof="0" dirty="0">
                    <a:ln>
                      <a:noFill/>
                    </a:ln>
                    <a:solidFill>
                      <a:srgbClr val="000000"/>
                    </a:solidFill>
                    <a:effectLst/>
                    <a:uLnTx/>
                    <a:uFillTx/>
                    <a:sym typeface="Helvetica Neue"/>
                  </a:rPr>
                  <a:t>Incentive Upgrade</a:t>
                </a:r>
                <a:r>
                  <a:rPr kumimoji="0" lang="en-US" altLang="zh-CN" sz="1600" b="0" i="0" u="none" strike="noStrike" kern="1200" cap="none" spc="0" normalizeH="0" baseline="0" noProof="0" dirty="0">
                    <a:ln>
                      <a:noFill/>
                    </a:ln>
                    <a:solidFill>
                      <a:srgbClr val="000000"/>
                    </a:solidFill>
                    <a:effectLst/>
                    <a:uLnTx/>
                    <a:uFillTx/>
                    <a:sym typeface="Helvetica Neue"/>
                  </a:rPr>
                  <a:t>: Service Polestar Team Award, "Service Iron Triangle" Individual Award</a:t>
                </a:r>
                <a:endParaRPr kumimoji="0" lang="zh-CN" altLang="en-US" sz="1600" b="0" i="0" u="none" strike="noStrike" kern="1200" cap="none" spc="0" normalizeH="0" baseline="0" noProof="0" dirty="0">
                  <a:ln>
                    <a:noFill/>
                  </a:ln>
                  <a:solidFill>
                    <a:srgbClr val="000000"/>
                  </a:solidFill>
                  <a:effectLst/>
                  <a:uLnTx/>
                  <a:uFillTx/>
                  <a:sym typeface="Helvetica Neue"/>
                </a:endParaRPr>
              </a:p>
            </p:txBody>
          </p:sp>
          <p:sp>
            <p:nvSpPr>
              <p:cNvPr id="61" name="išľïďê"/>
              <p:cNvSpPr/>
              <p:nvPr/>
            </p:nvSpPr>
            <p:spPr>
              <a:xfrm>
                <a:off x="4291883" y="1713260"/>
                <a:ext cx="1635534" cy="446763"/>
              </a:xfrm>
              <a:prstGeom prst="rect">
                <a:avLst/>
              </a:prstGeom>
            </p:spPr>
            <p:txBody>
              <a:bodyPr wrap="square" lIns="45720" tIns="22860" rIns="45720" bIns="2286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0" normalizeH="0" baseline="0" noProof="0" dirty="0">
                    <a:ln>
                      <a:noFill/>
                    </a:ln>
                    <a:solidFill>
                      <a:srgbClr val="000000"/>
                    </a:solidFill>
                    <a:effectLst/>
                    <a:uLnTx/>
                    <a:uFillTx/>
                    <a:sym typeface="Helvetica Neue"/>
                  </a:rPr>
                  <a:t>Landing guarantee</a:t>
                </a:r>
                <a:endParaRPr kumimoji="0" lang="zh-CN" altLang="en-US" sz="1200" b="1" i="0" u="none" strike="noStrike" kern="1200" cap="none" spc="0" normalizeH="0" baseline="0" noProof="0" dirty="0">
                  <a:ln>
                    <a:noFill/>
                  </a:ln>
                  <a:solidFill>
                    <a:srgbClr val="000000"/>
                  </a:solidFill>
                  <a:effectLst/>
                  <a:uLnTx/>
                  <a:uFillTx/>
                  <a:sym typeface="Helvetica Neue"/>
                </a:endParaRPr>
              </a:p>
            </p:txBody>
          </p:sp>
        </p:grpSp>
        <p:cxnSp>
          <p:nvCxnSpPr>
            <p:cNvPr id="58" name="直接连接符 57"/>
            <p:cNvCxnSpPr/>
            <p:nvPr/>
          </p:nvCxnSpPr>
          <p:spPr>
            <a:xfrm>
              <a:off x="4218193" y="2551790"/>
              <a:ext cx="0" cy="4178970"/>
            </a:xfrm>
            <a:prstGeom prst="line">
              <a:avLst/>
            </a:prstGeom>
            <a:noFill/>
            <a:ln w="3175" cap="rnd" cmpd="sng" algn="ctr">
              <a:solidFill>
                <a:srgbClr val="FFFFFF">
                  <a:lumMod val="85000"/>
                </a:srgbClr>
              </a:solidFill>
              <a:prstDash val="solid"/>
              <a:round/>
            </a:ln>
            <a:effectLst/>
          </p:spPr>
        </p:cxnSp>
        <p:cxnSp>
          <p:nvCxnSpPr>
            <p:cNvPr id="59" name="直接连接符 58"/>
            <p:cNvCxnSpPr/>
            <p:nvPr/>
          </p:nvCxnSpPr>
          <p:spPr>
            <a:xfrm>
              <a:off x="7973810" y="2227960"/>
              <a:ext cx="0" cy="4502800"/>
            </a:xfrm>
            <a:prstGeom prst="line">
              <a:avLst/>
            </a:prstGeom>
            <a:noFill/>
            <a:ln w="3175" cap="rnd" cmpd="sng" algn="ctr">
              <a:solidFill>
                <a:srgbClr val="FFFFFF">
                  <a:lumMod val="85000"/>
                </a:srgbClr>
              </a:solidFill>
              <a:prstDash val="solid"/>
              <a:round/>
            </a:ln>
            <a:effectLst/>
          </p:spPr>
        </p:cxnSp>
      </p:grpSp>
      <p:sp>
        <p:nvSpPr>
          <p:cNvPr id="72" name="isļïdè"/>
          <p:cNvSpPr txBox="1"/>
          <p:nvPr/>
        </p:nvSpPr>
        <p:spPr>
          <a:xfrm>
            <a:off x="547469" y="4712969"/>
            <a:ext cx="3750677" cy="1883441"/>
          </a:xfrm>
          <a:prstGeom prst="rect">
            <a:avLst/>
          </a:prstGeom>
          <a:noFill/>
          <a:ln>
            <a:noFill/>
          </a:ln>
        </p:spPr>
        <p:txBody>
          <a:bodyPr wrap="square" lIns="45720" tIns="22860" rIns="45720" bIns="22860" anchor="t" anchorCtr="0">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just" defTabSz="457200" rtl="0" eaLnBrk="1" fontAlgn="auto" latinLnBrk="0" hangingPunct="1">
              <a:lnSpc>
                <a:spcPct val="15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000000"/>
                </a:solidFill>
                <a:effectLst/>
                <a:uLnTx/>
                <a:uFillTx/>
                <a:sym typeface="Helvetica Neue"/>
              </a:rPr>
              <a:t>服务铁三角：客服经理</a:t>
            </a:r>
            <a:r>
              <a:rPr kumimoji="0" lang="zh-CN" altLang="en-US" sz="1200" b="0" i="0" u="none" strike="noStrike" kern="1200" cap="none" spc="0" normalizeH="0" baseline="0" noProof="0" dirty="0">
                <a:ln>
                  <a:noFill/>
                </a:ln>
                <a:solidFill>
                  <a:srgbClr val="000000"/>
                </a:solidFill>
                <a:effectLst/>
                <a:uLnTx/>
                <a:uFillTx/>
                <a:sym typeface="Helvetica Neue"/>
              </a:rPr>
              <a:t>，服务北极星保证方向正确；</a:t>
            </a:r>
            <a:r>
              <a:rPr kumimoji="0" lang="en-US" altLang="zh-CN" sz="1200" b="1" i="0" u="none" strike="noStrike" kern="1200" cap="none" spc="0" normalizeH="0" baseline="0" noProof="0" dirty="0">
                <a:ln>
                  <a:noFill/>
                </a:ln>
                <a:solidFill>
                  <a:srgbClr val="000000"/>
                </a:solidFill>
                <a:effectLst/>
                <a:uLnTx/>
                <a:uFillTx/>
                <a:sym typeface="Helvetica Neue"/>
              </a:rPr>
              <a:t>NPS</a:t>
            </a:r>
            <a:r>
              <a:rPr kumimoji="0" lang="zh-CN" altLang="en-US" sz="1200" b="1" i="0" u="none" strike="noStrike" kern="1200" cap="none" spc="0" normalizeH="0" baseline="0" noProof="0" dirty="0">
                <a:ln>
                  <a:noFill/>
                </a:ln>
                <a:solidFill>
                  <a:srgbClr val="000000"/>
                </a:solidFill>
                <a:effectLst/>
                <a:uLnTx/>
                <a:uFillTx/>
                <a:sym typeface="Helvetica Neue"/>
              </a:rPr>
              <a:t>专员</a:t>
            </a:r>
            <a:r>
              <a:rPr kumimoji="0" lang="zh-CN" altLang="en-US" sz="1200" b="0" i="0" u="none" strike="noStrike" kern="1200" cap="none" spc="0" normalizeH="0" baseline="0" noProof="0" dirty="0">
                <a:ln>
                  <a:noFill/>
                </a:ln>
                <a:solidFill>
                  <a:srgbClr val="000000"/>
                </a:solidFill>
                <a:effectLst/>
                <a:uLnTx/>
                <a:uFillTx/>
                <a:sym typeface="Helvetica Neue"/>
              </a:rPr>
              <a:t>，</a:t>
            </a:r>
            <a:r>
              <a:rPr kumimoji="0" lang="en-US" altLang="zh-CN" sz="1200" b="0" i="0" u="none" strike="noStrike" kern="1200" cap="none" spc="0" normalizeH="0" baseline="0" noProof="0" dirty="0">
                <a:ln>
                  <a:noFill/>
                </a:ln>
                <a:solidFill>
                  <a:srgbClr val="000000"/>
                </a:solidFill>
                <a:effectLst/>
                <a:uLnTx/>
                <a:uFillTx/>
                <a:sym typeface="Helvetica Neue"/>
              </a:rPr>
              <a:t>NPS</a:t>
            </a:r>
            <a:r>
              <a:rPr kumimoji="0" lang="zh-CN" altLang="en-US" sz="1200" b="0" i="0" u="none" strike="noStrike" kern="1200" cap="none" spc="0" normalizeH="0" baseline="0" noProof="0" dirty="0">
                <a:ln>
                  <a:noFill/>
                </a:ln>
                <a:solidFill>
                  <a:srgbClr val="000000"/>
                </a:solidFill>
                <a:effectLst/>
                <a:uLnTx/>
                <a:uFillTx/>
                <a:sym typeface="Helvetica Neue"/>
              </a:rPr>
              <a:t>运营官家，负责日常运营；</a:t>
            </a:r>
            <a:r>
              <a:rPr kumimoji="0" lang="zh-CN" altLang="en-US" sz="1200" b="1" i="0" u="none" strike="noStrike" kern="1200" cap="none" spc="0" normalizeH="0" baseline="0" noProof="0" dirty="0">
                <a:ln>
                  <a:noFill/>
                </a:ln>
                <a:solidFill>
                  <a:srgbClr val="000000"/>
                </a:solidFill>
                <a:effectLst/>
                <a:uLnTx/>
                <a:uFillTx/>
                <a:sym typeface="Helvetica Neue"/>
              </a:rPr>
              <a:t>服务运营主管</a:t>
            </a:r>
            <a:r>
              <a:rPr kumimoji="0" lang="zh-CN" altLang="en-US" sz="1200" b="0" i="0" u="none" strike="noStrike" kern="1200" cap="none" spc="0" normalizeH="0" baseline="0" noProof="0" dirty="0">
                <a:ln>
                  <a:noFill/>
                </a:ln>
                <a:solidFill>
                  <a:srgbClr val="000000"/>
                </a:solidFill>
                <a:effectLst/>
                <a:uLnTx/>
                <a:uFillTx/>
                <a:sym typeface="Helvetica Neue"/>
              </a:rPr>
              <a:t>，标准化承接，对执行结果负责；</a:t>
            </a:r>
            <a:r>
              <a:rPr kumimoji="0" lang="zh-CN" altLang="en-US" sz="1200" b="1" i="0" u="none" strike="noStrike" kern="1200" cap="none" spc="0" normalizeH="0" baseline="0" noProof="0" dirty="0">
                <a:ln>
                  <a:noFill/>
                </a:ln>
                <a:solidFill>
                  <a:srgbClr val="000000"/>
                </a:solidFill>
                <a:effectLst/>
                <a:uLnTx/>
                <a:uFillTx/>
                <a:sym typeface="Helvetica Neue"/>
              </a:rPr>
              <a:t>技术主管</a:t>
            </a:r>
            <a:r>
              <a:rPr kumimoji="0" lang="zh-CN" altLang="en-US" sz="1200" b="0" i="0" u="none" strike="noStrike" kern="1200" cap="none" spc="0" normalizeH="0" baseline="0" noProof="0" dirty="0">
                <a:ln>
                  <a:noFill/>
                </a:ln>
                <a:solidFill>
                  <a:srgbClr val="000000"/>
                </a:solidFill>
                <a:effectLst/>
                <a:uLnTx/>
                <a:uFillTx/>
                <a:sym typeface="Helvetica Neue"/>
              </a:rPr>
              <a:t>，技术专业化承接，对专业化落地效果负责</a:t>
            </a:r>
            <a:endParaRPr kumimoji="0" lang="en-US" altLang="zh-CN" sz="1200" b="0" i="0" u="none" strike="noStrike" kern="1200" cap="none" spc="0" normalizeH="0" baseline="0" noProof="0" dirty="0">
              <a:ln>
                <a:noFill/>
              </a:ln>
              <a:solidFill>
                <a:srgbClr val="000000"/>
              </a:solidFill>
              <a:effectLst/>
              <a:uLnTx/>
              <a:uFillTx/>
              <a:sym typeface="Helvetica Neue"/>
            </a:endParaRPr>
          </a:p>
          <a:p>
            <a:pPr marL="0" marR="0" lvl="0" indent="0" algn="just" defTabSz="457200" rtl="0" eaLnBrk="1" fontAlgn="auto" latinLnBrk="0" hangingPunct="1">
              <a:lnSpc>
                <a:spcPct val="150000"/>
              </a:lnSpc>
              <a:spcBef>
                <a:spcPts val="0"/>
              </a:spcBef>
              <a:spcAft>
                <a:spcPts val="0"/>
              </a:spcAft>
              <a:buClrTx/>
              <a:buSzTx/>
              <a:buFontTx/>
              <a:buNone/>
              <a:defRPr/>
            </a:pPr>
            <a:r>
              <a:rPr kumimoji="0" lang="en-US" altLang="zh-CN" sz="1200" b="1" i="0" u="none" strike="noStrike" kern="1200" cap="none" spc="0" normalizeH="0" baseline="0" noProof="0" dirty="0">
                <a:ln>
                  <a:noFill/>
                </a:ln>
                <a:solidFill>
                  <a:srgbClr val="000000"/>
                </a:solidFill>
                <a:effectLst/>
                <a:uLnTx/>
                <a:uFillTx/>
                <a:sym typeface="Helvetica Neue"/>
              </a:rPr>
              <a:t>Customer service manager </a:t>
            </a:r>
            <a:r>
              <a:rPr kumimoji="0" lang="en-US" altLang="zh-CN" sz="1200" b="0" i="0" u="none" strike="noStrike" kern="1200" cap="none" spc="0" normalizeH="0" baseline="0" noProof="0" dirty="0">
                <a:ln>
                  <a:noFill/>
                </a:ln>
                <a:solidFill>
                  <a:srgbClr val="000000"/>
                </a:solidFill>
                <a:effectLst/>
                <a:uLnTx/>
                <a:uFillTx/>
                <a:sym typeface="Helvetica Neue"/>
              </a:rPr>
              <a:t>ensures that the direction is correct; </a:t>
            </a:r>
            <a:r>
              <a:rPr kumimoji="0" lang="en-US" altLang="zh-CN" sz="1200" b="1" i="0" u="none" strike="noStrike" kern="1200" cap="none" spc="0" normalizeH="0" baseline="0" noProof="0" dirty="0">
                <a:ln>
                  <a:noFill/>
                </a:ln>
                <a:solidFill>
                  <a:srgbClr val="000000"/>
                </a:solidFill>
                <a:effectLst/>
                <a:uLnTx/>
                <a:uFillTx/>
                <a:sym typeface="Helvetica Neue"/>
              </a:rPr>
              <a:t>NPS specialist </a:t>
            </a:r>
            <a:r>
              <a:rPr kumimoji="0" lang="en-US" altLang="zh-CN" sz="1200" b="0" i="0" u="none" strike="noStrike" kern="1200" cap="none" spc="0" normalizeH="0" baseline="0" noProof="0" dirty="0">
                <a:ln>
                  <a:noFill/>
                </a:ln>
                <a:solidFill>
                  <a:srgbClr val="000000"/>
                </a:solidFill>
                <a:effectLst/>
                <a:uLnTx/>
                <a:uFillTx/>
                <a:sym typeface="Helvetica Neue"/>
              </a:rPr>
              <a:t>is responsible for daily operations; Service operation supervisor is responsible for undertaking SST and execution results; </a:t>
            </a:r>
            <a:r>
              <a:rPr kumimoji="0" lang="en-US" altLang="zh-CN" sz="1200" b="1" i="0" u="none" strike="noStrike" kern="1200" cap="none" spc="0" normalizeH="0" baseline="0" noProof="0" dirty="0">
                <a:ln>
                  <a:noFill/>
                </a:ln>
                <a:solidFill>
                  <a:srgbClr val="000000"/>
                </a:solidFill>
                <a:effectLst/>
                <a:uLnTx/>
                <a:uFillTx/>
                <a:sym typeface="Helvetica Neue"/>
              </a:rPr>
              <a:t>Technical supervisor </a:t>
            </a:r>
            <a:r>
              <a:rPr kumimoji="0" lang="en-US" altLang="zh-CN" sz="1200" b="0" i="0" u="none" strike="noStrike" kern="1200" cap="none" spc="0" normalizeH="0" baseline="0" noProof="0" dirty="0">
                <a:ln>
                  <a:noFill/>
                </a:ln>
                <a:solidFill>
                  <a:srgbClr val="000000"/>
                </a:solidFill>
                <a:effectLst/>
                <a:uLnTx/>
                <a:uFillTx/>
                <a:sym typeface="Helvetica Neue"/>
              </a:rPr>
              <a:t>is responsible for the effect of professionalization:</a:t>
            </a:r>
            <a:endParaRPr kumimoji="0" lang="en-US" altLang="zh-CN" sz="1200" b="0" i="0" u="none" strike="noStrike" kern="1200" cap="none" spc="0" normalizeH="0" baseline="0" noProof="0" dirty="0">
              <a:ln>
                <a:noFill/>
              </a:ln>
              <a:solidFill>
                <a:srgbClr val="000000"/>
              </a:solidFill>
              <a:effectLst/>
              <a:uLnTx/>
              <a:uFillTx/>
              <a:sym typeface="Helvetica Neue"/>
            </a:endParaRPr>
          </a:p>
        </p:txBody>
      </p:sp>
      <p:sp>
        <p:nvSpPr>
          <p:cNvPr id="73" name="îslïḍe"/>
          <p:cNvSpPr/>
          <p:nvPr/>
        </p:nvSpPr>
        <p:spPr>
          <a:xfrm>
            <a:off x="799757" y="2279093"/>
            <a:ext cx="3334562" cy="446763"/>
          </a:xfrm>
          <a:prstGeom prst="rect">
            <a:avLst/>
          </a:prstGeom>
        </p:spPr>
        <p:txBody>
          <a:bodyPr wrap="square" lIns="45720" tIns="22860" rIns="45720" bIns="2286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0" normalizeH="0" baseline="0" noProof="0" dirty="0">
                <a:ln>
                  <a:noFill/>
                </a:ln>
                <a:solidFill>
                  <a:srgbClr val="000000"/>
                </a:solidFill>
                <a:effectLst/>
                <a:uLnTx/>
                <a:uFillTx/>
                <a:sym typeface="Helvetica Neue"/>
              </a:rPr>
              <a:t>Building a professional team</a:t>
            </a:r>
            <a:endParaRPr kumimoji="0" lang="zh-CN" altLang="en-US" sz="1600" b="1" i="0" u="none" strike="noStrike" kern="1200" cap="none" spc="0" normalizeH="0" baseline="0" noProof="0" dirty="0">
              <a:ln>
                <a:noFill/>
              </a:ln>
              <a:solidFill>
                <a:srgbClr val="000000"/>
              </a:solidFill>
              <a:effectLst/>
              <a:uLnTx/>
              <a:uFillTx/>
              <a:sym typeface="Helvetica Neue"/>
            </a:endParaRPr>
          </a:p>
        </p:txBody>
      </p:sp>
      <p:pic>
        <p:nvPicPr>
          <p:cNvPr id="74" name="图片 73"/>
          <p:cNvPicPr>
            <a:picLocks noChangeAspect="1"/>
          </p:cNvPicPr>
          <p:nvPr/>
        </p:nvPicPr>
        <p:blipFill>
          <a:blip r:embed="rId2"/>
          <a:stretch>
            <a:fillRect/>
          </a:stretch>
        </p:blipFill>
        <p:spPr>
          <a:xfrm>
            <a:off x="1025375" y="2698692"/>
            <a:ext cx="2599920" cy="2069625"/>
          </a:xfrm>
          <a:prstGeom prst="rect">
            <a:avLst/>
          </a:prstGeom>
        </p:spPr>
      </p:pic>
      <p:sp>
        <p:nvSpPr>
          <p:cNvPr id="75" name="矩形: 圆角 74"/>
          <p:cNvSpPr/>
          <p:nvPr/>
        </p:nvSpPr>
        <p:spPr>
          <a:xfrm>
            <a:off x="4497487" y="2529481"/>
            <a:ext cx="880051" cy="338422"/>
          </a:xfrm>
          <a:prstGeom prst="roundRect">
            <a:avLst/>
          </a:prstGeom>
          <a:solidFill>
            <a:sysClr val="window" lastClr="FFFFFF">
              <a:lumMod val="50000"/>
            </a:sys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800" b="0" i="0" u="none" strike="noStrike" kern="0" cap="none" spc="0" normalizeH="0" baseline="0" noProof="0" dirty="0">
                <a:ln>
                  <a:noFill/>
                </a:ln>
                <a:solidFill>
                  <a:prstClr val="white"/>
                </a:solidFill>
                <a:effectLst/>
                <a:uLnTx/>
                <a:uFillTx/>
                <a:latin typeface="OPPOSans B" panose="00020600040101010101" charset="-122"/>
                <a:ea typeface="OPPOSans B" panose="00020600040101010101" charset="-122"/>
                <a:cs typeface="+mn-cs"/>
              </a:rPr>
              <a:t>Service Manager</a:t>
            </a:r>
            <a:endParaRPr kumimoji="0" lang="zh-CN" altLang="en-US" sz="800" b="0" i="0" u="none" strike="noStrike" kern="0" cap="none" spc="0" normalizeH="0" baseline="0" noProof="0" dirty="0">
              <a:ln>
                <a:noFill/>
              </a:ln>
              <a:solidFill>
                <a:prstClr val="white"/>
              </a:solidFill>
              <a:effectLst/>
              <a:uLnTx/>
              <a:uFillTx/>
              <a:latin typeface="OPPOSans B" panose="00020600040101010101" charset="-122"/>
              <a:ea typeface="OPPOSans B" panose="00020600040101010101" charset="-122"/>
              <a:cs typeface="+mn-cs"/>
            </a:endParaRPr>
          </a:p>
        </p:txBody>
      </p:sp>
      <p:sp>
        <p:nvSpPr>
          <p:cNvPr id="76" name="文本框 75"/>
          <p:cNvSpPr txBox="1"/>
          <p:nvPr/>
        </p:nvSpPr>
        <p:spPr>
          <a:xfrm>
            <a:off x="5543283" y="2545970"/>
            <a:ext cx="856523"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800" b="0" i="0" u="none" strike="noStrike" kern="0" cap="none" spc="0" normalizeH="0" baseline="0" noProof="0" dirty="0">
                <a:ln>
                  <a:noFill/>
                </a:ln>
                <a:solidFill>
                  <a:prstClr val="black"/>
                </a:solidFill>
                <a:effectLst/>
                <a:uLnTx/>
                <a:uFillTx/>
              </a:rPr>
              <a:t>mobilization</a:t>
            </a:r>
            <a:endParaRPr kumimoji="0" lang="zh-CN" altLang="en-US" sz="800" b="0" i="0" u="none" strike="noStrike" kern="0" cap="none" spc="0" normalizeH="0" baseline="0" noProof="0" dirty="0">
              <a:ln>
                <a:noFill/>
              </a:ln>
              <a:solidFill>
                <a:prstClr val="black"/>
              </a:solidFill>
              <a:effectLst/>
              <a:uLnTx/>
              <a:uFillTx/>
            </a:endParaRPr>
          </a:p>
        </p:txBody>
      </p:sp>
      <p:sp>
        <p:nvSpPr>
          <p:cNvPr id="77" name="文本框 76"/>
          <p:cNvSpPr txBox="1"/>
          <p:nvPr/>
        </p:nvSpPr>
        <p:spPr>
          <a:xfrm>
            <a:off x="6165598" y="2302894"/>
            <a:ext cx="1146809" cy="21544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800" b="0" i="0" u="none" strike="noStrike" kern="0" cap="none" spc="0" normalizeH="0" baseline="0" noProof="0" dirty="0">
                <a:ln>
                  <a:noFill/>
                </a:ln>
                <a:solidFill>
                  <a:prstClr val="black"/>
                </a:solidFill>
                <a:effectLst/>
                <a:uLnTx/>
                <a:uFillTx/>
              </a:rPr>
              <a:t>Staff training</a:t>
            </a:r>
            <a:endParaRPr kumimoji="0" lang="zh-CN" altLang="en-US" sz="800" b="0" i="0" u="none" strike="noStrike" kern="0" cap="none" spc="0" normalizeH="0" baseline="0" noProof="0" dirty="0">
              <a:ln>
                <a:noFill/>
              </a:ln>
              <a:solidFill>
                <a:prstClr val="black"/>
              </a:solidFill>
              <a:effectLst/>
              <a:uLnTx/>
              <a:uFillTx/>
            </a:endParaRPr>
          </a:p>
        </p:txBody>
      </p:sp>
      <p:sp>
        <p:nvSpPr>
          <p:cNvPr id="78" name="文本框 77"/>
          <p:cNvSpPr txBox="1"/>
          <p:nvPr/>
        </p:nvSpPr>
        <p:spPr>
          <a:xfrm>
            <a:off x="7024636" y="2479272"/>
            <a:ext cx="1114756"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800" b="0" i="0" u="none" strike="noStrike" kern="0" cap="none" spc="0" normalizeH="0" baseline="0" noProof="0" dirty="0">
                <a:ln>
                  <a:noFill/>
                </a:ln>
                <a:solidFill>
                  <a:prstClr val="black"/>
                </a:solidFill>
                <a:effectLst/>
                <a:uLnTx/>
                <a:uFillTx/>
              </a:rPr>
              <a:t>Service concept delivery</a:t>
            </a:r>
            <a:endParaRPr kumimoji="0" lang="zh-CN" altLang="en-US" sz="800" b="0" i="0" u="none" strike="noStrike" kern="0" cap="none" spc="0" normalizeH="0" baseline="0" noProof="0" dirty="0">
              <a:ln>
                <a:noFill/>
              </a:ln>
              <a:solidFill>
                <a:prstClr val="black"/>
              </a:solidFill>
              <a:effectLst/>
              <a:uLnTx/>
              <a:uFillTx/>
            </a:endParaRPr>
          </a:p>
        </p:txBody>
      </p:sp>
      <p:sp>
        <p:nvSpPr>
          <p:cNvPr id="79" name="文本框 78"/>
          <p:cNvSpPr txBox="1"/>
          <p:nvPr/>
        </p:nvSpPr>
        <p:spPr>
          <a:xfrm>
            <a:off x="5958675" y="2760171"/>
            <a:ext cx="1567748"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800" b="0" i="0" u="none" strike="noStrike" kern="0" cap="none" spc="0" normalizeH="0" baseline="0" noProof="0" dirty="0">
                <a:ln>
                  <a:noFill/>
                </a:ln>
                <a:solidFill>
                  <a:prstClr val="black"/>
                </a:solidFill>
                <a:effectLst/>
                <a:uLnTx/>
                <a:uFillTx/>
              </a:rPr>
              <a:t>Competition of service concept</a:t>
            </a:r>
            <a:endParaRPr kumimoji="0" lang="zh-CN" altLang="en-US" sz="800" b="0" i="0" u="none" strike="noStrike" kern="0" cap="none" spc="0" normalizeH="0" baseline="0" noProof="0" dirty="0">
              <a:ln>
                <a:noFill/>
              </a:ln>
              <a:solidFill>
                <a:prstClr val="black"/>
              </a:solidFill>
              <a:effectLst/>
              <a:uLnTx/>
              <a:uFillTx/>
            </a:endParaRPr>
          </a:p>
        </p:txBody>
      </p:sp>
      <p:cxnSp>
        <p:nvCxnSpPr>
          <p:cNvPr id="80" name="直接连接符 79"/>
          <p:cNvCxnSpPr/>
          <p:nvPr/>
        </p:nvCxnSpPr>
        <p:spPr>
          <a:xfrm>
            <a:off x="6705777" y="2553673"/>
            <a:ext cx="5882" cy="254642"/>
          </a:xfrm>
          <a:prstGeom prst="line">
            <a:avLst/>
          </a:prstGeom>
          <a:noFill/>
          <a:ln w="6350" cap="flat" cmpd="sng" algn="ctr">
            <a:solidFill>
              <a:srgbClr val="4472C4"/>
            </a:solidFill>
            <a:prstDash val="solid"/>
            <a:miter lim="800000"/>
          </a:ln>
          <a:effectLst/>
        </p:spPr>
      </p:cxnSp>
      <p:cxnSp>
        <p:nvCxnSpPr>
          <p:cNvPr id="81" name="直接连接符 80"/>
          <p:cNvCxnSpPr/>
          <p:nvPr/>
        </p:nvCxnSpPr>
        <p:spPr>
          <a:xfrm>
            <a:off x="6384264" y="2661386"/>
            <a:ext cx="593547" cy="0"/>
          </a:xfrm>
          <a:prstGeom prst="line">
            <a:avLst/>
          </a:prstGeom>
          <a:noFill/>
          <a:ln w="6350" cap="flat" cmpd="sng" algn="ctr">
            <a:solidFill>
              <a:srgbClr val="4472C4"/>
            </a:solidFill>
            <a:prstDash val="solid"/>
            <a:miter lim="800000"/>
          </a:ln>
          <a:effectLst/>
        </p:spPr>
      </p:cxnSp>
      <p:sp>
        <p:nvSpPr>
          <p:cNvPr id="82" name="矩形: 圆角 81"/>
          <p:cNvSpPr/>
          <p:nvPr/>
        </p:nvSpPr>
        <p:spPr>
          <a:xfrm>
            <a:off x="4501043" y="3722411"/>
            <a:ext cx="880051" cy="338422"/>
          </a:xfrm>
          <a:prstGeom prst="roundRect">
            <a:avLst/>
          </a:prstGeom>
          <a:solidFill>
            <a:srgbClr val="70AD47">
              <a:lumMod val="5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800" b="0" i="0" u="none" strike="noStrike" kern="0" cap="none" spc="0" normalizeH="0" baseline="0" noProof="0" dirty="0">
                <a:ln>
                  <a:noFill/>
                </a:ln>
                <a:solidFill>
                  <a:prstClr val="white"/>
                </a:solidFill>
                <a:effectLst/>
                <a:uLnTx/>
                <a:uFillTx/>
                <a:ea typeface="等线" panose="02010600030101010101" charset="-122"/>
                <a:cs typeface="+mn-cs"/>
              </a:rPr>
              <a:t>NPS specialist</a:t>
            </a:r>
            <a:endParaRPr kumimoji="0" lang="zh-CN" altLang="en-US" sz="800" b="0" i="0" u="none" strike="noStrike" kern="0" cap="none" spc="0" normalizeH="0" baseline="0" noProof="0" dirty="0">
              <a:ln>
                <a:noFill/>
              </a:ln>
              <a:solidFill>
                <a:prstClr val="white"/>
              </a:solidFill>
              <a:effectLst/>
              <a:uLnTx/>
              <a:uFillTx/>
              <a:ea typeface="等线" panose="02010600030101010101" charset="-122"/>
              <a:cs typeface="+mn-cs"/>
            </a:endParaRPr>
          </a:p>
        </p:txBody>
      </p:sp>
      <p:sp>
        <p:nvSpPr>
          <p:cNvPr id="83" name="文本框 82"/>
          <p:cNvSpPr txBox="1"/>
          <p:nvPr/>
        </p:nvSpPr>
        <p:spPr>
          <a:xfrm>
            <a:off x="5520382" y="3260384"/>
            <a:ext cx="2300631" cy="6001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800" b="1" i="0" u="none" strike="noStrike" kern="0" cap="none" spc="0" normalizeH="0" baseline="0" noProof="0" dirty="0">
                <a:ln>
                  <a:noFill/>
                </a:ln>
                <a:solidFill>
                  <a:prstClr val="black"/>
                </a:solidFill>
                <a:effectLst/>
                <a:uLnTx/>
                <a:uFillTx/>
              </a:rPr>
              <a:t>Management tools </a:t>
            </a:r>
            <a:r>
              <a:rPr kumimoji="0" lang="zh-CN" altLang="en-US" sz="900" b="0" i="0" u="none" strike="noStrike" kern="0" cap="none" spc="0" normalizeH="0" baseline="0" noProof="0" dirty="0">
                <a:ln>
                  <a:noFill/>
                </a:ln>
                <a:solidFill>
                  <a:prstClr val="black"/>
                </a:solidFill>
                <a:effectLst/>
                <a:uLnTx/>
                <a:uFillTx/>
              </a:rPr>
              <a:t>：</a:t>
            </a:r>
            <a:endParaRPr kumimoji="0" lang="en-US" altLang="zh-CN" sz="9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800" b="0" i="0" u="none" strike="noStrike" kern="0" cap="none" spc="0" normalizeH="0" baseline="0" noProof="0" dirty="0">
                <a:ln>
                  <a:noFill/>
                </a:ln>
                <a:solidFill>
                  <a:prstClr val="black"/>
                </a:solidFill>
                <a:effectLst/>
                <a:uLnTx/>
                <a:uFillTx/>
              </a:rPr>
              <a:t>NPS</a:t>
            </a:r>
            <a:r>
              <a:rPr kumimoji="0" lang="zh-CN" altLang="en-US" sz="800" b="0" i="0" u="none" strike="noStrike" kern="0" cap="none" spc="0" normalizeH="0" baseline="0" noProof="0" dirty="0">
                <a:ln>
                  <a:noFill/>
                </a:ln>
                <a:solidFill>
                  <a:prstClr val="black"/>
                </a:solidFill>
                <a:effectLst/>
                <a:uLnTx/>
                <a:uFillTx/>
              </a:rPr>
              <a:t> </a:t>
            </a:r>
            <a:r>
              <a:rPr kumimoji="0" lang="en-US" altLang="zh-CN" sz="800" b="0" i="0" u="none" strike="noStrike" kern="0" cap="none" spc="0" normalizeH="0" baseline="0" noProof="0" dirty="0">
                <a:ln>
                  <a:noFill/>
                </a:ln>
                <a:solidFill>
                  <a:prstClr val="black"/>
                </a:solidFill>
                <a:effectLst/>
                <a:uLnTx/>
                <a:uFillTx/>
              </a:rPr>
              <a:t>dashboard</a:t>
            </a:r>
            <a:r>
              <a:rPr kumimoji="0" lang="zh-CN" altLang="en-US" sz="800" b="0" i="0" u="none" strike="noStrike" kern="0" cap="none" spc="0" normalizeH="0" baseline="0" noProof="0" dirty="0">
                <a:ln>
                  <a:noFill/>
                </a:ln>
                <a:solidFill>
                  <a:prstClr val="black"/>
                </a:solidFill>
                <a:effectLst/>
                <a:uLnTx/>
                <a:uFillTx/>
              </a:rPr>
              <a:t> </a:t>
            </a:r>
            <a:endParaRPr kumimoji="0" lang="en-US" altLang="zh-CN" sz="800" b="0" i="0" u="none" strike="noStrike" kern="0" cap="none" spc="0" normalizeH="0" baseline="0" noProof="0" dirty="0">
              <a:ln>
                <a:noFill/>
              </a:ln>
              <a:solidFill>
                <a:prstClr val="black"/>
              </a:solidFill>
              <a:effectLst/>
              <a:uLnTx/>
              <a:uFillTx/>
            </a:endParaRPr>
          </a:p>
          <a:p>
            <a:r>
              <a:rPr lang="en-US" altLang="zh-CN" sz="800" kern="0" dirty="0">
                <a:solidFill>
                  <a:prstClr val="black"/>
                </a:solidFill>
              </a:rPr>
              <a:t>Customer journey map</a:t>
            </a:r>
            <a:endParaRPr lang="en-US" altLang="zh-CN" sz="800" kern="0" dirty="0">
              <a:solidFill>
                <a:prstClr val="black"/>
              </a:solidFill>
            </a:endParaRPr>
          </a:p>
          <a:p>
            <a:pPr marL="0" marR="0" lvl="0" indent="0" defTabSz="914400" eaLnBrk="1" fontAlgn="auto" latinLnBrk="0" hangingPunct="1">
              <a:lnSpc>
                <a:spcPct val="100000"/>
              </a:lnSpc>
              <a:spcBef>
                <a:spcPts val="0"/>
              </a:spcBef>
              <a:spcAft>
                <a:spcPts val="0"/>
              </a:spcAft>
              <a:buClrTx/>
              <a:buSzTx/>
              <a:buFontTx/>
              <a:buNone/>
              <a:defRPr/>
            </a:pPr>
            <a:r>
              <a:rPr lang="en-US" altLang="zh-CN" sz="800" kern="0" dirty="0">
                <a:solidFill>
                  <a:prstClr val="black"/>
                </a:solidFill>
              </a:rPr>
              <a:t>Service countermeasures</a:t>
            </a:r>
            <a:endParaRPr kumimoji="0" lang="zh-CN" altLang="en-US" sz="800" b="0" i="0" u="none" strike="noStrike" kern="0" cap="none" spc="0" normalizeH="0" baseline="0" noProof="0" dirty="0">
              <a:ln>
                <a:noFill/>
              </a:ln>
              <a:solidFill>
                <a:prstClr val="black"/>
              </a:solidFill>
              <a:effectLst/>
              <a:uLnTx/>
              <a:uFillTx/>
            </a:endParaRPr>
          </a:p>
        </p:txBody>
      </p:sp>
      <p:sp>
        <p:nvSpPr>
          <p:cNvPr id="84" name="文本框 83"/>
          <p:cNvSpPr txBox="1"/>
          <p:nvPr/>
        </p:nvSpPr>
        <p:spPr>
          <a:xfrm>
            <a:off x="5532765" y="3788765"/>
            <a:ext cx="1773508"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900" b="1" i="0" u="none" strike="noStrike" kern="0" cap="none" spc="0" normalizeH="0" baseline="0" noProof="0" dirty="0">
                <a:ln>
                  <a:noFill/>
                </a:ln>
                <a:solidFill>
                  <a:prstClr val="black"/>
                </a:solidFill>
                <a:effectLst/>
                <a:uLnTx/>
                <a:uFillTx/>
              </a:rPr>
              <a:t>Closed loop management</a:t>
            </a:r>
            <a:r>
              <a:rPr kumimoji="0" lang="zh-CN" altLang="en-US" sz="900" b="0" i="0" u="none" strike="noStrike" kern="0" cap="none" spc="0" normalizeH="0" baseline="0" noProof="0" dirty="0">
                <a:ln>
                  <a:noFill/>
                </a:ln>
                <a:solidFill>
                  <a:prstClr val="black"/>
                </a:solidFill>
                <a:effectLst/>
                <a:uLnTx/>
                <a:uFillTx/>
              </a:rPr>
              <a:t>：</a:t>
            </a:r>
            <a:endParaRPr kumimoji="0" lang="en-US" altLang="zh-CN" sz="9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900" b="0" i="0" u="none" strike="noStrike" kern="0" cap="none" spc="0" normalizeH="0" baseline="0" noProof="0" dirty="0">
                <a:ln>
                  <a:noFill/>
                </a:ln>
                <a:solidFill>
                  <a:prstClr val="black"/>
                </a:solidFill>
                <a:effectLst/>
                <a:uLnTx/>
                <a:uFillTx/>
              </a:rPr>
              <a:t>Weekly improvement</a:t>
            </a:r>
            <a:endParaRPr kumimoji="0" lang="en-US" altLang="zh-CN" sz="9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800" b="0" i="0" u="none" strike="noStrike" kern="0" cap="none" spc="0" normalizeH="0" baseline="0" noProof="0" dirty="0">
                <a:ln>
                  <a:noFill/>
                </a:ln>
                <a:solidFill>
                  <a:prstClr val="black"/>
                </a:solidFill>
                <a:effectLst/>
                <a:uLnTx/>
                <a:uFillTx/>
              </a:rPr>
              <a:t>Monthly check</a:t>
            </a:r>
            <a:endParaRPr kumimoji="0" lang="en-US" altLang="zh-CN" sz="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800" b="0" i="0" u="none" strike="noStrike" kern="0" cap="none" spc="0" normalizeH="0" baseline="0" noProof="0" dirty="0">
                <a:ln>
                  <a:noFill/>
                </a:ln>
                <a:solidFill>
                  <a:prstClr val="black"/>
                </a:solidFill>
                <a:effectLst/>
                <a:uLnTx/>
                <a:uFillTx/>
              </a:rPr>
              <a:t>Quarterly review</a:t>
            </a:r>
            <a:endParaRPr lang="en-US" altLang="zh-CN" sz="800" kern="0" dirty="0">
              <a:solidFill>
                <a:prstClr val="black"/>
              </a:solidFill>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800" b="0" i="0" u="none" strike="noStrike" kern="0" cap="none" spc="0" normalizeH="0" baseline="0" noProof="0" dirty="0">
                <a:ln>
                  <a:noFill/>
                </a:ln>
                <a:solidFill>
                  <a:prstClr val="black"/>
                </a:solidFill>
                <a:effectLst/>
                <a:uLnTx/>
                <a:uFillTx/>
              </a:rPr>
              <a:t>Annual summary</a:t>
            </a:r>
            <a:endParaRPr kumimoji="0" lang="en-US" altLang="zh-CN" sz="800" b="0" i="0" u="none" strike="noStrike" kern="0" cap="none" spc="0" normalizeH="0" baseline="0" noProof="0" dirty="0">
              <a:ln>
                <a:noFill/>
              </a:ln>
              <a:solidFill>
                <a:prstClr val="black"/>
              </a:solidFill>
              <a:effectLst/>
              <a:uLnTx/>
              <a:uFillTx/>
            </a:endParaRPr>
          </a:p>
        </p:txBody>
      </p:sp>
      <p:sp>
        <p:nvSpPr>
          <p:cNvPr id="85" name="矩形: 圆角 84"/>
          <p:cNvSpPr/>
          <p:nvPr/>
        </p:nvSpPr>
        <p:spPr>
          <a:xfrm>
            <a:off x="4497471" y="4748918"/>
            <a:ext cx="880051" cy="338422"/>
          </a:xfrm>
          <a:prstGeom prst="roundRect">
            <a:avLst/>
          </a:prstGeom>
          <a:solidFill>
            <a:srgbClr val="70AD47">
              <a:lumMod val="5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800" b="0" i="0" u="none" strike="noStrike" kern="0" cap="none" spc="0" normalizeH="0" baseline="0" noProof="0" dirty="0">
                <a:ln>
                  <a:noFill/>
                </a:ln>
                <a:solidFill>
                  <a:prstClr val="white"/>
                </a:solidFill>
                <a:effectLst/>
                <a:uLnTx/>
                <a:uFillTx/>
                <a:latin typeface="+mn-ea"/>
                <a:cs typeface="+mn-cs"/>
              </a:rPr>
              <a:t>Service operation officer</a:t>
            </a:r>
            <a:endParaRPr kumimoji="0" lang="zh-CN" altLang="en-US" sz="800" b="0" i="0" u="none" strike="noStrike" kern="0" cap="none" spc="0" normalizeH="0" baseline="0" noProof="0" dirty="0">
              <a:ln>
                <a:noFill/>
              </a:ln>
              <a:solidFill>
                <a:prstClr val="white"/>
              </a:solidFill>
              <a:effectLst/>
              <a:uLnTx/>
              <a:uFillTx/>
              <a:latin typeface="+mn-ea"/>
              <a:cs typeface="+mn-cs"/>
            </a:endParaRPr>
          </a:p>
        </p:txBody>
      </p:sp>
      <p:sp>
        <p:nvSpPr>
          <p:cNvPr id="86" name="文本框 85"/>
          <p:cNvSpPr txBox="1"/>
          <p:nvPr/>
        </p:nvSpPr>
        <p:spPr>
          <a:xfrm>
            <a:off x="5508994" y="4707491"/>
            <a:ext cx="2300632" cy="461665"/>
          </a:xfrm>
          <a:prstGeom prst="rect">
            <a:avLst/>
          </a:prstGeom>
          <a:noFill/>
        </p:spPr>
        <p:txBody>
          <a:bodyPr wrap="square" rtlCol="0">
            <a:spAutoFit/>
          </a:bodyPr>
          <a:lstStyle/>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en-US" altLang="zh-CN" sz="800" b="1" i="0" u="none" strike="noStrike" kern="0" cap="none" spc="0" normalizeH="0" baseline="0" noProof="0" dirty="0">
                <a:ln>
                  <a:noFill/>
                </a:ln>
                <a:solidFill>
                  <a:prstClr val="black"/>
                </a:solidFill>
                <a:effectLst/>
                <a:uLnTx/>
                <a:uFillTx/>
              </a:rPr>
              <a:t>Service specification upgrading</a:t>
            </a:r>
            <a:endParaRPr kumimoji="0" lang="en-US" altLang="zh-CN" sz="900" b="1" i="0" u="none" strike="noStrike" kern="0" cap="none" spc="0" normalizeH="0" baseline="0" noProof="0" dirty="0">
              <a:ln>
                <a:noFill/>
              </a:ln>
              <a:solidFill>
                <a:prstClr val="black"/>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en-US" altLang="zh-CN" sz="800" b="1" i="0" u="none" strike="noStrike" kern="0" cap="none" spc="0" normalizeH="0" baseline="0" noProof="0" dirty="0">
                <a:ln>
                  <a:noFill/>
                </a:ln>
                <a:solidFill>
                  <a:prstClr val="black"/>
                </a:solidFill>
                <a:effectLst/>
                <a:uLnTx/>
                <a:uFillTx/>
              </a:rPr>
              <a:t>Promotion landing: SST Training</a:t>
            </a:r>
            <a:endParaRPr kumimoji="0" lang="en-US" altLang="zh-CN" sz="800" b="1" i="0" u="none" strike="noStrike" kern="0" cap="none" spc="0" normalizeH="0" baseline="0" noProof="0" dirty="0">
              <a:ln>
                <a:noFill/>
              </a:ln>
              <a:solidFill>
                <a:prstClr val="black"/>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en-US" altLang="zh-CN" sz="800" b="1" i="0" u="none" strike="noStrike" kern="0" cap="none" spc="0" normalizeH="0" baseline="0" noProof="0" dirty="0">
                <a:ln>
                  <a:noFill/>
                </a:ln>
                <a:solidFill>
                  <a:prstClr val="black"/>
                </a:solidFill>
                <a:effectLst/>
                <a:uLnTx/>
                <a:uFillTx/>
              </a:rPr>
              <a:t>Starting caring service</a:t>
            </a:r>
            <a:endParaRPr kumimoji="0" lang="zh-CN" altLang="en-US" sz="900" b="1" i="0" u="none" strike="noStrike" kern="0" cap="none" spc="0" normalizeH="0" baseline="0" noProof="0" dirty="0">
              <a:ln>
                <a:noFill/>
              </a:ln>
              <a:solidFill>
                <a:prstClr val="black"/>
              </a:solidFill>
              <a:effectLst/>
              <a:uLnTx/>
              <a:uFillTx/>
            </a:endParaRPr>
          </a:p>
        </p:txBody>
      </p:sp>
      <p:sp>
        <p:nvSpPr>
          <p:cNvPr id="87" name="矩形: 圆角 86"/>
          <p:cNvSpPr/>
          <p:nvPr/>
        </p:nvSpPr>
        <p:spPr>
          <a:xfrm>
            <a:off x="4508677" y="5560617"/>
            <a:ext cx="902937" cy="338422"/>
          </a:xfrm>
          <a:prstGeom prst="roundRect">
            <a:avLst/>
          </a:prstGeom>
          <a:solidFill>
            <a:srgbClr val="70AD47">
              <a:lumMod val="5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800" b="0" i="0" u="none" strike="noStrike" kern="0" cap="none" spc="0" normalizeH="0" baseline="0" noProof="0" dirty="0">
                <a:ln>
                  <a:noFill/>
                </a:ln>
                <a:solidFill>
                  <a:prstClr val="white"/>
                </a:solidFill>
                <a:effectLst/>
                <a:uLnTx/>
                <a:uFillTx/>
                <a:latin typeface="+mn-ea"/>
                <a:cs typeface="+mn-cs"/>
              </a:rPr>
              <a:t>Technology officer</a:t>
            </a:r>
            <a:endParaRPr kumimoji="0" lang="zh-CN" altLang="en-US" sz="800" b="0" i="0" u="none" strike="noStrike" kern="0" cap="none" spc="0" normalizeH="0" baseline="0" noProof="0" dirty="0">
              <a:ln>
                <a:noFill/>
              </a:ln>
              <a:solidFill>
                <a:prstClr val="white"/>
              </a:solidFill>
              <a:effectLst/>
              <a:uLnTx/>
              <a:uFillTx/>
              <a:latin typeface="+mn-ea"/>
              <a:cs typeface="+mn-cs"/>
            </a:endParaRPr>
          </a:p>
        </p:txBody>
      </p:sp>
      <p:sp>
        <p:nvSpPr>
          <p:cNvPr id="88" name="文本框 87"/>
          <p:cNvSpPr txBox="1"/>
          <p:nvPr/>
        </p:nvSpPr>
        <p:spPr>
          <a:xfrm>
            <a:off x="5495560" y="5439815"/>
            <a:ext cx="2543047" cy="784830"/>
          </a:xfrm>
          <a:prstGeom prst="rect">
            <a:avLst/>
          </a:prstGeom>
          <a:noFill/>
        </p:spPr>
        <p:txBody>
          <a:bodyPr wrap="square" rtlCol="0">
            <a:spAutoFit/>
          </a:bodyPr>
          <a:lstStyle/>
          <a:p>
            <a:pPr lvl="0"/>
            <a:r>
              <a:rPr kumimoji="0" lang="en-US" altLang="zh-CN" sz="800" b="1" i="0" u="none" strike="noStrike" kern="0" cap="none" spc="0" normalizeH="0" baseline="0" noProof="0" dirty="0">
                <a:ln>
                  <a:noFill/>
                </a:ln>
                <a:solidFill>
                  <a:prstClr val="black"/>
                </a:solidFill>
                <a:effectLst/>
                <a:uLnTx/>
                <a:uFillTx/>
              </a:rPr>
              <a:t>NPS Training </a:t>
            </a:r>
            <a:r>
              <a:rPr lang="en-US" altLang="zh-CN" sz="800" b="1" kern="0" dirty="0">
                <a:solidFill>
                  <a:prstClr val="black"/>
                </a:solidFill>
              </a:rPr>
              <a:t>Camp, Technology B</a:t>
            </a:r>
            <a:r>
              <a:rPr kumimoji="0" lang="en-US" altLang="zh-CN" sz="800" b="1" i="0" u="none" strike="noStrike" kern="0" cap="none" spc="0" normalizeH="0" baseline="0" noProof="0" dirty="0">
                <a:ln>
                  <a:noFill/>
                </a:ln>
                <a:solidFill>
                  <a:prstClr val="black"/>
                </a:solidFill>
                <a:effectLst/>
                <a:uLnTx/>
                <a:uFillTx/>
              </a:rPr>
              <a:t>ranch</a:t>
            </a:r>
            <a:endParaRPr kumimoji="0" lang="en-US" altLang="zh-CN" sz="800" b="1" i="0" u="none" strike="noStrike" kern="0" cap="none" spc="0" normalizeH="0" baseline="0" noProof="0" dirty="0">
              <a:ln>
                <a:noFill/>
              </a:ln>
              <a:solidFill>
                <a:prstClr val="black"/>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defRPr/>
            </a:pPr>
            <a:r>
              <a:rPr lang="en-US" altLang="zh-CN" sz="900" kern="0" dirty="0">
                <a:solidFill>
                  <a:prstClr val="black"/>
                </a:solidFill>
              </a:rPr>
              <a:t>P</a:t>
            </a:r>
            <a:r>
              <a:rPr kumimoji="0" lang="en-US" altLang="zh-CN" sz="900" b="0" i="0" u="none" strike="noStrike" kern="0" cap="none" spc="0" normalizeH="0" baseline="0" noProof="0" dirty="0" err="1">
                <a:ln>
                  <a:noFill/>
                </a:ln>
                <a:solidFill>
                  <a:prstClr val="black"/>
                </a:solidFill>
                <a:effectLst/>
                <a:uLnTx/>
                <a:uFillTx/>
              </a:rPr>
              <a:t>rofessional</a:t>
            </a:r>
            <a:r>
              <a:rPr kumimoji="0" lang="en-US" altLang="zh-CN" sz="900" b="0" i="0" u="none" strike="noStrike" kern="0" cap="none" spc="0" normalizeH="0" baseline="0" noProof="0" dirty="0">
                <a:ln>
                  <a:noFill/>
                </a:ln>
                <a:solidFill>
                  <a:prstClr val="black"/>
                </a:solidFill>
                <a:effectLst/>
                <a:uLnTx/>
                <a:uFillTx/>
              </a:rPr>
              <a:t> </a:t>
            </a:r>
            <a:r>
              <a:rPr lang="en-US" altLang="zh-CN" sz="900" kern="0" dirty="0">
                <a:solidFill>
                  <a:prstClr val="black"/>
                </a:solidFill>
              </a:rPr>
              <a:t>technician </a:t>
            </a:r>
            <a:r>
              <a:rPr kumimoji="0" lang="en-US" altLang="zh-CN" sz="900" b="0" i="0" u="none" strike="noStrike" kern="0" cap="none" spc="0" normalizeH="0" baseline="0" noProof="0" dirty="0">
                <a:ln>
                  <a:noFill/>
                </a:ln>
                <a:solidFill>
                  <a:prstClr val="black"/>
                </a:solidFill>
                <a:effectLst/>
                <a:uLnTx/>
                <a:uFillTx/>
              </a:rPr>
              <a:t>image</a:t>
            </a:r>
            <a:endParaRPr kumimoji="0" lang="en-US" altLang="zh-CN" sz="900" b="0" i="0" u="none" strike="noStrike" kern="0" cap="none" spc="0" normalizeH="0" baseline="0" noProof="0" dirty="0">
              <a:ln>
                <a:noFill/>
              </a:ln>
              <a:solidFill>
                <a:prstClr val="black"/>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en-US" altLang="zh-CN" sz="900" b="0" i="0" u="none" strike="noStrike" kern="0" cap="none" spc="0" normalizeH="0" baseline="0" noProof="0" dirty="0">
                <a:ln>
                  <a:noFill/>
                </a:ln>
                <a:solidFill>
                  <a:prstClr val="black"/>
                </a:solidFill>
                <a:effectLst/>
                <a:uLnTx/>
                <a:uFillTx/>
              </a:rPr>
              <a:t>Professional repairing skill</a:t>
            </a:r>
            <a:endParaRPr kumimoji="0" lang="en-US" altLang="zh-CN" sz="900" b="0" i="0" u="none" strike="noStrike" kern="0" cap="none" spc="0" normalizeH="0" baseline="0" noProof="0" dirty="0">
              <a:ln>
                <a:noFill/>
              </a:ln>
              <a:solidFill>
                <a:prstClr val="black"/>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en-US" altLang="zh-CN" sz="900" b="0" i="0" u="none" strike="noStrike" kern="0" cap="none" spc="0" normalizeH="0" baseline="0" noProof="0" dirty="0">
                <a:ln>
                  <a:noFill/>
                </a:ln>
                <a:solidFill>
                  <a:prstClr val="black"/>
                </a:solidFill>
                <a:effectLst/>
                <a:uLnTx/>
                <a:uFillTx/>
              </a:rPr>
              <a:t>Professional communication skill</a:t>
            </a:r>
            <a:endParaRPr kumimoji="0" lang="en-US" altLang="zh-CN" sz="9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0" b="0" i="0" u="none" strike="noStrike" kern="0" cap="none" spc="0" normalizeH="0" baseline="0" noProof="0" dirty="0">
                <a:ln>
                  <a:noFill/>
                </a:ln>
                <a:solidFill>
                  <a:prstClr val="black"/>
                </a:solidFill>
                <a:effectLst/>
                <a:uLnTx/>
                <a:uFillTx/>
              </a:rPr>
              <a:t> </a:t>
            </a:r>
            <a:endParaRPr kumimoji="0" lang="zh-CN" altLang="en-US" sz="1000" b="0" i="0" u="none" strike="noStrike" kern="0" cap="none" spc="0" normalizeH="0" baseline="0" noProof="0" dirty="0">
              <a:ln>
                <a:noFill/>
              </a:ln>
              <a:solidFill>
                <a:prstClr val="black"/>
              </a:solidFill>
              <a:effectLst/>
              <a:uLnTx/>
              <a:uFillTx/>
            </a:endParaRPr>
          </a:p>
        </p:txBody>
      </p:sp>
      <p:pic>
        <p:nvPicPr>
          <p:cNvPr id="89" name="图片 88"/>
          <p:cNvPicPr>
            <a:picLocks noChangeAspect="1"/>
          </p:cNvPicPr>
          <p:nvPr/>
        </p:nvPicPr>
        <p:blipFill>
          <a:blip r:embed="rId3"/>
          <a:stretch>
            <a:fillRect/>
          </a:stretch>
        </p:blipFill>
        <p:spPr>
          <a:xfrm>
            <a:off x="8467762" y="1878033"/>
            <a:ext cx="2852132" cy="1215110"/>
          </a:xfrm>
          <a:prstGeom prst="rect">
            <a:avLst/>
          </a:prstGeom>
        </p:spPr>
      </p:pic>
      <p:pic>
        <p:nvPicPr>
          <p:cNvPr id="90" name="图片 89"/>
          <p:cNvPicPr>
            <a:picLocks noChangeAspect="1"/>
          </p:cNvPicPr>
          <p:nvPr/>
        </p:nvPicPr>
        <p:blipFill>
          <a:blip r:embed="rId4"/>
          <a:stretch>
            <a:fillRect/>
          </a:stretch>
        </p:blipFill>
        <p:spPr>
          <a:xfrm>
            <a:off x="8518197" y="3037508"/>
            <a:ext cx="2751263" cy="1202836"/>
          </a:xfrm>
          <a:prstGeom prst="rect">
            <a:avLst/>
          </a:prstGeom>
        </p:spPr>
      </p:pic>
      <p:sp>
        <p:nvSpPr>
          <p:cNvPr id="91" name="矩形: 圆角 90"/>
          <p:cNvSpPr/>
          <p:nvPr/>
        </p:nvSpPr>
        <p:spPr>
          <a:xfrm>
            <a:off x="5508994" y="3291881"/>
            <a:ext cx="1871912" cy="1219617"/>
          </a:xfrm>
          <a:prstGeom prst="roundRect">
            <a:avLst/>
          </a:prstGeom>
          <a:noFill/>
          <a:ln w="12700" cap="flat" cmpd="sng" algn="ctr">
            <a:solidFill>
              <a:srgbClr val="70AD47">
                <a:lumMod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3" name="文本框 92"/>
          <p:cNvSpPr txBox="1"/>
          <p:nvPr/>
        </p:nvSpPr>
        <p:spPr>
          <a:xfrm>
            <a:off x="1997255" y="1445199"/>
            <a:ext cx="1186194" cy="30783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a:ln>
                  <a:noFill/>
                </a:ln>
                <a:solidFill>
                  <a:prstClr val="black"/>
                </a:solidFill>
                <a:effectLst/>
                <a:uLnTx/>
                <a:uFillTx/>
              </a:rPr>
              <a:t>Q1. 2021</a:t>
            </a:r>
            <a:endParaRPr kumimoji="0" lang="zh-CN" altLang="en-US" sz="1400" b="1" i="0" u="none" strike="noStrike" kern="0" cap="none" spc="0" normalizeH="0" baseline="0" noProof="0" dirty="0">
              <a:ln>
                <a:noFill/>
              </a:ln>
              <a:solidFill>
                <a:prstClr val="black"/>
              </a:solidFill>
              <a:effectLst/>
              <a:uLnTx/>
              <a:uFillTx/>
            </a:endParaRPr>
          </a:p>
        </p:txBody>
      </p:sp>
      <p:sp>
        <p:nvSpPr>
          <p:cNvPr id="47" name="标题 1"/>
          <p:cNvSpPr txBox="1"/>
          <p:nvPr/>
        </p:nvSpPr>
        <p:spPr>
          <a:xfrm>
            <a:off x="625383" y="261589"/>
            <a:ext cx="9455783" cy="9652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25500">
              <a:lnSpc>
                <a:spcPct val="100000"/>
              </a:lnSpc>
              <a:spcBef>
                <a:spcPts val="0"/>
              </a:spcBef>
            </a:pPr>
            <a:r>
              <a:rPr kumimoji="1" lang="en-US" altLang="zh-CN" sz="2400"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1.2 Introduction of OPPO NPS Survey</a:t>
            </a:r>
            <a:endParaRPr kumimoji="1" lang="zh-CN" altLang="en-US" sz="2400"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rot="2700000">
            <a:off x="2514790" y="1453137"/>
            <a:ext cx="370535" cy="370535"/>
          </a:xfrm>
          <a:prstGeom prst="rect">
            <a:avLst/>
          </a:prstGeom>
          <a:solidFill>
            <a:srgbClr val="046A38"/>
          </a:solidFill>
          <a:ln w="12700" cap="flat" cmpd="sng" algn="ctr">
            <a:noFill/>
            <a:prstDash val="solid"/>
            <a:miter lim="800000"/>
          </a:ln>
          <a:effectLst/>
        </p:spPr>
        <p:txBody>
          <a:bodyPr rtlCol="0" anchor="ctr"/>
          <a:lstStyle/>
          <a:p>
            <a:pPr algn="ctr" defTabSz="913765">
              <a:defRPr/>
            </a:pPr>
            <a:endParaRPr lang="zh-CN" altLang="en-US" sz="1800" kern="0">
              <a:solidFill>
                <a:schemeClr val="tx1">
                  <a:lumMod val="65000"/>
                  <a:lumOff val="35000"/>
                </a:schemeClr>
              </a:solidFill>
              <a:latin typeface="OPPOSans B" panose="00020600040101010101" charset="-122"/>
              <a:ea typeface="OPPOSans B" panose="00020600040101010101" charset="-122"/>
            </a:endParaRPr>
          </a:p>
        </p:txBody>
      </p:sp>
      <p:sp>
        <p:nvSpPr>
          <p:cNvPr id="24" name="矩形 23"/>
          <p:cNvSpPr/>
          <p:nvPr/>
        </p:nvSpPr>
        <p:spPr>
          <a:xfrm rot="2700000">
            <a:off x="2999646" y="1853341"/>
            <a:ext cx="181450" cy="181450"/>
          </a:xfrm>
          <a:prstGeom prst="rect">
            <a:avLst/>
          </a:prstGeom>
          <a:solidFill>
            <a:srgbClr val="2DC84D">
              <a:alpha val="69804"/>
            </a:srgbClr>
          </a:solidFill>
          <a:ln w="12700" cap="flat" cmpd="sng" algn="ctr">
            <a:noFill/>
            <a:prstDash val="solid"/>
            <a:miter lim="800000"/>
          </a:ln>
          <a:effectLst/>
        </p:spPr>
        <p:txBody>
          <a:bodyPr rtlCol="0" anchor="ctr"/>
          <a:lstStyle/>
          <a:p>
            <a:pPr algn="ctr" defTabSz="913765">
              <a:defRPr/>
            </a:pPr>
            <a:endParaRPr lang="zh-CN" altLang="en-US" sz="1800" kern="0">
              <a:solidFill>
                <a:prstClr val="white"/>
              </a:solidFill>
              <a:latin typeface="OPPOSans B" panose="00020600040101010101" charset="-122"/>
              <a:ea typeface="OPPOSans B" panose="00020600040101010101" charset="-122"/>
            </a:endParaRPr>
          </a:p>
        </p:txBody>
      </p:sp>
      <p:grpSp>
        <p:nvGrpSpPr>
          <p:cNvPr id="11" name="组合 10"/>
          <p:cNvGrpSpPr/>
          <p:nvPr/>
        </p:nvGrpSpPr>
        <p:grpSpPr>
          <a:xfrm>
            <a:off x="2897844" y="2072371"/>
            <a:ext cx="7882255" cy="2390140"/>
            <a:chOff x="1799" y="2145"/>
            <a:chExt cx="12413" cy="3764"/>
          </a:xfrm>
        </p:grpSpPr>
        <p:sp>
          <p:nvSpPr>
            <p:cNvPr id="12" name="文本框 2"/>
            <p:cNvSpPr txBox="1">
              <a:spLocks noChangeArrowheads="1"/>
            </p:cNvSpPr>
            <p:nvPr>
              <p:custDataLst>
                <p:tags r:id="rId1"/>
              </p:custDataLst>
            </p:nvPr>
          </p:nvSpPr>
          <p:spPr bwMode="auto">
            <a:xfrm>
              <a:off x="1852" y="2145"/>
              <a:ext cx="4968" cy="3764"/>
            </a:xfrm>
            <a:prstGeom prst="rect">
              <a:avLst/>
            </a:prstGeom>
            <a:noFill/>
            <a:ln w="9525">
              <a:noFill/>
              <a:miter lim="800000"/>
            </a:ln>
          </p:spPr>
          <p:txBody>
            <a:bodyPr>
              <a:spAutoFit/>
            </a:bodyPr>
            <a:lstStyle/>
            <a:p>
              <a:pPr algn="ctr" eaLnBrk="1" hangingPunct="1"/>
              <a:r>
                <a:rPr lang="en-US" altLang="zh-CN" sz="14930" b="1" dirty="0">
                  <a:solidFill>
                    <a:srgbClr val="046A38"/>
                  </a:solidFill>
                  <a:latin typeface="Arial Black" panose="020B0A04020102020204" pitchFamily="34" charset="0"/>
                  <a:ea typeface="微软雅黑" panose="020B0503020204020204" pitchFamily="34" charset="-122"/>
                  <a:cs typeface="Times New Roman" panose="02020603050405020304" pitchFamily="18" charset="0"/>
                </a:rPr>
                <a:t>02</a:t>
              </a:r>
              <a:endParaRPr lang="zh-CN" altLang="en-US" sz="14930" b="1" dirty="0">
                <a:solidFill>
                  <a:srgbClr val="046A38"/>
                </a:solidFill>
                <a:latin typeface="Arial Black" panose="020B0A04020102020204" pitchFamily="34" charset="0"/>
                <a:ea typeface="微软雅黑" panose="020B0503020204020204" pitchFamily="34" charset="-122"/>
                <a:cs typeface="Times New Roman" panose="02020603050405020304" pitchFamily="18" charset="0"/>
              </a:endParaRPr>
            </a:p>
          </p:txBody>
        </p:sp>
        <p:cxnSp>
          <p:nvCxnSpPr>
            <p:cNvPr id="13" name="直接连接符 12"/>
            <p:cNvCxnSpPr/>
            <p:nvPr>
              <p:custDataLst>
                <p:tags r:id="rId2"/>
              </p:custDataLst>
            </p:nvPr>
          </p:nvCxnSpPr>
          <p:spPr>
            <a:xfrm>
              <a:off x="6489" y="4009"/>
              <a:ext cx="7314"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 name="文本框 11"/>
            <p:cNvSpPr txBox="1">
              <a:spLocks noChangeArrowheads="1"/>
            </p:cNvSpPr>
            <p:nvPr>
              <p:custDataLst>
                <p:tags r:id="rId3"/>
              </p:custDataLst>
            </p:nvPr>
          </p:nvSpPr>
          <p:spPr bwMode="auto">
            <a:xfrm>
              <a:off x="1799" y="3627"/>
              <a:ext cx="4593" cy="792"/>
            </a:xfrm>
            <a:prstGeom prst="rect">
              <a:avLst/>
            </a:prstGeom>
            <a:solidFill>
              <a:srgbClr val="F8F8F8"/>
            </a:solidFill>
            <a:ln w="9525">
              <a:noFill/>
              <a:miter lim="800000"/>
            </a:ln>
          </p:spPr>
          <p:txBody>
            <a:bodyPr>
              <a:spAutoFit/>
            </a:bodyPr>
            <a:lstStyle/>
            <a:p>
              <a:pPr eaLnBrk="1" hangingPunct="1"/>
              <a:r>
                <a:rPr lang="en-US" altLang="zh-CN" sz="2700" b="1" dirty="0">
                  <a:solidFill>
                    <a:schemeClr val="bg2">
                      <a:lumMod val="50000"/>
                    </a:schemeClr>
                  </a:solidFill>
                  <a:latin typeface="Times New Roman" panose="02020603050405020304" pitchFamily="18" charset="0"/>
                  <a:cs typeface="Times New Roman" panose="02020603050405020304" pitchFamily="18" charset="0"/>
                </a:rPr>
                <a:t>      PART TWO</a:t>
              </a:r>
              <a:endParaRPr lang="zh-CN" altLang="en-US" sz="2700" b="1"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16" name="文本框 15"/>
            <p:cNvSpPr txBox="1">
              <a:spLocks noChangeArrowheads="1"/>
            </p:cNvSpPr>
            <p:nvPr>
              <p:custDataLst>
                <p:tags r:id="rId4"/>
              </p:custDataLst>
            </p:nvPr>
          </p:nvSpPr>
          <p:spPr bwMode="auto">
            <a:xfrm>
              <a:off x="6425" y="3160"/>
              <a:ext cx="7787" cy="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E7E6E6">
                      <a:lumMod val="50000"/>
                    </a:srgbClr>
                  </a:solidFill>
                  <a:effectLst/>
                  <a:uLnTx/>
                  <a:uFillTx/>
                  <a:latin typeface="OPPOSans M" panose="00020600040101010101" charset="-122"/>
                  <a:ea typeface="OPPOSans M" panose="00020600040101010101" charset="-122"/>
                  <a:cs typeface="+mn-ea"/>
                  <a:sym typeface="Arial" panose="020B0604020202020204" pitchFamily="34" charset="0"/>
                </a:rPr>
                <a:t>How</a:t>
              </a:r>
              <a:r>
                <a:rPr kumimoji="0" lang="zh-CN" altLang="en-US" sz="2400" b="1" i="0" u="none" strike="noStrike" kern="1200" cap="none" spc="0" normalizeH="0" baseline="0" noProof="0" dirty="0">
                  <a:ln>
                    <a:noFill/>
                  </a:ln>
                  <a:solidFill>
                    <a:srgbClr val="E7E6E6">
                      <a:lumMod val="50000"/>
                    </a:srgbClr>
                  </a:solidFill>
                  <a:effectLst/>
                  <a:uLnTx/>
                  <a:uFillTx/>
                  <a:latin typeface="OPPOSans M" panose="00020600040101010101" charset="-122"/>
                  <a:ea typeface="OPPOSans M" panose="00020600040101010101" charset="-122"/>
                  <a:cs typeface="+mn-ea"/>
                  <a:sym typeface="Arial" panose="020B0604020202020204" pitchFamily="34" charset="0"/>
                </a:rPr>
                <a:t> </a:t>
              </a:r>
              <a:r>
                <a:rPr kumimoji="0" lang="en-US" altLang="zh-CN" sz="2400" b="1" i="0" u="none" strike="noStrike" kern="1200" cap="none" spc="0" normalizeH="0" baseline="0" noProof="0" dirty="0">
                  <a:ln>
                    <a:noFill/>
                  </a:ln>
                  <a:solidFill>
                    <a:srgbClr val="E7E6E6">
                      <a:lumMod val="50000"/>
                    </a:srgbClr>
                  </a:solidFill>
                  <a:effectLst/>
                  <a:uLnTx/>
                  <a:uFillTx/>
                  <a:latin typeface="OPPOSans M" panose="00020600040101010101" charset="-122"/>
                  <a:ea typeface="OPPOSans M" panose="00020600040101010101" charset="-122"/>
                  <a:cs typeface="+mn-ea"/>
                  <a:sym typeface="Arial" panose="020B0604020202020204" pitchFamily="34" charset="0"/>
                </a:rPr>
                <a:t>to</a:t>
              </a:r>
              <a:r>
                <a:rPr kumimoji="0" lang="zh-CN" altLang="en-US" sz="2400" b="1" i="0" u="none" strike="noStrike" kern="1200" cap="none" spc="0" normalizeH="0" baseline="0" noProof="0" dirty="0">
                  <a:ln>
                    <a:noFill/>
                  </a:ln>
                  <a:solidFill>
                    <a:srgbClr val="E7E6E6">
                      <a:lumMod val="50000"/>
                    </a:srgbClr>
                  </a:solidFill>
                  <a:effectLst/>
                  <a:uLnTx/>
                  <a:uFillTx/>
                  <a:latin typeface="OPPOSans M" panose="00020600040101010101" charset="-122"/>
                  <a:ea typeface="OPPOSans M" panose="00020600040101010101" charset="-122"/>
                  <a:cs typeface="+mn-ea"/>
                  <a:sym typeface="Arial" panose="020B0604020202020204" pitchFamily="34" charset="0"/>
                </a:rPr>
                <a:t> </a:t>
              </a:r>
              <a:r>
                <a:rPr kumimoji="0" lang="en-US" altLang="zh-CN" sz="2400" b="1" i="0" u="none" strike="noStrike" kern="1200" cap="none" spc="0" normalizeH="0" baseline="0" noProof="0" dirty="0">
                  <a:ln>
                    <a:noFill/>
                  </a:ln>
                  <a:solidFill>
                    <a:srgbClr val="E7E6E6">
                      <a:lumMod val="50000"/>
                    </a:srgbClr>
                  </a:solidFill>
                  <a:effectLst/>
                  <a:uLnTx/>
                  <a:uFillTx/>
                  <a:latin typeface="OPPOSans M" panose="00020600040101010101" charset="-122"/>
                  <a:ea typeface="OPPOSans M" panose="00020600040101010101" charset="-122"/>
                  <a:cs typeface="+mn-ea"/>
                  <a:sym typeface="Arial" panose="020B0604020202020204" pitchFamily="34" charset="0"/>
                </a:rPr>
                <a:t>Conduct</a:t>
              </a:r>
              <a:r>
                <a:rPr kumimoji="0" lang="zh-CN" altLang="en-US" sz="2400" b="1" i="0" u="none" strike="noStrike" kern="1200" cap="none" spc="0" normalizeH="0" baseline="0" noProof="0" dirty="0">
                  <a:ln>
                    <a:noFill/>
                  </a:ln>
                  <a:solidFill>
                    <a:srgbClr val="E7E6E6">
                      <a:lumMod val="50000"/>
                    </a:srgbClr>
                  </a:solidFill>
                  <a:effectLst/>
                  <a:uLnTx/>
                  <a:uFillTx/>
                  <a:latin typeface="OPPOSans M" panose="00020600040101010101" charset="-122"/>
                  <a:ea typeface="OPPOSans M" panose="00020600040101010101" charset="-122"/>
                  <a:cs typeface="+mn-ea"/>
                  <a:sym typeface="Arial" panose="020B0604020202020204" pitchFamily="34" charset="0"/>
                </a:rPr>
                <a:t> </a:t>
              </a:r>
              <a:r>
                <a:rPr kumimoji="0" lang="en-US" altLang="zh-CN" sz="2400" b="1" i="0" u="none" strike="noStrike" kern="1200" cap="none" spc="0" normalizeH="0" baseline="0" noProof="0" dirty="0">
                  <a:ln>
                    <a:noFill/>
                  </a:ln>
                  <a:solidFill>
                    <a:srgbClr val="E7E6E6">
                      <a:lumMod val="50000"/>
                    </a:srgbClr>
                  </a:solidFill>
                  <a:effectLst/>
                  <a:uLnTx/>
                  <a:uFillTx/>
                  <a:latin typeface="OPPOSans M" panose="00020600040101010101" charset="-122"/>
                  <a:ea typeface="OPPOSans M" panose="00020600040101010101" charset="-122"/>
                  <a:cs typeface="+mn-ea"/>
                  <a:sym typeface="Arial" panose="020B0604020202020204" pitchFamily="34" charset="0"/>
                </a:rPr>
                <a:t>Service</a:t>
              </a:r>
              <a:r>
                <a:rPr kumimoji="0" lang="zh-CN" altLang="en-US" sz="2400" b="1" i="0" u="none" strike="noStrike" kern="1200" cap="none" spc="0" normalizeH="0" baseline="0" noProof="0" dirty="0">
                  <a:ln>
                    <a:noFill/>
                  </a:ln>
                  <a:solidFill>
                    <a:srgbClr val="E7E6E6">
                      <a:lumMod val="50000"/>
                    </a:srgbClr>
                  </a:solidFill>
                  <a:effectLst/>
                  <a:uLnTx/>
                  <a:uFillTx/>
                  <a:latin typeface="OPPOSans M" panose="00020600040101010101" charset="-122"/>
                  <a:ea typeface="OPPOSans M" panose="00020600040101010101" charset="-122"/>
                  <a:cs typeface="+mn-ea"/>
                  <a:sym typeface="Arial" panose="020B0604020202020204" pitchFamily="34" charset="0"/>
                </a:rPr>
                <a:t> </a:t>
              </a:r>
              <a:r>
                <a:rPr kumimoji="0" lang="en-US" altLang="zh-CN" sz="2400" b="1" i="0" u="none" strike="noStrike" kern="1200" cap="none" spc="0" normalizeH="0" baseline="0" noProof="0" dirty="0">
                  <a:ln>
                    <a:noFill/>
                  </a:ln>
                  <a:solidFill>
                    <a:srgbClr val="E7E6E6">
                      <a:lumMod val="50000"/>
                    </a:srgbClr>
                  </a:solidFill>
                  <a:effectLst/>
                  <a:uLnTx/>
                  <a:uFillTx/>
                  <a:latin typeface="OPPOSans M" panose="00020600040101010101" charset="-122"/>
                  <a:ea typeface="OPPOSans M" panose="00020600040101010101" charset="-122"/>
                  <a:cs typeface="+mn-ea"/>
                  <a:sym typeface="Arial" panose="020B0604020202020204" pitchFamily="34" charset="0"/>
                </a:rPr>
                <a:t>NPS</a:t>
              </a:r>
              <a:endParaRPr kumimoji="0" lang="en-US" altLang="zh-CN" sz="2400" b="1" i="0" u="none" strike="noStrike" kern="1200" cap="none" spc="0" normalizeH="0" baseline="0" noProof="0" dirty="0">
                <a:ln>
                  <a:noFill/>
                </a:ln>
                <a:solidFill>
                  <a:srgbClr val="E7E6E6">
                    <a:lumMod val="50000"/>
                  </a:srgbClr>
                </a:solidFill>
                <a:effectLst/>
                <a:uLnTx/>
                <a:uFillTx/>
                <a:latin typeface="OPPOSans M" panose="00020600040101010101" charset="-122"/>
                <a:ea typeface="OPPOSans M" panose="00020600040101010101" charset="-122"/>
                <a:cs typeface="+mn-ea"/>
                <a:sym typeface="Arial" panose="020B0604020202020204" pitchFamily="34" charset="0"/>
              </a:endParaRPr>
            </a:p>
          </p:txBody>
        </p:sp>
      </p:grpSp>
      <p:sp>
        <p:nvSpPr>
          <p:cNvPr id="9" name="矩形 8"/>
          <p:cNvSpPr/>
          <p:nvPr/>
        </p:nvSpPr>
        <p:spPr>
          <a:xfrm>
            <a:off x="5835354" y="3333629"/>
            <a:ext cx="4327524" cy="1033232"/>
          </a:xfrm>
          <a:prstGeom prst="rect">
            <a:avLst/>
          </a:prstGeom>
        </p:spPr>
        <p:txBody>
          <a:bodyPr wrap="square">
            <a:spAutoFit/>
          </a:bodyPr>
          <a:lstStyle/>
          <a:p>
            <a:pPr lvl="1">
              <a:lnSpc>
                <a:spcPct val="150000"/>
              </a:lnSpc>
              <a:buFont typeface="Wingdings" panose="05000000000000000000" pitchFamily="2" charset="2"/>
              <a:buChar char="Ø"/>
              <a:defRPr/>
            </a:pPr>
            <a:r>
              <a:rPr lang="en-US" altLang="zh-CN" sz="1400" dirty="0">
                <a:solidFill>
                  <a:schemeClr val="bg2">
                    <a:lumMod val="50000"/>
                  </a:schemeClr>
                </a:solidFill>
                <a:latin typeface="OPPOSans B" panose="00020600040101010101" charset="-122"/>
                <a:ea typeface="OPPOSans B" panose="00020600040101010101" charset="-122"/>
                <a:cs typeface="Arial" panose="020B0604020202020204" pitchFamily="34" charset="0"/>
                <a:sym typeface="+mn-ea"/>
              </a:rPr>
              <a:t>2.1 Plan of overseas service NPS </a:t>
            </a:r>
            <a:endParaRPr lang="en-US" altLang="zh-CN" sz="1400" dirty="0">
              <a:solidFill>
                <a:schemeClr val="bg2">
                  <a:lumMod val="50000"/>
                </a:schemeClr>
              </a:solidFill>
              <a:latin typeface="OPPOSans B" panose="00020600040101010101" charset="-122"/>
              <a:ea typeface="OPPOSans B" panose="00020600040101010101" charset="-122"/>
              <a:cs typeface="Arial" panose="020B0604020202020204" pitchFamily="34" charset="0"/>
              <a:sym typeface="+mn-ea"/>
            </a:endParaRPr>
          </a:p>
          <a:p>
            <a:pPr lvl="1">
              <a:lnSpc>
                <a:spcPct val="150000"/>
              </a:lnSpc>
              <a:buFont typeface="Wingdings" panose="05000000000000000000" pitchFamily="2" charset="2"/>
              <a:buChar char="Ø"/>
              <a:defRPr/>
            </a:pPr>
            <a:r>
              <a:rPr lang="en-US" altLang="zh-CN" sz="1400" dirty="0">
                <a:solidFill>
                  <a:schemeClr val="bg2">
                    <a:lumMod val="50000"/>
                  </a:schemeClr>
                </a:solidFill>
                <a:latin typeface="OPPOSans B" panose="00020600040101010101" charset="-122"/>
                <a:ea typeface="OPPOSans B" panose="00020600040101010101" charset="-122"/>
                <a:cs typeface="Arial" panose="020B0604020202020204" pitchFamily="34" charset="0"/>
                <a:sym typeface="+mn-ea"/>
              </a:rPr>
              <a:t>2.2 Process of overseas service NPS </a:t>
            </a:r>
            <a:endParaRPr lang="en-US" altLang="zh-CN" sz="1400" dirty="0">
              <a:solidFill>
                <a:schemeClr val="bg2">
                  <a:lumMod val="50000"/>
                </a:schemeClr>
              </a:solidFill>
              <a:latin typeface="OPPOSans B" panose="00020600040101010101" charset="-122"/>
              <a:ea typeface="OPPOSans B" panose="00020600040101010101" charset="-122"/>
              <a:cs typeface="Arial" panose="020B0604020202020204" pitchFamily="34" charset="0"/>
            </a:endParaRPr>
          </a:p>
          <a:p>
            <a:pPr lvl="1">
              <a:lnSpc>
                <a:spcPct val="150000"/>
              </a:lnSpc>
              <a:buFont typeface="Wingdings" panose="05000000000000000000" pitchFamily="2" charset="2"/>
              <a:buChar char="Ø"/>
              <a:defRPr/>
            </a:pPr>
            <a:r>
              <a:rPr lang="en-US" altLang="zh-CN" sz="1400" dirty="0">
                <a:solidFill>
                  <a:schemeClr val="bg2">
                    <a:lumMod val="50000"/>
                  </a:schemeClr>
                </a:solidFill>
                <a:latin typeface="OPPOSans B" panose="00020600040101010101" charset="-122"/>
                <a:ea typeface="OPPOSans B" panose="00020600040101010101" charset="-122"/>
                <a:cs typeface="Arial" panose="020B0604020202020204" pitchFamily="34" charset="0"/>
              </a:rPr>
              <a:t>2.3 Introduction to key steps</a:t>
            </a:r>
            <a:endParaRPr lang="en-US" altLang="zh-CN" sz="1400" dirty="0">
              <a:solidFill>
                <a:schemeClr val="bg2">
                  <a:lumMod val="50000"/>
                </a:schemeClr>
              </a:solidFill>
              <a:latin typeface="OPPOSans B" panose="00020600040101010101" charset="-122"/>
              <a:ea typeface="OPPOSans B" panose="00020600040101010101"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txBox="1"/>
          <p:nvPr/>
        </p:nvSpPr>
        <p:spPr>
          <a:xfrm>
            <a:off x="590236" y="255622"/>
            <a:ext cx="9455783" cy="9652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25500">
              <a:lnSpc>
                <a:spcPct val="100000"/>
              </a:lnSpc>
              <a:spcBef>
                <a:spcPts val="0"/>
              </a:spcBef>
            </a:pPr>
            <a:r>
              <a:rPr kumimoji="1" lang="en-US" altLang="zh-CN" sz="2400"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2.1 Plan of Overseas Service NPS </a:t>
            </a:r>
            <a:endParaRPr kumimoji="1" lang="zh-CN" altLang="en-US" sz="2400"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endParaRPr>
          </a:p>
        </p:txBody>
      </p:sp>
      <p:grpSp>
        <p:nvGrpSpPr>
          <p:cNvPr id="42" name="#18593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719138" y="1392218"/>
            <a:ext cx="10753725" cy="4592209"/>
            <a:chOff x="719138" y="2117526"/>
            <a:chExt cx="10753725" cy="4519524"/>
          </a:xfrm>
        </p:grpSpPr>
        <p:sp>
          <p:nvSpPr>
            <p:cNvPr id="43" name="ïşḻiḋè"/>
            <p:cNvSpPr/>
            <p:nvPr/>
          </p:nvSpPr>
          <p:spPr bwMode="auto">
            <a:xfrm>
              <a:off x="719138" y="2117526"/>
              <a:ext cx="10753725" cy="903968"/>
            </a:xfrm>
            <a:prstGeom prst="homePlate">
              <a:avLst>
                <a:gd name="adj" fmla="val 35856"/>
              </a:avLst>
            </a:prstGeom>
            <a:solidFill>
              <a:srgbClr val="000000">
                <a:lumMod val="20000"/>
                <a:lumOff val="80000"/>
                <a:alpha val="48000"/>
              </a:srgbClr>
            </a:solidFill>
            <a:ln w="25400" algn="ctr">
              <a:noFill/>
              <a:miter lim="800000"/>
            </a:ln>
            <a:effectLst/>
          </p:spPr>
          <p:txBody>
            <a:bodyPr wrap="square" lIns="45720" tIns="22860" rIns="45720" bIns="22860" anchor="ctr">
              <a:normAutofit/>
            </a:bodyPr>
            <a:lstStyle/>
            <a:p>
              <a:pPr marL="0" marR="0" lvl="0" indent="0" algn="ctr" defTabSz="412750" eaLnBrk="1" fontAlgn="auto" latinLnBrk="0" hangingPunct="0">
                <a:lnSpc>
                  <a:spcPct val="100000"/>
                </a:lnSpc>
                <a:spcBef>
                  <a:spcPts val="0"/>
                </a:spcBef>
                <a:spcAft>
                  <a:spcPts val="0"/>
                </a:spcAft>
                <a:buClrTx/>
                <a:buSzTx/>
                <a:buFontTx/>
                <a:buNone/>
                <a:defRPr/>
              </a:pPr>
              <a:endParaRPr kumimoji="0" sz="2400" b="1" i="0" u="none" strike="noStrike" kern="0" cap="none" spc="0" normalizeH="0" baseline="0" noProof="0">
                <a:ln>
                  <a:noFill/>
                </a:ln>
                <a:solidFill>
                  <a:srgbClr val="000000"/>
                </a:solidFill>
                <a:effectLst/>
                <a:uLnTx/>
                <a:uFillTx/>
                <a:sym typeface="Helvetica Neue"/>
              </a:endParaRPr>
            </a:p>
          </p:txBody>
        </p:sp>
        <p:grpSp>
          <p:nvGrpSpPr>
            <p:cNvPr id="45" name="ïSḻiḑè"/>
            <p:cNvGrpSpPr/>
            <p:nvPr/>
          </p:nvGrpSpPr>
          <p:grpSpPr>
            <a:xfrm>
              <a:off x="876000" y="2704072"/>
              <a:ext cx="3013582" cy="3932978"/>
              <a:chOff x="1330886" y="2414349"/>
              <a:chExt cx="2875114" cy="3932978"/>
            </a:xfrm>
          </p:grpSpPr>
          <p:sp>
            <p:nvSpPr>
              <p:cNvPr id="52" name="ïṧḷïḓé"/>
              <p:cNvSpPr/>
              <p:nvPr/>
            </p:nvSpPr>
            <p:spPr bwMode="gray">
              <a:xfrm>
                <a:off x="1330888" y="3069000"/>
                <a:ext cx="2875112" cy="3278327"/>
              </a:xfrm>
              <a:prstGeom prst="rect">
                <a:avLst/>
              </a:prstGeom>
              <a:noFill/>
              <a:ln w="19050" cap="flat" cmpd="sng" algn="ctr">
                <a:solidFill>
                  <a:srgbClr val="FFFFFF">
                    <a:lumMod val="95000"/>
                  </a:srgbClr>
                </a:solidFill>
                <a:prstDash val="solid"/>
                <a:miter lim="800000"/>
              </a:ln>
              <a:effectLst/>
            </p:spPr>
            <p:txBody>
              <a:bodyPr wrap="square" lIns="45720" tIns="22860" rIns="45720" bIns="22860" anchor="t">
                <a:normAutofit fontScale="92500" lnSpcReduction="20000"/>
              </a:bodyPr>
              <a:lstStyle/>
              <a:p>
                <a:pPr marL="85725" marR="0" lvl="0" indent="-85725" defTabSz="412750" eaLnBrk="1" fontAlgn="auto" latinLnBrk="0" hangingPunct="0">
                  <a:lnSpc>
                    <a:spcPct val="150000"/>
                  </a:lnSpc>
                  <a:spcBef>
                    <a:spcPts val="0"/>
                  </a:spcBef>
                  <a:spcAft>
                    <a:spcPts val="0"/>
                  </a:spcAft>
                  <a:buClrTx/>
                  <a:buSzTx/>
                  <a:buFont typeface="Arial" panose="020B0604020202020204" pitchFamily="34" charset="0"/>
                  <a:buChar char="•"/>
                  <a:tabLst>
                    <a:tab pos="113665" algn="l"/>
                  </a:tabLst>
                  <a:defRPr/>
                </a:pPr>
                <a:r>
                  <a:rPr kumimoji="0" lang="zh-CN" altLang="en-US" sz="1000" b="1" i="0" u="none" strike="noStrike" kern="0" cap="none" spc="0" normalizeH="0" baseline="0" noProof="0" dirty="0">
                    <a:ln>
                      <a:noFill/>
                    </a:ln>
                    <a:solidFill>
                      <a:srgbClr val="000000"/>
                    </a:solidFill>
                    <a:effectLst/>
                    <a:uLnTx/>
                    <a:uFillTx/>
                    <a:sym typeface="Helvetica Neue"/>
                  </a:rPr>
                  <a:t>成立海外</a:t>
                </a:r>
                <a:r>
                  <a:rPr kumimoji="0" lang="en-US" altLang="zh-CN" sz="1000" b="1" i="0" u="none" strike="noStrike" kern="0" cap="none" spc="0" normalizeH="0" baseline="0" noProof="0" dirty="0">
                    <a:ln>
                      <a:noFill/>
                    </a:ln>
                    <a:solidFill>
                      <a:srgbClr val="000000"/>
                    </a:solidFill>
                    <a:effectLst/>
                    <a:uLnTx/>
                    <a:uFillTx/>
                    <a:sym typeface="Helvetica Neue"/>
                  </a:rPr>
                  <a:t>NPS</a:t>
                </a:r>
                <a:r>
                  <a:rPr kumimoji="0" lang="zh-CN" altLang="en-US" sz="1000" b="1" i="0" u="none" strike="noStrike" kern="0" cap="none" spc="0" normalizeH="0" baseline="0" noProof="0" dirty="0">
                    <a:ln>
                      <a:noFill/>
                    </a:ln>
                    <a:solidFill>
                      <a:srgbClr val="000000"/>
                    </a:solidFill>
                    <a:effectLst/>
                    <a:uLnTx/>
                    <a:uFillTx/>
                    <a:sym typeface="Helvetica Neue"/>
                  </a:rPr>
                  <a:t>项目组</a:t>
                </a:r>
                <a:r>
                  <a:rPr kumimoji="0" lang="zh-CN" altLang="en-US" sz="1000" b="0" i="0" u="none" strike="noStrike" kern="0" cap="none" spc="0" normalizeH="0" baseline="0" noProof="0" dirty="0">
                    <a:ln>
                      <a:noFill/>
                    </a:ln>
                    <a:solidFill>
                      <a:srgbClr val="000000"/>
                    </a:solidFill>
                    <a:effectLst/>
                    <a:uLnTx/>
                    <a:uFillTx/>
                    <a:sym typeface="Helvetica Neue"/>
                  </a:rPr>
                  <a:t>，从部门执行长到相关业务组负责人，全力参与海外</a:t>
                </a:r>
                <a:r>
                  <a:rPr kumimoji="0" lang="en-US" altLang="zh-CN" sz="1000" b="0" i="0" u="none" strike="noStrike" kern="0" cap="none" spc="0" normalizeH="0" baseline="0" noProof="0" dirty="0">
                    <a:ln>
                      <a:noFill/>
                    </a:ln>
                    <a:solidFill>
                      <a:srgbClr val="000000"/>
                    </a:solidFill>
                    <a:effectLst/>
                    <a:uLnTx/>
                    <a:uFillTx/>
                    <a:sym typeface="Helvetica Neue"/>
                  </a:rPr>
                  <a:t>NPS</a:t>
                </a:r>
                <a:r>
                  <a:rPr kumimoji="0" lang="zh-CN" altLang="en-US" sz="1000" b="0" i="0" u="none" strike="noStrike" kern="0" cap="none" spc="0" normalizeH="0" baseline="0" noProof="0" dirty="0">
                    <a:ln>
                      <a:noFill/>
                    </a:ln>
                    <a:solidFill>
                      <a:srgbClr val="000000"/>
                    </a:solidFill>
                    <a:effectLst/>
                    <a:uLnTx/>
                    <a:uFillTx/>
                    <a:sym typeface="Helvetica Neue"/>
                  </a:rPr>
                  <a:t>推广工作；设立</a:t>
                </a:r>
                <a:r>
                  <a:rPr kumimoji="0" lang="en-US" altLang="zh-CN" sz="1000" b="0" i="0" u="none" strike="noStrike" kern="0" cap="none" spc="0" normalizeH="0" baseline="0" noProof="0" dirty="0">
                    <a:ln>
                      <a:noFill/>
                    </a:ln>
                    <a:solidFill>
                      <a:srgbClr val="000000"/>
                    </a:solidFill>
                    <a:effectLst/>
                    <a:uLnTx/>
                    <a:uFillTx/>
                    <a:sym typeface="Helvetica Neue"/>
                  </a:rPr>
                  <a:t>NPS</a:t>
                </a:r>
                <a:r>
                  <a:rPr kumimoji="0" lang="zh-CN" altLang="en-US" sz="1000" b="0" i="0" u="none" strike="noStrike" kern="0" cap="none" spc="0" normalizeH="0" baseline="0" noProof="0" dirty="0">
                    <a:ln>
                      <a:noFill/>
                    </a:ln>
                    <a:solidFill>
                      <a:srgbClr val="000000"/>
                    </a:solidFill>
                    <a:effectLst/>
                    <a:uLnTx/>
                    <a:uFillTx/>
                    <a:sym typeface="Helvetica Neue"/>
                  </a:rPr>
                  <a:t>推广专员</a:t>
                </a:r>
                <a:endParaRPr kumimoji="0" lang="en-US" altLang="zh-CN" sz="1000" b="0" i="0" u="none" strike="noStrike" kern="0" cap="none" spc="0" normalizeH="0" baseline="0" noProof="0" dirty="0">
                  <a:ln>
                    <a:noFill/>
                  </a:ln>
                  <a:solidFill>
                    <a:srgbClr val="000000"/>
                  </a:solidFill>
                  <a:effectLst/>
                  <a:uLnTx/>
                  <a:uFillTx/>
                  <a:sym typeface="Helvetica Neue"/>
                </a:endParaRPr>
              </a:p>
              <a:p>
                <a:pPr marL="85725" marR="0" lvl="0" indent="-85725" defTabSz="412750" eaLnBrk="1" fontAlgn="auto" latinLnBrk="0" hangingPunct="0">
                  <a:lnSpc>
                    <a:spcPct val="150000"/>
                  </a:lnSpc>
                  <a:spcBef>
                    <a:spcPts val="0"/>
                  </a:spcBef>
                  <a:spcAft>
                    <a:spcPts val="0"/>
                  </a:spcAft>
                  <a:buClrTx/>
                  <a:buSzTx/>
                  <a:buFont typeface="Arial" panose="020B0604020202020204" pitchFamily="34" charset="0"/>
                  <a:buChar char="•"/>
                  <a:tabLst>
                    <a:tab pos="113665" algn="l"/>
                  </a:tabLst>
                  <a:defRPr/>
                </a:pPr>
                <a:r>
                  <a:rPr kumimoji="0" lang="zh-CN" altLang="en-US" sz="1000" b="1" i="0" u="none" strike="noStrike" kern="0" cap="none" spc="0" normalizeH="0" baseline="0" noProof="0" dirty="0">
                    <a:ln>
                      <a:noFill/>
                    </a:ln>
                    <a:solidFill>
                      <a:srgbClr val="000000"/>
                    </a:solidFill>
                    <a:effectLst/>
                    <a:uLnTx/>
                    <a:uFillTx/>
                    <a:sym typeface="Helvetica Neue"/>
                  </a:rPr>
                  <a:t>方案敲定</a:t>
                </a:r>
                <a:r>
                  <a:rPr kumimoji="0" lang="zh-CN" altLang="en-US" sz="1000" b="0" i="0" u="none" strike="noStrike" kern="0" cap="none" spc="0" normalizeH="0" baseline="0" noProof="0" dirty="0">
                    <a:ln>
                      <a:noFill/>
                    </a:ln>
                    <a:solidFill>
                      <a:srgbClr val="000000"/>
                    </a:solidFill>
                    <a:effectLst/>
                    <a:uLnTx/>
                    <a:uFillTx/>
                    <a:sym typeface="Helvetica Neue"/>
                  </a:rPr>
                  <a:t>，参照中国区先行经验，根据海外实际情况，确立海外</a:t>
                </a:r>
                <a:r>
                  <a:rPr kumimoji="0" lang="en-US" altLang="zh-CN" sz="1000" b="0" i="0" u="none" strike="noStrike" kern="0" cap="none" spc="0" normalizeH="0" baseline="0" noProof="0" dirty="0">
                    <a:ln>
                      <a:noFill/>
                    </a:ln>
                    <a:solidFill>
                      <a:srgbClr val="000000"/>
                    </a:solidFill>
                    <a:effectLst/>
                    <a:uLnTx/>
                    <a:uFillTx/>
                    <a:sym typeface="Helvetica Neue"/>
                  </a:rPr>
                  <a:t>NPS</a:t>
                </a:r>
                <a:r>
                  <a:rPr kumimoji="0" lang="zh-CN" altLang="en-US" sz="1000" b="0" i="0" u="none" strike="noStrike" kern="0" cap="none" spc="0" normalizeH="0" baseline="0" noProof="0" dirty="0">
                    <a:ln>
                      <a:noFill/>
                    </a:ln>
                    <a:solidFill>
                      <a:srgbClr val="000000"/>
                    </a:solidFill>
                    <a:effectLst/>
                    <a:uLnTx/>
                    <a:uFillTx/>
                    <a:sym typeface="Helvetica Neue"/>
                  </a:rPr>
                  <a:t>推广整体方案和节奏</a:t>
                </a:r>
                <a:endParaRPr kumimoji="0" lang="en-US" altLang="zh-CN" sz="1000" b="0" i="0" u="none" strike="noStrike" kern="0" cap="none" spc="0" normalizeH="0" baseline="0" noProof="0" dirty="0">
                  <a:ln>
                    <a:noFill/>
                  </a:ln>
                  <a:solidFill>
                    <a:srgbClr val="000000"/>
                  </a:solidFill>
                  <a:effectLst/>
                  <a:uLnTx/>
                  <a:uFillTx/>
                  <a:sym typeface="Helvetica Neue"/>
                </a:endParaRPr>
              </a:p>
              <a:p>
                <a:pPr marL="85725" marR="0" lvl="0" indent="-85725" defTabSz="412750" eaLnBrk="1" fontAlgn="auto" latinLnBrk="0" hangingPunct="0">
                  <a:lnSpc>
                    <a:spcPct val="150000"/>
                  </a:lnSpc>
                  <a:spcBef>
                    <a:spcPts val="0"/>
                  </a:spcBef>
                  <a:spcAft>
                    <a:spcPts val="0"/>
                  </a:spcAft>
                  <a:buClrTx/>
                  <a:buSzTx/>
                  <a:buFont typeface="Arial" panose="020B0604020202020204" pitchFamily="34" charset="0"/>
                  <a:buChar char="•"/>
                  <a:tabLst>
                    <a:tab pos="113665" algn="l"/>
                  </a:tabLst>
                  <a:defRPr/>
                </a:pPr>
                <a:r>
                  <a:rPr kumimoji="0" lang="zh-CN" altLang="en-US" sz="1000" b="1" i="0" u="none" strike="noStrike" kern="0" cap="none" spc="0" normalizeH="0" baseline="0" noProof="0" dirty="0">
                    <a:ln>
                      <a:noFill/>
                    </a:ln>
                    <a:solidFill>
                      <a:srgbClr val="000000"/>
                    </a:solidFill>
                    <a:effectLst/>
                    <a:uLnTx/>
                    <a:uFillTx/>
                    <a:sym typeface="Helvetica Neue"/>
                  </a:rPr>
                  <a:t>资源助力，</a:t>
                </a:r>
                <a:r>
                  <a:rPr kumimoji="0" lang="zh-CN" altLang="en-US" sz="1000" b="0" i="0" u="none" strike="noStrike" kern="0" cap="none" spc="0" normalizeH="0" baseline="0" noProof="0" dirty="0">
                    <a:ln>
                      <a:noFill/>
                    </a:ln>
                    <a:solidFill>
                      <a:srgbClr val="000000"/>
                    </a:solidFill>
                    <a:effectLst/>
                    <a:uLnTx/>
                    <a:uFillTx/>
                    <a:sym typeface="Helvetica Neue"/>
                  </a:rPr>
                  <a:t>整合现有公司战略</a:t>
                </a:r>
                <a:r>
                  <a:rPr kumimoji="0" lang="en-US" altLang="zh-CN" sz="1000" b="0" i="0" u="none" strike="noStrike" kern="0" cap="none" spc="0" normalizeH="0" baseline="0" noProof="0" dirty="0">
                    <a:ln>
                      <a:noFill/>
                    </a:ln>
                    <a:solidFill>
                      <a:srgbClr val="000000"/>
                    </a:solidFill>
                    <a:effectLst/>
                    <a:uLnTx/>
                    <a:uFillTx/>
                    <a:sym typeface="Helvetica Neue"/>
                  </a:rPr>
                  <a:t>NPS</a:t>
                </a:r>
                <a:r>
                  <a:rPr kumimoji="0" lang="zh-CN" altLang="en-US" sz="1000" b="0" i="0" u="none" strike="noStrike" kern="0" cap="none" spc="0" normalizeH="0" baseline="0" noProof="0" dirty="0">
                    <a:ln>
                      <a:noFill/>
                    </a:ln>
                    <a:solidFill>
                      <a:srgbClr val="000000"/>
                    </a:solidFill>
                    <a:effectLst/>
                    <a:uLnTx/>
                    <a:uFillTx/>
                    <a:sym typeface="Helvetica Neue"/>
                  </a:rPr>
                  <a:t>资源，以及海外网点建设、线上服务等管理经验</a:t>
                </a:r>
                <a:endParaRPr kumimoji="0" lang="en-US" altLang="zh-CN" sz="1000" b="0" i="0" u="none" strike="noStrike" kern="0" cap="none" spc="0" normalizeH="0" baseline="0" noProof="0" dirty="0">
                  <a:ln>
                    <a:noFill/>
                  </a:ln>
                  <a:solidFill>
                    <a:srgbClr val="000000"/>
                  </a:solidFill>
                  <a:effectLst/>
                  <a:uLnTx/>
                  <a:uFillTx/>
                  <a:sym typeface="Helvetica Neue"/>
                </a:endParaRPr>
              </a:p>
              <a:p>
                <a:pPr marL="0" marR="0" lvl="0" indent="0" defTabSz="412750" eaLnBrk="1" fontAlgn="auto" latinLnBrk="0" hangingPunct="0">
                  <a:lnSpc>
                    <a:spcPct val="150000"/>
                  </a:lnSpc>
                  <a:spcBef>
                    <a:spcPts val="0"/>
                  </a:spcBef>
                  <a:spcAft>
                    <a:spcPts val="0"/>
                  </a:spcAft>
                  <a:buClrTx/>
                  <a:buSzTx/>
                  <a:buFontTx/>
                  <a:buNone/>
                  <a:tabLst>
                    <a:tab pos="113665" algn="l"/>
                  </a:tabLst>
                  <a:defRPr/>
                </a:pPr>
                <a:endParaRPr kumimoji="0" lang="en-US" altLang="zh-CN" sz="1100" b="0" i="0" u="none" strike="noStrike" kern="0" cap="none" spc="0" normalizeH="0" baseline="0" noProof="0" dirty="0">
                  <a:ln>
                    <a:noFill/>
                  </a:ln>
                  <a:solidFill>
                    <a:srgbClr val="000000"/>
                  </a:solidFill>
                  <a:effectLst/>
                  <a:uLnTx/>
                  <a:uFillTx/>
                  <a:sym typeface="Helvetica Neue"/>
                </a:endParaRPr>
              </a:p>
              <a:p>
                <a:pPr marL="85725" marR="0" lvl="0" indent="-85725" defTabSz="412750" eaLnBrk="1" fontAlgn="auto" latinLnBrk="0" hangingPunct="0">
                  <a:lnSpc>
                    <a:spcPct val="150000"/>
                  </a:lnSpc>
                  <a:spcBef>
                    <a:spcPts val="0"/>
                  </a:spcBef>
                  <a:spcAft>
                    <a:spcPts val="0"/>
                  </a:spcAft>
                  <a:buClrTx/>
                  <a:buSzTx/>
                  <a:buFont typeface="Arial" panose="020B0604020202020204" pitchFamily="34" charset="0"/>
                  <a:buChar char="•"/>
                  <a:tabLst>
                    <a:tab pos="113665" algn="l"/>
                  </a:tabLst>
                  <a:defRPr/>
                </a:pPr>
                <a:r>
                  <a:rPr kumimoji="0" lang="en-US" altLang="zh-CN" sz="900" b="1" i="0" u="none" strike="noStrike" kern="0" cap="none" spc="0" normalizeH="0" baseline="0" noProof="0" dirty="0">
                    <a:ln>
                      <a:noFill/>
                    </a:ln>
                    <a:solidFill>
                      <a:srgbClr val="000000"/>
                    </a:solidFill>
                    <a:effectLst/>
                    <a:uLnTx/>
                    <a:uFillTx/>
                    <a:sym typeface="Helvetica Neue"/>
                  </a:rPr>
                  <a:t>Setting up an overseas NPS project team:</a:t>
                </a:r>
                <a:r>
                  <a:rPr kumimoji="0" lang="en-US" altLang="zh-CN" sz="900" b="0" i="0" u="none" strike="noStrike" kern="0" cap="none" spc="0" normalizeH="0" baseline="0" noProof="0" dirty="0">
                    <a:ln>
                      <a:noFill/>
                    </a:ln>
                    <a:solidFill>
                      <a:srgbClr val="000000"/>
                    </a:solidFill>
                    <a:effectLst/>
                    <a:uLnTx/>
                    <a:uFillTx/>
                    <a:sym typeface="Helvetica Neue"/>
                  </a:rPr>
                  <a:t> from department chiefs to relevant business team leaders, all fully participate in overseas NPS promotion work; setting up NPS promotion specialist</a:t>
                </a:r>
                <a:endParaRPr kumimoji="0" lang="en-US" altLang="zh-CN" sz="900" b="0" i="0" u="none" strike="noStrike" kern="0" cap="none" spc="0" normalizeH="0" baseline="0" noProof="0" dirty="0">
                  <a:ln>
                    <a:noFill/>
                  </a:ln>
                  <a:solidFill>
                    <a:srgbClr val="000000"/>
                  </a:solidFill>
                  <a:effectLst/>
                  <a:uLnTx/>
                  <a:uFillTx/>
                  <a:sym typeface="Helvetica Neue"/>
                </a:endParaRPr>
              </a:p>
              <a:p>
                <a:pPr marL="85725" marR="0" lvl="0" indent="-85725" defTabSz="412750" eaLnBrk="1" fontAlgn="auto" latinLnBrk="0" hangingPunct="0">
                  <a:lnSpc>
                    <a:spcPct val="150000"/>
                  </a:lnSpc>
                  <a:spcBef>
                    <a:spcPts val="0"/>
                  </a:spcBef>
                  <a:spcAft>
                    <a:spcPts val="0"/>
                  </a:spcAft>
                  <a:buClrTx/>
                  <a:buSzTx/>
                  <a:buFont typeface="Arial" panose="020B0604020202020204" pitchFamily="34" charset="0"/>
                  <a:buChar char="•"/>
                  <a:tabLst>
                    <a:tab pos="113665" algn="l"/>
                  </a:tabLst>
                  <a:defRPr/>
                </a:pPr>
                <a:r>
                  <a:rPr kumimoji="0" lang="en-US" altLang="zh-CN" sz="900" b="1" i="0" u="none" strike="noStrike" kern="0" cap="none" spc="0" normalizeH="0" baseline="0" noProof="0" dirty="0">
                    <a:ln>
                      <a:noFill/>
                    </a:ln>
                    <a:solidFill>
                      <a:srgbClr val="000000"/>
                    </a:solidFill>
                    <a:effectLst/>
                    <a:uLnTx/>
                    <a:uFillTx/>
                    <a:sym typeface="Helvetica Neue"/>
                  </a:rPr>
                  <a:t>Plan preparation:</a:t>
                </a:r>
                <a:r>
                  <a:rPr kumimoji="0" lang="en-US" altLang="zh-CN" sz="900" b="0" i="0" u="none" strike="noStrike" kern="0" cap="none" spc="0" normalizeH="0" baseline="0" noProof="0" dirty="0">
                    <a:ln>
                      <a:noFill/>
                    </a:ln>
                    <a:solidFill>
                      <a:srgbClr val="000000"/>
                    </a:solidFill>
                    <a:effectLst/>
                    <a:uLnTx/>
                    <a:uFillTx/>
                    <a:sym typeface="Helvetica Neue"/>
                  </a:rPr>
                  <a:t> with reference to the first experience in mainland China and the actual situation overseas, establishing the overall plan and rhythm of overseas NPS promotion</a:t>
                </a:r>
                <a:endParaRPr kumimoji="0" lang="en-US" altLang="zh-CN" sz="900" b="0" i="0" u="none" strike="noStrike" kern="0" cap="none" spc="0" normalizeH="0" baseline="0" noProof="0" dirty="0">
                  <a:ln>
                    <a:noFill/>
                  </a:ln>
                  <a:solidFill>
                    <a:srgbClr val="000000"/>
                  </a:solidFill>
                  <a:effectLst/>
                  <a:uLnTx/>
                  <a:uFillTx/>
                  <a:sym typeface="Helvetica Neue"/>
                </a:endParaRPr>
              </a:p>
              <a:p>
                <a:pPr marL="85725" marR="0" lvl="0" indent="-85725" defTabSz="412750" eaLnBrk="1" fontAlgn="auto" latinLnBrk="0" hangingPunct="0">
                  <a:lnSpc>
                    <a:spcPct val="150000"/>
                  </a:lnSpc>
                  <a:spcBef>
                    <a:spcPts val="0"/>
                  </a:spcBef>
                  <a:spcAft>
                    <a:spcPts val="0"/>
                  </a:spcAft>
                  <a:buClrTx/>
                  <a:buSzTx/>
                  <a:buFont typeface="Arial" panose="020B0604020202020204" pitchFamily="34" charset="0"/>
                  <a:buChar char="•"/>
                  <a:tabLst>
                    <a:tab pos="113665" algn="l"/>
                  </a:tabLst>
                  <a:defRPr/>
                </a:pPr>
                <a:r>
                  <a:rPr kumimoji="0" lang="en-US" altLang="zh-CN" sz="900" b="1" i="0" u="none" strike="noStrike" kern="0" cap="none" spc="0" normalizeH="0" baseline="0" noProof="0" dirty="0">
                    <a:ln>
                      <a:noFill/>
                    </a:ln>
                    <a:solidFill>
                      <a:srgbClr val="000000"/>
                    </a:solidFill>
                    <a:effectLst/>
                    <a:uLnTx/>
                    <a:uFillTx/>
                    <a:sym typeface="Helvetica Neue"/>
                  </a:rPr>
                  <a:t>Resource assistance</a:t>
                </a:r>
                <a:r>
                  <a:rPr kumimoji="0" lang="zh-CN" altLang="en-US" sz="900" b="0" i="0" u="none" strike="noStrike" kern="0" cap="none" spc="0" normalizeH="0" baseline="0" noProof="0" dirty="0">
                    <a:ln>
                      <a:noFill/>
                    </a:ln>
                    <a:solidFill>
                      <a:srgbClr val="000000"/>
                    </a:solidFill>
                    <a:effectLst/>
                    <a:uLnTx/>
                    <a:uFillTx/>
                    <a:sym typeface="Helvetica Neue"/>
                  </a:rPr>
                  <a:t>：</a:t>
                </a:r>
                <a:r>
                  <a:rPr kumimoji="0" lang="en-US" altLang="zh-CN" sz="900" b="0" i="0" u="none" strike="noStrike" kern="0" cap="none" spc="0" normalizeH="0" baseline="0" noProof="0" dirty="0">
                    <a:ln>
                      <a:noFill/>
                    </a:ln>
                    <a:solidFill>
                      <a:srgbClr val="000000"/>
                    </a:solidFill>
                    <a:effectLst/>
                    <a:uLnTx/>
                    <a:uFillTx/>
                    <a:sym typeface="Helvetica Neue"/>
                  </a:rPr>
                  <a:t>integrating the existing company's strategic NPS resources, and management experience in overseas on-site and online services, etc.</a:t>
                </a:r>
                <a:endParaRPr kumimoji="0" lang="en-US" altLang="zh-CN" sz="900" b="0" i="0" u="none" strike="noStrike" kern="0" cap="none" spc="0" normalizeH="0" baseline="0" noProof="0" dirty="0">
                  <a:ln>
                    <a:noFill/>
                  </a:ln>
                  <a:solidFill>
                    <a:srgbClr val="000000"/>
                  </a:solidFill>
                  <a:effectLst/>
                  <a:uLnTx/>
                  <a:uFillTx/>
                  <a:sym typeface="Helvetica Neue"/>
                </a:endParaRPr>
              </a:p>
              <a:p>
                <a:pPr marL="85725" marR="0" lvl="0" indent="-85725" defTabSz="412750" eaLnBrk="1" fontAlgn="auto" latinLnBrk="0" hangingPunct="0">
                  <a:lnSpc>
                    <a:spcPct val="150000"/>
                  </a:lnSpc>
                  <a:spcBef>
                    <a:spcPts val="0"/>
                  </a:spcBef>
                  <a:spcAft>
                    <a:spcPts val="0"/>
                  </a:spcAft>
                  <a:buClrTx/>
                  <a:buSzTx/>
                  <a:buFont typeface="Arial" panose="020B0604020202020204" pitchFamily="34" charset="0"/>
                  <a:buChar char="•"/>
                  <a:tabLst>
                    <a:tab pos="113665" algn="l"/>
                  </a:tabLst>
                  <a:defRPr/>
                </a:pPr>
                <a:endParaRPr kumimoji="0" lang="en-US" altLang="zh-CN" sz="1000" b="0" i="0" u="none" strike="noStrike" kern="0" cap="none" spc="0" normalizeH="0" baseline="0" noProof="0" dirty="0">
                  <a:ln>
                    <a:noFill/>
                  </a:ln>
                  <a:solidFill>
                    <a:srgbClr val="000000"/>
                  </a:solidFill>
                  <a:effectLst/>
                  <a:uLnTx/>
                  <a:uFillTx/>
                  <a:sym typeface="Helvetica Neue"/>
                </a:endParaRPr>
              </a:p>
            </p:txBody>
          </p:sp>
          <p:sp>
            <p:nvSpPr>
              <p:cNvPr id="53" name="íṩ1ïḓê"/>
              <p:cNvSpPr/>
              <p:nvPr/>
            </p:nvSpPr>
            <p:spPr bwMode="gray">
              <a:xfrm>
                <a:off x="1330886" y="2414349"/>
                <a:ext cx="2875112" cy="592537"/>
              </a:xfrm>
              <a:prstGeom prst="rect">
                <a:avLst/>
              </a:prstGeom>
              <a:solidFill>
                <a:srgbClr val="000000">
                  <a:lumMod val="50000"/>
                  <a:lumOff val="50000"/>
                </a:srgbClr>
              </a:solidFill>
              <a:ln w="19050" cap="flat" cmpd="sng" algn="ctr">
                <a:noFill/>
                <a:prstDash val="solid"/>
                <a:miter lim="800000"/>
              </a:ln>
              <a:effectLst/>
            </p:spPr>
            <p:txBody>
              <a:bodyPr wrap="square" lIns="45720" tIns="22860" rIns="45720" bIns="22860" anchor="ctr">
                <a:normAutofit fontScale="92500" lnSpcReduction="10000"/>
              </a:bodyPr>
              <a:lstStyle/>
              <a:p>
                <a:pPr marL="0" marR="0" lvl="0" indent="0" algn="ctr" defTabSz="412750" eaLnBrk="1"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FFF"/>
                    </a:solidFill>
                    <a:effectLst/>
                    <a:uLnTx/>
                    <a:uFillTx/>
                    <a:sym typeface="Helvetica Neue"/>
                  </a:rPr>
                  <a:t>项目成立</a:t>
                </a:r>
                <a:endParaRPr kumimoji="0" lang="en-US" altLang="zh-CN" sz="2400" b="1" i="0" u="none" strike="noStrike" kern="0" cap="none" spc="0" normalizeH="0" baseline="0" noProof="0" dirty="0">
                  <a:ln>
                    <a:noFill/>
                  </a:ln>
                  <a:solidFill>
                    <a:srgbClr val="FFFFFF"/>
                  </a:solidFill>
                  <a:effectLst/>
                  <a:uLnTx/>
                  <a:uFillTx/>
                  <a:sym typeface="Helvetica Neue"/>
                </a:endParaRPr>
              </a:p>
              <a:p>
                <a:pPr marL="0" marR="0" lvl="0" indent="0" algn="ctr" defTabSz="412750" eaLnBrk="1" fontAlgn="auto" latinLnBrk="0" hangingPunct="0">
                  <a:lnSpc>
                    <a:spcPct val="100000"/>
                  </a:lnSpc>
                  <a:spcBef>
                    <a:spcPts val="0"/>
                  </a:spcBef>
                  <a:spcAft>
                    <a:spcPts val="0"/>
                  </a:spcAft>
                  <a:buClrTx/>
                  <a:buSzTx/>
                  <a:buFontTx/>
                  <a:buNone/>
                  <a:defRPr/>
                </a:pPr>
                <a:r>
                  <a:rPr kumimoji="0" lang="en-US" altLang="zh-CN" sz="1700" b="1" i="0" u="none" strike="noStrike" kern="0" cap="none" spc="0" normalizeH="0" baseline="0" noProof="0" dirty="0">
                    <a:ln>
                      <a:noFill/>
                    </a:ln>
                    <a:solidFill>
                      <a:srgbClr val="FFFFFF"/>
                    </a:solidFill>
                    <a:effectLst/>
                    <a:uLnTx/>
                    <a:uFillTx/>
                    <a:sym typeface="Helvetica Neue"/>
                  </a:rPr>
                  <a:t>Projecting</a:t>
                </a:r>
                <a:endParaRPr kumimoji="0" lang="en-US" altLang="zh-CN" sz="1700" b="1" i="0" u="none" strike="noStrike" kern="0" cap="none" spc="0" normalizeH="0" baseline="0" noProof="0" dirty="0">
                  <a:ln>
                    <a:noFill/>
                  </a:ln>
                  <a:solidFill>
                    <a:srgbClr val="FFFFFF"/>
                  </a:solidFill>
                  <a:effectLst/>
                  <a:uLnTx/>
                  <a:uFillTx/>
                  <a:sym typeface="Helvetica Neue"/>
                </a:endParaRPr>
              </a:p>
            </p:txBody>
          </p:sp>
        </p:grpSp>
        <p:grpSp>
          <p:nvGrpSpPr>
            <p:cNvPr id="46" name="îšliďe"/>
            <p:cNvGrpSpPr/>
            <p:nvPr/>
          </p:nvGrpSpPr>
          <p:grpSpPr>
            <a:xfrm>
              <a:off x="4319209" y="2704072"/>
              <a:ext cx="3013582" cy="3932978"/>
              <a:chOff x="1330886" y="2414349"/>
              <a:chExt cx="2875114" cy="3932978"/>
            </a:xfrm>
          </p:grpSpPr>
          <p:sp>
            <p:nvSpPr>
              <p:cNvPr id="50" name="í$ḻiḍè"/>
              <p:cNvSpPr/>
              <p:nvPr/>
            </p:nvSpPr>
            <p:spPr bwMode="gray">
              <a:xfrm>
                <a:off x="1330888" y="3069000"/>
                <a:ext cx="2875112" cy="3278327"/>
              </a:xfrm>
              <a:prstGeom prst="rect">
                <a:avLst/>
              </a:prstGeom>
              <a:noFill/>
              <a:ln w="19050" cap="flat" cmpd="sng" algn="ctr">
                <a:solidFill>
                  <a:srgbClr val="FFFFFF">
                    <a:lumMod val="95000"/>
                  </a:srgbClr>
                </a:solidFill>
                <a:prstDash val="solid"/>
                <a:miter lim="800000"/>
              </a:ln>
              <a:effectLst/>
            </p:spPr>
            <p:txBody>
              <a:bodyPr wrap="square" lIns="45720" tIns="22860" rIns="45720" bIns="22860" anchor="t">
                <a:normAutofit fontScale="77500" lnSpcReduction="20000"/>
              </a:bodyPr>
              <a:lstStyle/>
              <a:p>
                <a:pPr marL="171450" marR="0" lvl="0" indent="-171450" defTabSz="4572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1" i="0" u="none" strike="noStrike" kern="0" cap="none" spc="0" normalizeH="0" baseline="0" noProof="0" dirty="0">
                    <a:ln>
                      <a:noFill/>
                    </a:ln>
                    <a:solidFill>
                      <a:prstClr val="black"/>
                    </a:solidFill>
                    <a:effectLst/>
                    <a:uLnTx/>
                    <a:uFillTx/>
                    <a:latin typeface="OPPOSans R" panose="00020600040101010101" charset="-122"/>
                    <a:ea typeface="OPPOSans R" panose="00020600040101010101" charset="-122"/>
                    <a:sym typeface="Helvetica Neue"/>
                  </a:rPr>
                  <a:t>文化及方法赋能</a:t>
                </a:r>
                <a:r>
                  <a:rPr kumimoji="0" lang="zh-CN" altLang="en-US" sz="1200" b="0" i="0" u="none" strike="noStrike" kern="0" cap="none" spc="0" normalizeH="0" baseline="0" noProof="0" dirty="0">
                    <a:ln>
                      <a:noFill/>
                    </a:ln>
                    <a:solidFill>
                      <a:prstClr val="black"/>
                    </a:solidFill>
                    <a:effectLst/>
                    <a:uLnTx/>
                    <a:uFillTx/>
                    <a:latin typeface="OPPOSans R" panose="00020600040101010101" charset="-122"/>
                    <a:ea typeface="OPPOSans R" panose="00020600040101010101" charset="-122"/>
                    <a:sym typeface="Helvetica Neue"/>
                  </a:rPr>
                  <a:t>：通过文化活动、会议培训、案例等形式在总部及全区域建设</a:t>
                </a:r>
                <a:r>
                  <a:rPr kumimoji="0" lang="en-US" altLang="zh-CN" sz="1200" b="0" i="0" u="none" strike="noStrike" kern="0" cap="none" spc="0" normalizeH="0" baseline="0" noProof="0" dirty="0">
                    <a:ln>
                      <a:noFill/>
                    </a:ln>
                    <a:solidFill>
                      <a:prstClr val="black"/>
                    </a:solidFill>
                    <a:effectLst/>
                    <a:uLnTx/>
                    <a:uFillTx/>
                    <a:latin typeface="OPPOSans R" panose="00020600040101010101" charset="-122"/>
                    <a:ea typeface="OPPOSans R" panose="00020600040101010101" charset="-122"/>
                    <a:sym typeface="Helvetica Neue"/>
                  </a:rPr>
                  <a:t>NPS</a:t>
                </a:r>
                <a:r>
                  <a:rPr kumimoji="0" lang="zh-CN" altLang="en-US" sz="1200" b="0" i="0" u="none" strike="noStrike" kern="0" cap="none" spc="0" normalizeH="0" baseline="0" noProof="0" dirty="0">
                    <a:ln>
                      <a:noFill/>
                    </a:ln>
                    <a:solidFill>
                      <a:prstClr val="black"/>
                    </a:solidFill>
                    <a:effectLst/>
                    <a:uLnTx/>
                    <a:uFillTx/>
                    <a:latin typeface="OPPOSans R" panose="00020600040101010101" charset="-122"/>
                    <a:ea typeface="OPPOSans R" panose="00020600040101010101" charset="-122"/>
                    <a:sym typeface="Helvetica Neue"/>
                  </a:rPr>
                  <a:t>文化</a:t>
                </a:r>
                <a:endParaRPr kumimoji="0" lang="en-US" altLang="zh-CN" sz="1200" b="0" i="0" u="none" strike="noStrike" kern="0" cap="none" spc="0" normalizeH="0" baseline="0" noProof="0" dirty="0">
                  <a:ln>
                    <a:noFill/>
                  </a:ln>
                  <a:solidFill>
                    <a:prstClr val="black"/>
                  </a:solidFill>
                  <a:effectLst/>
                  <a:uLnTx/>
                  <a:uFillTx/>
                  <a:latin typeface="OPPOSans R" panose="00020600040101010101" charset="-122"/>
                  <a:ea typeface="OPPOSans R" panose="00020600040101010101" charset="-122"/>
                  <a:sym typeface="Helvetica Neue"/>
                </a:endParaRPr>
              </a:p>
              <a:p>
                <a:pPr marL="171450" marR="0" lvl="0" indent="-171450" defTabSz="4572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1" i="0" u="none" strike="noStrike" kern="0" cap="none" spc="0" normalizeH="0" baseline="0" noProof="0" dirty="0">
                    <a:ln>
                      <a:noFill/>
                    </a:ln>
                    <a:solidFill>
                      <a:prstClr val="black"/>
                    </a:solidFill>
                    <a:effectLst/>
                    <a:uLnTx/>
                    <a:uFillTx/>
                    <a:latin typeface="OPPOSans R" panose="00020600040101010101" charset="-122"/>
                    <a:ea typeface="OPPOSans R" panose="00020600040101010101" charset="-122"/>
                    <a:sym typeface="Helvetica Neue"/>
                  </a:rPr>
                  <a:t>业务基线与考评体系搭建：</a:t>
                </a:r>
                <a:r>
                  <a:rPr kumimoji="0" lang="zh-CN" altLang="en-US" sz="1200" b="0" i="0" u="none" strike="noStrike" kern="0" cap="none" spc="0" normalizeH="0" baseline="0" noProof="0" dirty="0">
                    <a:ln>
                      <a:noFill/>
                    </a:ln>
                    <a:solidFill>
                      <a:prstClr val="black"/>
                    </a:solidFill>
                    <a:effectLst/>
                    <a:uLnTx/>
                    <a:uFillTx/>
                    <a:latin typeface="OPPOSans R" panose="00020600040101010101" charset="-122"/>
                    <a:ea typeface="OPPOSans R" panose="00020600040101010101" charset="-122"/>
                    <a:sym typeface="Helvetica Neue"/>
                  </a:rPr>
                  <a:t>以</a:t>
                </a:r>
                <a:r>
                  <a:rPr kumimoji="0" lang="en-US" altLang="zh-CN" sz="1200" b="0" i="0" u="none" strike="noStrike" kern="0" cap="none" spc="0" normalizeH="0" baseline="0" noProof="0" dirty="0">
                    <a:ln>
                      <a:noFill/>
                    </a:ln>
                    <a:solidFill>
                      <a:prstClr val="black"/>
                    </a:solidFill>
                    <a:effectLst/>
                    <a:uLnTx/>
                    <a:uFillTx/>
                    <a:latin typeface="OPPOSans R" panose="00020600040101010101" charset="-122"/>
                    <a:ea typeface="OPPOSans R" panose="00020600040101010101" charset="-122"/>
                    <a:sym typeface="Helvetica Neue"/>
                  </a:rPr>
                  <a:t>NPS</a:t>
                </a:r>
                <a:r>
                  <a:rPr kumimoji="0" lang="zh-CN" altLang="en-US" sz="1200" b="0" i="0" u="none" strike="noStrike" kern="0" cap="none" spc="0" normalizeH="0" baseline="0" noProof="0" dirty="0">
                    <a:ln>
                      <a:noFill/>
                    </a:ln>
                    <a:solidFill>
                      <a:prstClr val="black"/>
                    </a:solidFill>
                    <a:effectLst/>
                    <a:uLnTx/>
                    <a:uFillTx/>
                    <a:latin typeface="OPPOSans R" panose="00020600040101010101" charset="-122"/>
                    <a:ea typeface="OPPOSans R" panose="00020600040101010101" charset="-122"/>
                    <a:sym typeface="Helvetica Neue"/>
                  </a:rPr>
                  <a:t>为核心进行本地问题洞察；搭建数据监控仪表盘以及业务基线</a:t>
                </a:r>
                <a:endParaRPr kumimoji="0" lang="en-US" altLang="zh-CN" sz="1200" b="0" i="0" u="none" strike="noStrike" kern="0" cap="none" spc="0" normalizeH="0" baseline="0" noProof="0" dirty="0">
                  <a:ln>
                    <a:noFill/>
                  </a:ln>
                  <a:solidFill>
                    <a:prstClr val="black"/>
                  </a:solidFill>
                  <a:effectLst/>
                  <a:uLnTx/>
                  <a:uFillTx/>
                  <a:latin typeface="OPPOSans R" panose="00020600040101010101" charset="-122"/>
                  <a:ea typeface="OPPOSans R" panose="00020600040101010101" charset="-122"/>
                  <a:sym typeface="Helvetica Neue"/>
                </a:endParaRPr>
              </a:p>
              <a:p>
                <a:pPr marL="171450" marR="0" lvl="0" indent="-171450" defTabSz="4572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1" i="0" u="none" strike="noStrike" kern="0" cap="none" spc="0" normalizeH="0" baseline="0" noProof="0" dirty="0">
                    <a:ln>
                      <a:noFill/>
                    </a:ln>
                    <a:solidFill>
                      <a:prstClr val="black"/>
                    </a:solidFill>
                    <a:effectLst/>
                    <a:uLnTx/>
                    <a:uFillTx/>
                    <a:latin typeface="OPPOSans R" panose="00020600040101010101" charset="-122"/>
                    <a:ea typeface="OPPOSans R" panose="00020600040101010101" charset="-122"/>
                    <a:sym typeface="Helvetica Neue"/>
                  </a:rPr>
                  <a:t>区域试点</a:t>
                </a:r>
                <a:r>
                  <a:rPr kumimoji="0" lang="zh-CN" altLang="en-US" sz="1200" b="0" i="0" u="none" strike="noStrike" kern="0" cap="none" spc="0" normalizeH="0" baseline="0" noProof="0" dirty="0">
                    <a:ln>
                      <a:noFill/>
                    </a:ln>
                    <a:solidFill>
                      <a:prstClr val="black"/>
                    </a:solidFill>
                    <a:effectLst/>
                    <a:uLnTx/>
                    <a:uFillTx/>
                    <a:latin typeface="OPPOSans R" panose="00020600040101010101" charset="-122"/>
                    <a:ea typeface="OPPOSans R" panose="00020600040101010101" charset="-122"/>
                    <a:sym typeface="Helvetica Neue"/>
                  </a:rPr>
                  <a:t>：搭建区域</a:t>
                </a:r>
                <a:r>
                  <a:rPr kumimoji="0" lang="en-US" altLang="zh-CN" sz="1200" b="0" i="0" u="none" strike="noStrike" kern="0" cap="none" spc="0" normalizeH="0" baseline="0" noProof="0" dirty="0">
                    <a:ln>
                      <a:noFill/>
                    </a:ln>
                    <a:solidFill>
                      <a:prstClr val="black"/>
                    </a:solidFill>
                    <a:effectLst/>
                    <a:uLnTx/>
                    <a:uFillTx/>
                    <a:latin typeface="OPPOSans R" panose="00020600040101010101" charset="-122"/>
                    <a:ea typeface="OPPOSans R" panose="00020600040101010101" charset="-122"/>
                    <a:sym typeface="Helvetica Neue"/>
                  </a:rPr>
                  <a:t>NPS</a:t>
                </a:r>
                <a:r>
                  <a:rPr kumimoji="0" lang="zh-CN" altLang="en-US" sz="1200" b="0" i="0" u="none" strike="noStrike" kern="0" cap="none" spc="0" normalizeH="0" baseline="0" noProof="0" dirty="0">
                    <a:ln>
                      <a:noFill/>
                    </a:ln>
                    <a:solidFill>
                      <a:prstClr val="black"/>
                    </a:solidFill>
                    <a:effectLst/>
                    <a:uLnTx/>
                    <a:uFillTx/>
                    <a:latin typeface="OPPOSans R" panose="00020600040101010101" charset="-122"/>
                    <a:ea typeface="OPPOSans R" panose="00020600040101010101" charset="-122"/>
                    <a:sym typeface="Helvetica Neue"/>
                  </a:rPr>
                  <a:t>闭环管理流程，为全球推广落地树立成功标杆</a:t>
                </a:r>
                <a:endParaRPr kumimoji="0" lang="en-US" altLang="zh-CN" sz="1200" b="0" i="0" u="none" strike="noStrike" kern="0" cap="none" spc="0" normalizeH="0" baseline="0" noProof="0" dirty="0">
                  <a:ln>
                    <a:noFill/>
                  </a:ln>
                  <a:solidFill>
                    <a:prstClr val="black"/>
                  </a:solidFill>
                  <a:effectLst/>
                  <a:uLnTx/>
                  <a:uFillTx/>
                  <a:latin typeface="OPPOSans R" panose="00020600040101010101" charset="-122"/>
                  <a:ea typeface="OPPOSans R" panose="00020600040101010101" charset="-122"/>
                  <a:sym typeface="Helvetica Neue"/>
                </a:endParaRPr>
              </a:p>
              <a:p>
                <a:pPr marL="0" marR="0" lvl="0" indent="0" defTabSz="457200" eaLnBrk="1" fontAlgn="auto" latinLnBrk="0" hangingPunct="1">
                  <a:lnSpc>
                    <a:spcPct val="150000"/>
                  </a:lnSpc>
                  <a:spcBef>
                    <a:spcPts val="0"/>
                  </a:spcBef>
                  <a:spcAft>
                    <a:spcPts val="0"/>
                  </a:spcAft>
                  <a:buClrTx/>
                  <a:buSzTx/>
                  <a:buFontTx/>
                  <a:buNone/>
                  <a:defRPr/>
                </a:pPr>
                <a:endParaRPr kumimoji="0" lang="en-US" altLang="zh-CN" sz="1200" b="0" i="0" u="none" strike="noStrike" kern="0" cap="none" spc="0" normalizeH="0" baseline="0" noProof="0" dirty="0">
                  <a:ln>
                    <a:noFill/>
                  </a:ln>
                  <a:solidFill>
                    <a:prstClr val="black"/>
                  </a:solidFill>
                  <a:effectLst/>
                  <a:uLnTx/>
                  <a:uFillTx/>
                  <a:latin typeface="OPPOSans R" panose="00020600040101010101" charset="-122"/>
                  <a:ea typeface="OPPOSans R" panose="00020600040101010101" charset="-122"/>
                  <a:sym typeface="Helvetica Neue"/>
                </a:endParaRPr>
              </a:p>
              <a:p>
                <a:pPr marL="171450" marR="0" lvl="0" indent="-171450" defTabSz="457200" eaLnBrk="1" fontAlgn="auto" latinLnBrk="0" hangingPunct="1">
                  <a:lnSpc>
                    <a:spcPct val="150000"/>
                  </a:lnSpc>
                  <a:spcBef>
                    <a:spcPts val="0"/>
                  </a:spcBef>
                  <a:spcAft>
                    <a:spcPts val="0"/>
                  </a:spcAft>
                  <a:buClrTx/>
                  <a:buSzTx/>
                  <a:buFont typeface="Arial" panose="020B0604020202020204" pitchFamily="34" charset="0"/>
                  <a:buChar char="•"/>
                  <a:defRPr/>
                </a:pPr>
                <a:r>
                  <a:rPr kumimoji="0" lang="en-US" altLang="zh-CN" sz="1200" b="1" i="0" u="none" strike="noStrike" kern="0" cap="none" spc="0" normalizeH="0" baseline="0" noProof="0" dirty="0">
                    <a:ln>
                      <a:noFill/>
                    </a:ln>
                    <a:solidFill>
                      <a:prstClr val="black"/>
                    </a:solidFill>
                    <a:effectLst/>
                    <a:uLnTx/>
                    <a:uFillTx/>
                    <a:latin typeface="OPPOSans R" panose="00020600040101010101" charset="-122"/>
                    <a:ea typeface="OPPOSans R" panose="00020600040101010101" charset="-122"/>
                    <a:sym typeface="Helvetica Neue"/>
                  </a:rPr>
                  <a:t>Culture and method empowering</a:t>
                </a:r>
                <a:r>
                  <a:rPr kumimoji="0" lang="en-US" altLang="zh-CN" sz="1200" b="0" i="0" u="none" strike="noStrike" kern="0" cap="none" spc="0" normalizeH="0" baseline="0" noProof="0" dirty="0">
                    <a:ln>
                      <a:noFill/>
                    </a:ln>
                    <a:solidFill>
                      <a:prstClr val="black"/>
                    </a:solidFill>
                    <a:effectLst/>
                    <a:uLnTx/>
                    <a:uFillTx/>
                    <a:latin typeface="OPPOSans R" panose="00020600040101010101" charset="-122"/>
                    <a:ea typeface="OPPOSans R" panose="00020600040101010101" charset="-122"/>
                    <a:sym typeface="Helvetica Neue"/>
                  </a:rPr>
                  <a:t>: building NPS culture in the headquarters and the entire region through cultural activities, conference training, case studies, etc.</a:t>
                </a:r>
                <a:endParaRPr kumimoji="0" lang="en-US" altLang="zh-CN" sz="1200" b="0" i="0" u="none" strike="noStrike" kern="0" cap="none" spc="0" normalizeH="0" baseline="0" noProof="0" dirty="0">
                  <a:ln>
                    <a:noFill/>
                  </a:ln>
                  <a:solidFill>
                    <a:prstClr val="black"/>
                  </a:solidFill>
                  <a:effectLst/>
                  <a:uLnTx/>
                  <a:uFillTx/>
                  <a:latin typeface="OPPOSans R" panose="00020600040101010101" charset="-122"/>
                  <a:ea typeface="OPPOSans R" panose="00020600040101010101" charset="-122"/>
                  <a:sym typeface="Helvetica Neue"/>
                </a:endParaRPr>
              </a:p>
              <a:p>
                <a:pPr marL="171450" marR="0" lvl="0" indent="-171450" defTabSz="457200" eaLnBrk="1" fontAlgn="auto" latinLnBrk="0" hangingPunct="1">
                  <a:lnSpc>
                    <a:spcPct val="150000"/>
                  </a:lnSpc>
                  <a:spcBef>
                    <a:spcPts val="0"/>
                  </a:spcBef>
                  <a:spcAft>
                    <a:spcPts val="0"/>
                  </a:spcAft>
                  <a:buClrTx/>
                  <a:buSzTx/>
                  <a:buFont typeface="Arial" panose="020B0604020202020204" pitchFamily="34" charset="0"/>
                  <a:buChar char="•"/>
                  <a:defRPr/>
                </a:pPr>
                <a:r>
                  <a:rPr kumimoji="0" lang="en-US" altLang="zh-CN" sz="1200" b="1" i="0" u="none" strike="noStrike" kern="0" cap="none" spc="0" normalizeH="0" baseline="0" noProof="0" dirty="0">
                    <a:ln>
                      <a:noFill/>
                    </a:ln>
                    <a:solidFill>
                      <a:prstClr val="black"/>
                    </a:solidFill>
                    <a:effectLst/>
                    <a:uLnTx/>
                    <a:uFillTx/>
                    <a:latin typeface="OPPOSans R" panose="00020600040101010101" charset="-122"/>
                    <a:ea typeface="OPPOSans R" panose="00020600040101010101" charset="-122"/>
                    <a:sym typeface="Helvetica Neue"/>
                  </a:rPr>
                  <a:t>Business baseline and evaluation system construction:</a:t>
                </a:r>
                <a:r>
                  <a:rPr kumimoji="0" lang="en-US" altLang="zh-CN" sz="1200" b="0" i="0" u="none" strike="noStrike" kern="0" cap="none" spc="0" normalizeH="0" baseline="0" noProof="0" dirty="0">
                    <a:ln>
                      <a:noFill/>
                    </a:ln>
                    <a:solidFill>
                      <a:prstClr val="black"/>
                    </a:solidFill>
                    <a:effectLst/>
                    <a:uLnTx/>
                    <a:uFillTx/>
                    <a:latin typeface="OPPOSans R" panose="00020600040101010101" charset="-122"/>
                    <a:ea typeface="OPPOSans R" panose="00020600040101010101" charset="-122"/>
                    <a:sym typeface="Helvetica Neue"/>
                  </a:rPr>
                  <a:t> with NPS as the core for local problem insight; building data monitoring dashboard and business baseline</a:t>
                </a:r>
                <a:endParaRPr kumimoji="0" lang="en-US" altLang="zh-CN" sz="1200" b="0" i="0" u="none" strike="noStrike" kern="0" cap="none" spc="0" normalizeH="0" baseline="0" noProof="0" dirty="0">
                  <a:ln>
                    <a:noFill/>
                  </a:ln>
                  <a:solidFill>
                    <a:prstClr val="black"/>
                  </a:solidFill>
                  <a:effectLst/>
                  <a:uLnTx/>
                  <a:uFillTx/>
                  <a:latin typeface="OPPOSans R" panose="00020600040101010101" charset="-122"/>
                  <a:ea typeface="OPPOSans R" panose="00020600040101010101" charset="-122"/>
                  <a:sym typeface="Helvetica Neue"/>
                </a:endParaRPr>
              </a:p>
              <a:p>
                <a:pPr marL="171450" marR="0" lvl="0" indent="-171450" defTabSz="457200" eaLnBrk="1" fontAlgn="auto" latinLnBrk="0" hangingPunct="1">
                  <a:lnSpc>
                    <a:spcPct val="150000"/>
                  </a:lnSpc>
                  <a:spcBef>
                    <a:spcPts val="0"/>
                  </a:spcBef>
                  <a:spcAft>
                    <a:spcPts val="0"/>
                  </a:spcAft>
                  <a:buClrTx/>
                  <a:buSzTx/>
                  <a:buFont typeface="Arial" panose="020B0604020202020204" pitchFamily="34" charset="0"/>
                  <a:buChar char="•"/>
                  <a:defRPr/>
                </a:pPr>
                <a:r>
                  <a:rPr kumimoji="0" lang="en-US" altLang="zh-CN" sz="1200" b="1" i="0" u="none" strike="noStrike" kern="0" cap="none" spc="0" normalizeH="0" baseline="0" noProof="0" dirty="0">
                    <a:ln>
                      <a:noFill/>
                    </a:ln>
                    <a:solidFill>
                      <a:prstClr val="black"/>
                    </a:solidFill>
                    <a:effectLst/>
                    <a:uLnTx/>
                    <a:uFillTx/>
                    <a:latin typeface="OPPOSans R" panose="00020600040101010101" charset="-122"/>
                    <a:ea typeface="OPPOSans R" panose="00020600040101010101" charset="-122"/>
                    <a:sym typeface="Helvetica Neue"/>
                  </a:rPr>
                  <a:t>Region pilot</a:t>
                </a:r>
                <a:r>
                  <a:rPr kumimoji="0" lang="en-US" altLang="zh-CN" sz="1200" b="0" i="0" u="none" strike="noStrike" kern="0" cap="none" spc="0" normalizeH="0" baseline="0" noProof="0" dirty="0">
                    <a:ln>
                      <a:noFill/>
                    </a:ln>
                    <a:solidFill>
                      <a:prstClr val="black"/>
                    </a:solidFill>
                    <a:effectLst/>
                    <a:uLnTx/>
                    <a:uFillTx/>
                    <a:latin typeface="OPPOSans R" panose="00020600040101010101" charset="-122"/>
                    <a:ea typeface="OPPOSans R" panose="00020600040101010101" charset="-122"/>
                    <a:sym typeface="Helvetica Neue"/>
                  </a:rPr>
                  <a:t>: building a regional NPS closed-loop management process; setting a successful benchmark for global promotion.</a:t>
                </a:r>
                <a:endParaRPr kumimoji="0" lang="zh-CN" altLang="en-US" sz="1200" b="0" i="0" u="none" strike="noStrike" kern="0" cap="none" spc="0" normalizeH="0" baseline="0" noProof="0" dirty="0">
                  <a:ln>
                    <a:noFill/>
                  </a:ln>
                  <a:solidFill>
                    <a:prstClr val="black"/>
                  </a:solidFill>
                  <a:effectLst/>
                  <a:uLnTx/>
                  <a:uFillTx/>
                  <a:latin typeface="OPPOSans R" panose="00020600040101010101" charset="-122"/>
                  <a:ea typeface="OPPOSans R" panose="00020600040101010101" charset="-122"/>
                  <a:sym typeface="Helvetica Neue"/>
                </a:endParaRPr>
              </a:p>
            </p:txBody>
          </p:sp>
          <p:sp>
            <p:nvSpPr>
              <p:cNvPr id="51" name="íS1iḑê"/>
              <p:cNvSpPr/>
              <p:nvPr/>
            </p:nvSpPr>
            <p:spPr bwMode="gray">
              <a:xfrm>
                <a:off x="1330886" y="2414349"/>
                <a:ext cx="2875112" cy="592537"/>
              </a:xfrm>
              <a:prstGeom prst="rect">
                <a:avLst/>
              </a:prstGeom>
              <a:solidFill>
                <a:srgbClr val="046937"/>
              </a:solidFill>
              <a:ln w="19050" cap="flat" cmpd="sng" algn="ctr">
                <a:noFill/>
                <a:prstDash val="solid"/>
                <a:miter lim="800000"/>
              </a:ln>
              <a:effectLst/>
            </p:spPr>
            <p:txBody>
              <a:bodyPr wrap="square" lIns="45720" tIns="22860" rIns="45720" bIns="22860" anchor="ctr">
                <a:normAutofit fontScale="92500" lnSpcReduction="10000"/>
              </a:bodyPr>
              <a:lstStyle/>
              <a:p>
                <a:pPr marL="0" marR="0" lvl="0" indent="0" algn="ctr" defTabSz="412750" eaLnBrk="1" fontAlgn="auto" latinLnBrk="0" hangingPunct="0">
                  <a:lnSpc>
                    <a:spcPct val="100000"/>
                  </a:lnSpc>
                  <a:spcBef>
                    <a:spcPts val="0"/>
                  </a:spcBef>
                  <a:spcAft>
                    <a:spcPts val="0"/>
                  </a:spcAft>
                  <a:buClrTx/>
                  <a:buSzTx/>
                  <a:buFontTx/>
                  <a:buNone/>
                  <a:defRPr/>
                </a:pPr>
                <a:r>
                  <a:rPr kumimoji="0" lang="zh-CN" altLang="en-US" sz="2200" b="1" i="0" u="none" strike="noStrike" kern="0" cap="none" spc="0" normalizeH="0" baseline="0" noProof="0" dirty="0">
                    <a:ln>
                      <a:noFill/>
                    </a:ln>
                    <a:solidFill>
                      <a:srgbClr val="FFFFFF"/>
                    </a:solidFill>
                    <a:effectLst/>
                    <a:uLnTx/>
                    <a:uFillTx/>
                    <a:sym typeface="Helvetica Neue"/>
                  </a:rPr>
                  <a:t>方案实施</a:t>
                </a:r>
                <a:endParaRPr kumimoji="0" lang="en-US" altLang="zh-CN" sz="2200" b="1" i="0" u="none" strike="noStrike" kern="0" cap="none" spc="0" normalizeH="0" baseline="0" noProof="0" dirty="0">
                  <a:ln>
                    <a:noFill/>
                  </a:ln>
                  <a:solidFill>
                    <a:srgbClr val="FFFFFF"/>
                  </a:solidFill>
                  <a:effectLst/>
                  <a:uLnTx/>
                  <a:uFillTx/>
                  <a:sym typeface="Helvetica Neue"/>
                </a:endParaRPr>
              </a:p>
              <a:p>
                <a:pPr marL="0" marR="0" lvl="0" indent="0" algn="ctr" defTabSz="412750" eaLnBrk="1" fontAlgn="auto" latinLnBrk="0" hangingPunct="0">
                  <a:lnSpc>
                    <a:spcPct val="100000"/>
                  </a:lnSpc>
                  <a:spcBef>
                    <a:spcPts val="0"/>
                  </a:spcBef>
                  <a:spcAft>
                    <a:spcPts val="0"/>
                  </a:spcAft>
                  <a:buClrTx/>
                  <a:buSzTx/>
                  <a:buFontTx/>
                  <a:buNone/>
                  <a:defRPr/>
                </a:pPr>
                <a:r>
                  <a:rPr kumimoji="0" lang="en-US" altLang="zh-CN" sz="1900" b="1" i="0" u="none" strike="noStrike" kern="0" cap="none" spc="0" normalizeH="0" baseline="0" noProof="0" dirty="0">
                    <a:ln>
                      <a:noFill/>
                    </a:ln>
                    <a:solidFill>
                      <a:srgbClr val="FFFFFF"/>
                    </a:solidFill>
                    <a:effectLst/>
                    <a:uLnTx/>
                    <a:uFillTx/>
                    <a:sym typeface="Helvetica Neue"/>
                  </a:rPr>
                  <a:t>Implementing</a:t>
                </a:r>
                <a:endParaRPr kumimoji="0" lang="en-US" altLang="zh-CN" sz="1900" b="1" i="0" u="none" strike="noStrike" kern="0" cap="none" spc="0" normalizeH="0" baseline="0" noProof="0" dirty="0">
                  <a:ln>
                    <a:noFill/>
                  </a:ln>
                  <a:solidFill>
                    <a:srgbClr val="FFFFFF"/>
                  </a:solidFill>
                  <a:effectLst/>
                  <a:uLnTx/>
                  <a:uFillTx/>
                  <a:sym typeface="Helvetica Neue"/>
                </a:endParaRPr>
              </a:p>
            </p:txBody>
          </p:sp>
        </p:grpSp>
        <p:grpSp>
          <p:nvGrpSpPr>
            <p:cNvPr id="47" name="îšļíḑè"/>
            <p:cNvGrpSpPr/>
            <p:nvPr/>
          </p:nvGrpSpPr>
          <p:grpSpPr>
            <a:xfrm>
              <a:off x="7762418" y="2704072"/>
              <a:ext cx="3013582" cy="3932978"/>
              <a:chOff x="1330886" y="2414349"/>
              <a:chExt cx="2875114" cy="3932978"/>
            </a:xfrm>
          </p:grpSpPr>
          <p:sp>
            <p:nvSpPr>
              <p:cNvPr id="48" name="íṥ1îḓê"/>
              <p:cNvSpPr/>
              <p:nvPr/>
            </p:nvSpPr>
            <p:spPr bwMode="gray">
              <a:xfrm>
                <a:off x="1330888" y="3069000"/>
                <a:ext cx="2875112" cy="3278327"/>
              </a:xfrm>
              <a:prstGeom prst="rect">
                <a:avLst/>
              </a:prstGeom>
              <a:noFill/>
              <a:ln w="19050" cap="flat" cmpd="sng" algn="ctr">
                <a:solidFill>
                  <a:srgbClr val="FFFFFF">
                    <a:lumMod val="95000"/>
                  </a:srgbClr>
                </a:solidFill>
                <a:prstDash val="solid"/>
                <a:miter lim="800000"/>
              </a:ln>
              <a:effectLst/>
            </p:spPr>
            <p:txBody>
              <a:bodyPr wrap="square" lIns="45720" tIns="22860" rIns="45720" bIns="22860" anchor="t">
                <a:normAutofit fontScale="77500" lnSpcReduction="20000"/>
              </a:bodyPr>
              <a:lstStyle/>
              <a:p>
                <a:pPr marL="171450" marR="0" lvl="0" indent="-171450" defTabSz="457200" eaLnBrk="1" fontAlgn="auto" latinLnBrk="0" hangingPunct="1">
                  <a:lnSpc>
                    <a:spcPct val="150000"/>
                  </a:lnSpc>
                  <a:spcBef>
                    <a:spcPct val="0"/>
                  </a:spcBef>
                  <a:spcAft>
                    <a:spcPts val="0"/>
                  </a:spcAft>
                  <a:buClrTx/>
                  <a:buSzTx/>
                  <a:buFont typeface="Arial" panose="020B0604020202020204" pitchFamily="34" charset="0"/>
                  <a:buChar char="•"/>
                  <a:defRPr/>
                </a:pPr>
                <a:r>
                  <a:rPr kumimoji="0" lang="en-US" altLang="zh-CN" sz="1200" b="1" i="0" u="none" strike="noStrike" kern="0" cap="none" spc="0" normalizeH="0" baseline="0" noProof="0" dirty="0">
                    <a:ln>
                      <a:noFill/>
                    </a:ln>
                    <a:solidFill>
                      <a:srgbClr val="000000"/>
                    </a:solidFill>
                    <a:effectLst/>
                    <a:uLnTx/>
                    <a:uFillTx/>
                    <a:sym typeface="Helvetica Neue"/>
                  </a:rPr>
                  <a:t>NPS</a:t>
                </a:r>
                <a:r>
                  <a:rPr kumimoji="0" lang="zh-CN" altLang="en-US" sz="1200" b="1" i="0" u="none" strike="noStrike" kern="0" cap="none" spc="0" normalizeH="0" baseline="0" noProof="0" dirty="0">
                    <a:ln>
                      <a:noFill/>
                    </a:ln>
                    <a:solidFill>
                      <a:srgbClr val="000000"/>
                    </a:solidFill>
                    <a:effectLst/>
                    <a:uLnTx/>
                    <a:uFillTx/>
                    <a:sym typeface="Helvetica Neue"/>
                  </a:rPr>
                  <a:t>训练营：</a:t>
                </a:r>
                <a:r>
                  <a:rPr kumimoji="0" lang="zh-CN" altLang="en-US" sz="1200" b="0" i="0" u="none" strike="noStrike" kern="0" cap="none" spc="0" normalizeH="0" baseline="0" noProof="0" dirty="0">
                    <a:ln>
                      <a:noFill/>
                    </a:ln>
                    <a:solidFill>
                      <a:srgbClr val="000000"/>
                    </a:solidFill>
                    <a:effectLst/>
                    <a:uLnTx/>
                    <a:uFillTx/>
                    <a:sym typeface="Helvetica Neue"/>
                  </a:rPr>
                  <a:t>客服经理层，激发管理意识；一线核心人员：部署</a:t>
                </a:r>
                <a:r>
                  <a:rPr kumimoji="0" lang="en-US" altLang="zh-CN" sz="1200" b="0" i="0" u="none" strike="noStrike" kern="0" cap="none" spc="0" normalizeH="0" baseline="0" noProof="0" dirty="0">
                    <a:ln>
                      <a:noFill/>
                    </a:ln>
                    <a:solidFill>
                      <a:srgbClr val="000000"/>
                    </a:solidFill>
                    <a:effectLst/>
                    <a:uLnTx/>
                    <a:uFillTx/>
                    <a:sym typeface="Helvetica Neue"/>
                  </a:rPr>
                  <a:t>NPS</a:t>
                </a:r>
                <a:r>
                  <a:rPr kumimoji="0" lang="zh-CN" altLang="en-US" sz="1200" b="0" i="0" u="none" strike="noStrike" kern="0" cap="none" spc="0" normalizeH="0" baseline="0" noProof="0" dirty="0">
                    <a:ln>
                      <a:noFill/>
                    </a:ln>
                    <a:solidFill>
                      <a:srgbClr val="000000"/>
                    </a:solidFill>
                    <a:effectLst/>
                    <a:uLnTx/>
                    <a:uFillTx/>
                    <a:sym typeface="Helvetica Neue"/>
                  </a:rPr>
                  <a:t>运营的意识（协同本地化，挖掘问题解决问题）；一线工作人员</a:t>
                </a:r>
                <a:r>
                  <a:rPr kumimoji="0" lang="en-US" altLang="zh-CN" sz="1200" b="0" i="0" u="none" strike="noStrike" kern="0" cap="none" spc="0" normalizeH="0" baseline="0" noProof="0" dirty="0">
                    <a:ln>
                      <a:noFill/>
                    </a:ln>
                    <a:solidFill>
                      <a:srgbClr val="000000"/>
                    </a:solidFill>
                    <a:effectLst/>
                    <a:uLnTx/>
                    <a:uFillTx/>
                    <a:sym typeface="Helvetica Neue"/>
                  </a:rPr>
                  <a:t>, </a:t>
                </a:r>
                <a:r>
                  <a:rPr kumimoji="0" lang="zh-CN" altLang="en-US" sz="1200" b="0" i="0" u="none" strike="noStrike" kern="0" cap="none" spc="0" normalizeH="0" baseline="0" noProof="0" dirty="0">
                    <a:ln>
                      <a:noFill/>
                    </a:ln>
                    <a:solidFill>
                      <a:srgbClr val="000000"/>
                    </a:solidFill>
                    <a:effectLst/>
                    <a:uLnTx/>
                    <a:uFillTx/>
                    <a:sym typeface="Helvetica Neue"/>
                  </a:rPr>
                  <a:t>通过标准化作业流程保证落地执行</a:t>
                </a:r>
                <a:endParaRPr kumimoji="0" lang="en-US" altLang="zh-CN" sz="1200" b="0" i="0" u="none" strike="noStrike" kern="0" cap="none" spc="0" normalizeH="0" baseline="0" noProof="0" dirty="0">
                  <a:ln>
                    <a:noFill/>
                  </a:ln>
                  <a:solidFill>
                    <a:srgbClr val="000000"/>
                  </a:solidFill>
                  <a:effectLst/>
                  <a:uLnTx/>
                  <a:uFillTx/>
                  <a:sym typeface="Helvetica Neue"/>
                </a:endParaRPr>
              </a:p>
              <a:p>
                <a:pPr marL="171450" marR="0" lvl="0" indent="-171450" defTabSz="457200" eaLnBrk="1" fontAlgn="auto" latinLnBrk="0" hangingPunct="1">
                  <a:lnSpc>
                    <a:spcPct val="150000"/>
                  </a:lnSpc>
                  <a:spcBef>
                    <a:spcPct val="0"/>
                  </a:spcBef>
                  <a:spcAft>
                    <a:spcPts val="0"/>
                  </a:spcAft>
                  <a:buClrTx/>
                  <a:buSzTx/>
                  <a:buFont typeface="Arial" panose="020B0604020202020204" pitchFamily="34" charset="0"/>
                  <a:buChar char="•"/>
                  <a:defRPr/>
                </a:pPr>
                <a:r>
                  <a:rPr kumimoji="0" lang="en-US" altLang="zh-CN" sz="1200" b="1" i="0" u="none" strike="noStrike" kern="0" cap="none" spc="0" normalizeH="0" baseline="0" noProof="0" dirty="0">
                    <a:ln>
                      <a:noFill/>
                    </a:ln>
                    <a:solidFill>
                      <a:srgbClr val="000000"/>
                    </a:solidFill>
                    <a:effectLst/>
                    <a:uLnTx/>
                    <a:uFillTx/>
                    <a:sym typeface="Helvetica Neue"/>
                  </a:rPr>
                  <a:t>CC</a:t>
                </a:r>
                <a:r>
                  <a:rPr kumimoji="0" lang="zh-CN" altLang="en-US" sz="1200" b="1" i="0" u="none" strike="noStrike" kern="0" cap="none" spc="0" normalizeH="0" baseline="0" noProof="0" dirty="0">
                    <a:ln>
                      <a:noFill/>
                    </a:ln>
                    <a:solidFill>
                      <a:srgbClr val="000000"/>
                    </a:solidFill>
                    <a:effectLst/>
                    <a:uLnTx/>
                    <a:uFillTx/>
                    <a:sym typeface="Helvetica Neue"/>
                  </a:rPr>
                  <a:t>支持：整合海外</a:t>
                </a:r>
                <a:r>
                  <a:rPr kumimoji="0" lang="zh-CN" altLang="en-US" sz="1200" b="0" i="0" u="none" strike="noStrike" kern="0" cap="none" spc="0" normalizeH="0" baseline="0" noProof="0" dirty="0">
                    <a:ln>
                      <a:noFill/>
                    </a:ln>
                    <a:solidFill>
                      <a:srgbClr val="000000"/>
                    </a:solidFill>
                    <a:effectLst/>
                    <a:uLnTx/>
                    <a:uFillTx/>
                    <a:sym typeface="Helvetica Neue"/>
                  </a:rPr>
                  <a:t>回访资源，持续进行培训赋能，加大质检力度</a:t>
                </a:r>
                <a:endParaRPr kumimoji="0" lang="en-US" altLang="zh-CN" sz="1200" b="0" i="0" u="none" strike="noStrike" kern="0" cap="none" spc="0" normalizeH="0" baseline="0" noProof="0" dirty="0">
                  <a:ln>
                    <a:noFill/>
                  </a:ln>
                  <a:solidFill>
                    <a:srgbClr val="000000"/>
                  </a:solidFill>
                  <a:effectLst/>
                  <a:uLnTx/>
                  <a:uFillTx/>
                  <a:sym typeface="Helvetica Neue"/>
                </a:endParaRPr>
              </a:p>
              <a:p>
                <a:pPr marL="171450" marR="0" lvl="0" indent="-171450" defTabSz="457200" eaLnBrk="1" fontAlgn="auto" latinLnBrk="0" hangingPunct="1">
                  <a:lnSpc>
                    <a:spcPct val="150000"/>
                  </a:lnSpc>
                  <a:spcBef>
                    <a:spcPct val="0"/>
                  </a:spcBef>
                  <a:spcAft>
                    <a:spcPts val="0"/>
                  </a:spcAft>
                  <a:buClrTx/>
                  <a:buSzTx/>
                  <a:buFont typeface="Arial" panose="020B0604020202020204" pitchFamily="34" charset="0"/>
                  <a:buChar char="•"/>
                  <a:defRPr/>
                </a:pPr>
                <a:r>
                  <a:rPr kumimoji="0" lang="zh-CN" altLang="en-US" sz="1200" b="1" i="0" u="none" strike="noStrike" kern="0" cap="none" spc="0" normalizeH="0" baseline="0" noProof="0" dirty="0">
                    <a:ln>
                      <a:noFill/>
                    </a:ln>
                    <a:solidFill>
                      <a:srgbClr val="000000"/>
                    </a:solidFill>
                    <a:effectLst/>
                    <a:uLnTx/>
                    <a:uFillTx/>
                    <a:sym typeface="Helvetica Neue"/>
                  </a:rPr>
                  <a:t>备件组</a:t>
                </a:r>
                <a:r>
                  <a:rPr kumimoji="0" lang="en-US" altLang="zh-CN" sz="1200" b="1" i="0" u="none" strike="noStrike" kern="0" cap="none" spc="0" normalizeH="0" baseline="0" noProof="0" dirty="0">
                    <a:ln>
                      <a:noFill/>
                    </a:ln>
                    <a:solidFill>
                      <a:srgbClr val="000000"/>
                    </a:solidFill>
                    <a:effectLst/>
                    <a:uLnTx/>
                    <a:uFillTx/>
                    <a:sym typeface="Helvetica Neue"/>
                  </a:rPr>
                  <a:t>/</a:t>
                </a:r>
                <a:r>
                  <a:rPr kumimoji="0" lang="zh-CN" altLang="en-US" sz="1200" b="1" i="0" u="none" strike="noStrike" kern="0" cap="none" spc="0" normalizeH="0" baseline="0" noProof="0" dirty="0">
                    <a:ln>
                      <a:noFill/>
                    </a:ln>
                    <a:solidFill>
                      <a:srgbClr val="000000"/>
                    </a:solidFill>
                    <a:effectLst/>
                    <a:uLnTx/>
                    <a:uFillTx/>
                    <a:sym typeface="Helvetica Neue"/>
                  </a:rPr>
                  <a:t>技术组：</a:t>
                </a:r>
                <a:r>
                  <a:rPr kumimoji="0" lang="zh-CN" altLang="en-US" sz="1200" b="0" i="0" u="none" strike="noStrike" kern="0" cap="none" spc="0" normalizeH="0" baseline="0" noProof="0" dirty="0">
                    <a:ln>
                      <a:noFill/>
                    </a:ln>
                    <a:solidFill>
                      <a:srgbClr val="000000"/>
                    </a:solidFill>
                    <a:effectLst/>
                    <a:uLnTx/>
                    <a:uFillTx/>
                    <a:sym typeface="Helvetica Neue"/>
                  </a:rPr>
                  <a:t>提供专业技术方案，助力专项提升</a:t>
                </a:r>
                <a:endParaRPr kumimoji="0" lang="en-US" altLang="zh-CN" sz="1200" b="0" i="0" u="none" strike="noStrike" kern="0" cap="none" spc="0" normalizeH="0" baseline="0" noProof="0" dirty="0">
                  <a:ln>
                    <a:noFill/>
                  </a:ln>
                  <a:solidFill>
                    <a:srgbClr val="000000"/>
                  </a:solidFill>
                  <a:effectLst/>
                  <a:uLnTx/>
                  <a:uFillTx/>
                  <a:sym typeface="Helvetica Neue"/>
                </a:endParaRPr>
              </a:p>
              <a:p>
                <a:pPr marL="171450" marR="0" lvl="0" indent="-171450" defTabSz="457200" eaLnBrk="1" fontAlgn="auto" latinLnBrk="0" hangingPunct="1">
                  <a:lnSpc>
                    <a:spcPct val="150000"/>
                  </a:lnSpc>
                  <a:spcBef>
                    <a:spcPct val="0"/>
                  </a:spcBef>
                  <a:spcAft>
                    <a:spcPts val="0"/>
                  </a:spcAft>
                  <a:buClrTx/>
                  <a:buSzTx/>
                  <a:buFont typeface="Arial" panose="020B0604020202020204" pitchFamily="34" charset="0"/>
                  <a:buChar char="•"/>
                  <a:defRPr/>
                </a:pPr>
                <a:endParaRPr kumimoji="0" lang="en-US" altLang="zh-CN" sz="1200" b="0" i="0" u="none" strike="noStrike" kern="0" cap="none" spc="0" normalizeH="0" baseline="0" noProof="0" dirty="0">
                  <a:ln>
                    <a:noFill/>
                  </a:ln>
                  <a:solidFill>
                    <a:srgbClr val="000000"/>
                  </a:solidFill>
                  <a:effectLst/>
                  <a:uLnTx/>
                  <a:uFillTx/>
                  <a:sym typeface="Helvetica Neue"/>
                </a:endParaRPr>
              </a:p>
              <a:p>
                <a:pPr marL="171450" marR="0" lvl="0" indent="-171450" defTabSz="457200" eaLnBrk="1" fontAlgn="auto" latinLnBrk="0" hangingPunct="1">
                  <a:lnSpc>
                    <a:spcPct val="150000"/>
                  </a:lnSpc>
                  <a:spcBef>
                    <a:spcPct val="0"/>
                  </a:spcBef>
                  <a:spcAft>
                    <a:spcPts val="0"/>
                  </a:spcAft>
                  <a:buClrTx/>
                  <a:buSzTx/>
                  <a:buFont typeface="Arial" panose="020B0604020202020204" pitchFamily="34" charset="0"/>
                  <a:buChar char="•"/>
                  <a:defRPr/>
                </a:pPr>
                <a:r>
                  <a:rPr kumimoji="0" lang="en-US" altLang="zh-CN" sz="1200" b="1" i="0" u="none" strike="noStrike" kern="0" cap="none" spc="0" normalizeH="0" baseline="0" noProof="0" dirty="0">
                    <a:ln>
                      <a:noFill/>
                    </a:ln>
                    <a:solidFill>
                      <a:srgbClr val="000000"/>
                    </a:solidFill>
                    <a:effectLst/>
                    <a:uLnTx/>
                    <a:uFillTx/>
                    <a:sym typeface="Helvetica Neue"/>
                  </a:rPr>
                  <a:t>NPS training camp</a:t>
                </a:r>
                <a:r>
                  <a:rPr kumimoji="0" lang="en-US" altLang="zh-CN" sz="1200" b="0" i="0" u="none" strike="noStrike" kern="0" cap="none" spc="0" normalizeH="0" baseline="0" noProof="0" dirty="0">
                    <a:ln>
                      <a:noFill/>
                    </a:ln>
                    <a:solidFill>
                      <a:srgbClr val="000000"/>
                    </a:solidFill>
                    <a:effectLst/>
                    <a:uLnTx/>
                    <a:uFillTx/>
                    <a:sym typeface="Helvetica Neue"/>
                  </a:rPr>
                  <a:t>: grasping key roles, improving service awareness, and strengthening business capabilities</a:t>
                </a:r>
                <a:endParaRPr kumimoji="0" lang="en-US" altLang="zh-CN" sz="1200" b="0" i="0" u="none" strike="noStrike" kern="0" cap="none" spc="0" normalizeH="0" baseline="0" noProof="0" dirty="0">
                  <a:ln>
                    <a:noFill/>
                  </a:ln>
                  <a:solidFill>
                    <a:srgbClr val="000000"/>
                  </a:solidFill>
                  <a:effectLst/>
                  <a:uLnTx/>
                  <a:uFillTx/>
                  <a:sym typeface="Helvetica Neue"/>
                </a:endParaRPr>
              </a:p>
              <a:p>
                <a:pPr marL="171450" marR="0" lvl="0" indent="-171450" defTabSz="457200" eaLnBrk="1" fontAlgn="auto" latinLnBrk="0" hangingPunct="1">
                  <a:lnSpc>
                    <a:spcPct val="150000"/>
                  </a:lnSpc>
                  <a:spcBef>
                    <a:spcPct val="0"/>
                  </a:spcBef>
                  <a:spcAft>
                    <a:spcPts val="0"/>
                  </a:spcAft>
                  <a:buClrTx/>
                  <a:buSzTx/>
                  <a:buFont typeface="Arial" panose="020B0604020202020204" pitchFamily="34" charset="0"/>
                  <a:buChar char="•"/>
                  <a:defRPr/>
                </a:pPr>
                <a:r>
                  <a:rPr kumimoji="0" lang="en-US" altLang="zh-CN" sz="1200" b="1" i="0" u="none" strike="noStrike" kern="0" cap="none" spc="0" normalizeH="0" baseline="0" noProof="0" dirty="0">
                    <a:ln>
                      <a:noFill/>
                    </a:ln>
                    <a:solidFill>
                      <a:srgbClr val="000000"/>
                    </a:solidFill>
                    <a:effectLst/>
                    <a:uLnTx/>
                    <a:uFillTx/>
                    <a:sym typeface="Helvetica Neue"/>
                  </a:rPr>
                  <a:t>CC support</a:t>
                </a:r>
                <a:r>
                  <a:rPr kumimoji="0" lang="en-US" altLang="zh-CN" sz="1200" b="0" i="0" u="none" strike="noStrike" kern="0" cap="none" spc="0" normalizeH="0" baseline="0" noProof="0" dirty="0">
                    <a:ln>
                      <a:noFill/>
                    </a:ln>
                    <a:solidFill>
                      <a:srgbClr val="000000"/>
                    </a:solidFill>
                    <a:effectLst/>
                    <a:uLnTx/>
                    <a:uFillTx/>
                    <a:sym typeface="Helvetica Neue"/>
                  </a:rPr>
                  <a:t>: resource integration, continuous training and empowering, and intensified quality inspection efforts</a:t>
                </a:r>
                <a:endParaRPr kumimoji="0" lang="en-US" altLang="zh-CN" sz="1200" b="0" i="0" u="none" strike="noStrike" kern="0" cap="none" spc="0" normalizeH="0" baseline="0" noProof="0" dirty="0">
                  <a:ln>
                    <a:noFill/>
                  </a:ln>
                  <a:solidFill>
                    <a:srgbClr val="000000"/>
                  </a:solidFill>
                  <a:effectLst/>
                  <a:uLnTx/>
                  <a:uFillTx/>
                  <a:sym typeface="Helvetica Neue"/>
                </a:endParaRPr>
              </a:p>
              <a:p>
                <a:pPr marL="171450" marR="0" lvl="0" indent="-171450" defTabSz="457200" eaLnBrk="1" fontAlgn="auto" latinLnBrk="0" hangingPunct="1">
                  <a:lnSpc>
                    <a:spcPct val="150000"/>
                  </a:lnSpc>
                  <a:spcBef>
                    <a:spcPct val="0"/>
                  </a:spcBef>
                  <a:spcAft>
                    <a:spcPts val="0"/>
                  </a:spcAft>
                  <a:buClrTx/>
                  <a:buSzTx/>
                  <a:buFont typeface="Arial" panose="020B0604020202020204" pitchFamily="34" charset="0"/>
                  <a:buChar char="•"/>
                  <a:defRPr/>
                </a:pPr>
                <a:r>
                  <a:rPr kumimoji="0" lang="en-US" altLang="zh-CN" sz="1200" b="1" i="0" u="none" strike="noStrike" kern="0" cap="none" spc="0" normalizeH="0" baseline="0" noProof="0" dirty="0">
                    <a:ln>
                      <a:noFill/>
                    </a:ln>
                    <a:solidFill>
                      <a:srgbClr val="000000"/>
                    </a:solidFill>
                    <a:effectLst/>
                    <a:uLnTx/>
                    <a:uFillTx/>
                    <a:sym typeface="Helvetica Neue"/>
                  </a:rPr>
                  <a:t>Spare parts group/technology group</a:t>
                </a:r>
                <a:r>
                  <a:rPr kumimoji="0" lang="en-US" altLang="zh-CN" sz="1200" b="0" i="0" u="none" strike="noStrike" kern="0" cap="none" spc="0" normalizeH="0" baseline="0" noProof="0" dirty="0">
                    <a:ln>
                      <a:noFill/>
                    </a:ln>
                    <a:solidFill>
                      <a:srgbClr val="000000"/>
                    </a:solidFill>
                    <a:effectLst/>
                    <a:uLnTx/>
                    <a:uFillTx/>
                    <a:sym typeface="Helvetica Neue"/>
                  </a:rPr>
                  <a:t>: giving special assistance about spare parts management and technology support, and improvement suggestions.</a:t>
                </a:r>
                <a:endParaRPr kumimoji="0" lang="en-US" altLang="zh-CN" sz="1200" b="0" i="0" u="none" strike="noStrike" kern="0" cap="none" spc="0" normalizeH="0" baseline="0" noProof="0" dirty="0">
                  <a:ln>
                    <a:noFill/>
                  </a:ln>
                  <a:solidFill>
                    <a:srgbClr val="000000"/>
                  </a:solidFill>
                  <a:effectLst/>
                  <a:uLnTx/>
                  <a:uFillTx/>
                  <a:sym typeface="Helvetica Neue"/>
                </a:endParaRPr>
              </a:p>
              <a:p>
                <a:pPr marL="0" marR="0" lvl="0" indent="0" defTabSz="457200" eaLnBrk="1" fontAlgn="auto" latinLnBrk="0" hangingPunct="1">
                  <a:lnSpc>
                    <a:spcPct val="150000"/>
                  </a:lnSpc>
                  <a:spcBef>
                    <a:spcPct val="0"/>
                  </a:spcBef>
                  <a:spcAft>
                    <a:spcPts val="0"/>
                  </a:spcAft>
                  <a:buClrTx/>
                  <a:buSzTx/>
                  <a:buFontTx/>
                  <a:buNone/>
                  <a:defRPr/>
                </a:pPr>
                <a:endParaRPr kumimoji="0" lang="en-US" altLang="zh-CN" sz="1200" b="0" i="0" u="none" strike="noStrike" kern="0" cap="none" spc="0" normalizeH="0" baseline="0" noProof="0" dirty="0">
                  <a:ln>
                    <a:noFill/>
                  </a:ln>
                  <a:solidFill>
                    <a:srgbClr val="000000"/>
                  </a:solidFill>
                  <a:effectLst/>
                  <a:uLnTx/>
                  <a:uFillTx/>
                  <a:sym typeface="Helvetica Neue"/>
                </a:endParaRPr>
              </a:p>
              <a:p>
                <a:pPr marL="85725" marR="0" lvl="0" indent="-85725" defTabSz="412750" eaLnBrk="1" fontAlgn="auto" latinLnBrk="0" hangingPunct="0">
                  <a:lnSpc>
                    <a:spcPct val="150000"/>
                  </a:lnSpc>
                  <a:spcBef>
                    <a:spcPts val="0"/>
                  </a:spcBef>
                  <a:spcAft>
                    <a:spcPts val="0"/>
                  </a:spcAft>
                  <a:buClrTx/>
                  <a:buSzTx/>
                  <a:buFont typeface="Arial" panose="020B0604020202020204" pitchFamily="34" charset="0"/>
                  <a:buChar char="•"/>
                  <a:tabLst>
                    <a:tab pos="113665" algn="l"/>
                  </a:tabLst>
                  <a:defRPr/>
                </a:pPr>
                <a:endParaRPr kumimoji="0" lang="zh-CN" altLang="en-US" sz="1400" b="0" i="0" u="none" strike="noStrike" kern="0" cap="none" spc="0" normalizeH="0" baseline="0" noProof="0" dirty="0">
                  <a:ln>
                    <a:noFill/>
                  </a:ln>
                  <a:solidFill>
                    <a:srgbClr val="000000"/>
                  </a:solidFill>
                  <a:effectLst/>
                  <a:uLnTx/>
                  <a:uFillTx/>
                  <a:sym typeface="Helvetica Neue"/>
                </a:endParaRPr>
              </a:p>
            </p:txBody>
          </p:sp>
          <p:sp>
            <p:nvSpPr>
              <p:cNvPr id="49" name="iŝḻïḍè"/>
              <p:cNvSpPr/>
              <p:nvPr/>
            </p:nvSpPr>
            <p:spPr bwMode="gray">
              <a:xfrm>
                <a:off x="1330886" y="2414349"/>
                <a:ext cx="2875112" cy="592537"/>
              </a:xfrm>
              <a:prstGeom prst="rect">
                <a:avLst/>
              </a:prstGeom>
              <a:solidFill>
                <a:srgbClr val="000000">
                  <a:lumMod val="50000"/>
                  <a:lumOff val="50000"/>
                </a:srgbClr>
              </a:solidFill>
              <a:ln w="19050" cap="flat" cmpd="sng" algn="ctr">
                <a:noFill/>
                <a:prstDash val="solid"/>
                <a:miter lim="800000"/>
              </a:ln>
              <a:effectLst/>
            </p:spPr>
            <p:txBody>
              <a:bodyPr wrap="square" lIns="45720" tIns="22860" rIns="45720" bIns="22860" anchor="ctr">
                <a:normAutofit fontScale="92500" lnSpcReduction="20000"/>
              </a:bodyPr>
              <a:lstStyle/>
              <a:p>
                <a:pPr marL="0" marR="0" lvl="0" indent="0" algn="ctr" defTabSz="412750" eaLnBrk="1"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FFF"/>
                    </a:solidFill>
                    <a:effectLst/>
                    <a:uLnTx/>
                    <a:uFillTx/>
                    <a:sym typeface="Helvetica Neue"/>
                  </a:rPr>
                  <a:t>总部赋能</a:t>
                </a:r>
                <a:endParaRPr kumimoji="0" lang="en-US" altLang="zh-CN" sz="2400" b="1" i="0" u="none" strike="noStrike" kern="0" cap="none" spc="0" normalizeH="0" baseline="0" noProof="0" dirty="0">
                  <a:ln>
                    <a:noFill/>
                  </a:ln>
                  <a:solidFill>
                    <a:srgbClr val="FFFFFF"/>
                  </a:solidFill>
                  <a:effectLst/>
                  <a:uLnTx/>
                  <a:uFillTx/>
                  <a:sym typeface="Helvetica Neue"/>
                </a:endParaRPr>
              </a:p>
              <a:p>
                <a:pPr marL="0" marR="0" lvl="0" indent="0" algn="ctr" defTabSz="412750" eaLnBrk="1" fontAlgn="auto" latinLnBrk="0" hangingPunct="0">
                  <a:lnSpc>
                    <a:spcPct val="100000"/>
                  </a:lnSpc>
                  <a:spcBef>
                    <a:spcPts val="0"/>
                  </a:spcBef>
                  <a:spcAft>
                    <a:spcPts val="0"/>
                  </a:spcAft>
                  <a:buClrTx/>
                  <a:buSzTx/>
                  <a:buFontTx/>
                  <a:buNone/>
                  <a:defRPr/>
                </a:pPr>
                <a:r>
                  <a:rPr kumimoji="0" lang="en-US" altLang="zh-CN" sz="1900" b="1" i="0" u="none" strike="noStrike" kern="0" cap="none" spc="0" normalizeH="0" baseline="0" noProof="0" dirty="0">
                    <a:ln>
                      <a:noFill/>
                    </a:ln>
                    <a:solidFill>
                      <a:srgbClr val="FFFFFF"/>
                    </a:solidFill>
                    <a:effectLst/>
                    <a:uLnTx/>
                    <a:uFillTx/>
                    <a:sym typeface="Helvetica Neue"/>
                  </a:rPr>
                  <a:t>Empowering</a:t>
                </a:r>
                <a:r>
                  <a:rPr kumimoji="0" lang="en-US" altLang="zh-CN" sz="2400" b="1" i="0" u="none" strike="noStrike" kern="0" cap="none" spc="0" normalizeH="0" baseline="0" noProof="0" dirty="0">
                    <a:ln>
                      <a:noFill/>
                    </a:ln>
                    <a:solidFill>
                      <a:srgbClr val="FFFFFF"/>
                    </a:solidFill>
                    <a:effectLst/>
                    <a:uLnTx/>
                    <a:uFillTx/>
                    <a:sym typeface="Helvetica Neue"/>
                  </a:rPr>
                  <a:t> </a:t>
                </a:r>
                <a:endParaRPr kumimoji="0" lang="en-US" altLang="zh-CN" sz="2400" b="1" i="0" u="none" strike="noStrike" kern="0" cap="none" spc="0" normalizeH="0" baseline="0" noProof="0" dirty="0">
                  <a:ln>
                    <a:noFill/>
                  </a:ln>
                  <a:solidFill>
                    <a:srgbClr val="FFFFFF"/>
                  </a:solidFill>
                  <a:effectLst/>
                  <a:uLnTx/>
                  <a:uFillTx/>
                  <a:sym typeface="Helvetica Neue"/>
                </a:endParaRPr>
              </a:p>
            </p:txBody>
          </p:sp>
        </p:grpSp>
      </p:grpSp>
      <p:sp>
        <p:nvSpPr>
          <p:cNvPr id="54" name="文本框 53"/>
          <p:cNvSpPr txBox="1"/>
          <p:nvPr/>
        </p:nvSpPr>
        <p:spPr>
          <a:xfrm>
            <a:off x="1119598" y="1396559"/>
            <a:ext cx="2526384" cy="584775"/>
          </a:xfrm>
          <a:prstGeom prst="rect">
            <a:avLst/>
          </a:prstGeom>
          <a:noFill/>
        </p:spPr>
        <p:txBody>
          <a:bodyPr wrap="square" rtlCol="0">
            <a:spAutoFit/>
          </a:bodyPr>
          <a:lstStyle/>
          <a:p>
            <a:pPr algn="ctr"/>
            <a:r>
              <a:rPr lang="en-US" altLang="zh-CN" sz="1600" b="1" dirty="0">
                <a:solidFill>
                  <a:prstClr val="black"/>
                </a:solidFill>
                <a:latin typeface="OPPOSans R" panose="00020600040101010101" charset="-122"/>
                <a:ea typeface="OPPOSans R" panose="00020600040101010101" charset="-122"/>
              </a:rPr>
              <a:t>2021</a:t>
            </a:r>
            <a:r>
              <a:rPr lang="zh-CN" altLang="en-US" sz="1600" b="1" dirty="0">
                <a:solidFill>
                  <a:prstClr val="black"/>
                </a:solidFill>
                <a:latin typeface="OPPOSans R" panose="00020600040101010101" charset="-122"/>
                <a:ea typeface="OPPOSans R" panose="00020600040101010101" charset="-122"/>
              </a:rPr>
              <a:t>年</a:t>
            </a:r>
            <a:r>
              <a:rPr lang="en-US" altLang="zh-CN" sz="1600" b="1" dirty="0">
                <a:solidFill>
                  <a:prstClr val="black"/>
                </a:solidFill>
                <a:latin typeface="OPPOSans R" panose="00020600040101010101" charset="-122"/>
                <a:ea typeface="OPPOSans R" panose="00020600040101010101" charset="-122"/>
              </a:rPr>
              <a:t>1</a:t>
            </a:r>
            <a:r>
              <a:rPr lang="zh-CN" altLang="en-US" sz="1600" b="1" dirty="0">
                <a:solidFill>
                  <a:prstClr val="black"/>
                </a:solidFill>
                <a:latin typeface="OPPOSans R" panose="00020600040101010101" charset="-122"/>
                <a:ea typeface="OPPOSans R" panose="00020600040101010101" charset="-122"/>
              </a:rPr>
              <a:t>月 </a:t>
            </a:r>
            <a:endParaRPr lang="en-US" altLang="zh-CN" sz="1600" b="1" dirty="0">
              <a:solidFill>
                <a:prstClr val="black"/>
              </a:solidFill>
              <a:latin typeface="OPPOSans R" panose="00020600040101010101" charset="-122"/>
              <a:ea typeface="OPPOSans R" panose="00020600040101010101" charset="-122"/>
            </a:endParaRPr>
          </a:p>
          <a:p>
            <a:pPr algn="ctr"/>
            <a:r>
              <a:rPr lang="en-US" altLang="zh-CN" sz="1600" b="1" dirty="0">
                <a:solidFill>
                  <a:prstClr val="black"/>
                </a:solidFill>
                <a:latin typeface="OPPOSans R" panose="00020600040101010101" charset="-122"/>
                <a:ea typeface="OPPOSans R" panose="00020600040101010101" charset="-122"/>
              </a:rPr>
              <a:t>Jan. 2021</a:t>
            </a:r>
            <a:endParaRPr lang="zh-CN" altLang="en-US" sz="1600" b="1" dirty="0">
              <a:solidFill>
                <a:prstClr val="black"/>
              </a:solidFill>
              <a:latin typeface="OPPOSans R" panose="00020600040101010101" charset="-122"/>
              <a:ea typeface="OPPOSans R" panose="00020600040101010101" charset="-122"/>
            </a:endParaRPr>
          </a:p>
        </p:txBody>
      </p:sp>
      <p:sp>
        <p:nvSpPr>
          <p:cNvPr id="55" name="文本框 54"/>
          <p:cNvSpPr txBox="1"/>
          <p:nvPr/>
        </p:nvSpPr>
        <p:spPr>
          <a:xfrm>
            <a:off x="4562807" y="1403422"/>
            <a:ext cx="2526384" cy="584775"/>
          </a:xfrm>
          <a:prstGeom prst="rect">
            <a:avLst/>
          </a:prstGeom>
          <a:noFill/>
        </p:spPr>
        <p:txBody>
          <a:bodyPr wrap="square" rtlCol="0">
            <a:spAutoFit/>
          </a:bodyPr>
          <a:lstStyle/>
          <a:p>
            <a:pPr algn="ctr"/>
            <a:r>
              <a:rPr lang="en-US" altLang="zh-CN" sz="1600" b="1" dirty="0">
                <a:solidFill>
                  <a:prstClr val="black"/>
                </a:solidFill>
                <a:latin typeface="OPPOSans R" panose="00020600040101010101" charset="-122"/>
                <a:ea typeface="OPPOSans R" panose="00020600040101010101" charset="-122"/>
              </a:rPr>
              <a:t>2021</a:t>
            </a:r>
            <a:r>
              <a:rPr lang="zh-CN" altLang="en-US" sz="1600" b="1" dirty="0">
                <a:solidFill>
                  <a:prstClr val="black"/>
                </a:solidFill>
                <a:latin typeface="OPPOSans R" panose="00020600040101010101" charset="-122"/>
                <a:ea typeface="OPPOSans R" panose="00020600040101010101" charset="-122"/>
              </a:rPr>
              <a:t>年</a:t>
            </a:r>
            <a:r>
              <a:rPr lang="en-US" altLang="zh-CN" sz="1600" b="1" dirty="0">
                <a:solidFill>
                  <a:prstClr val="black"/>
                </a:solidFill>
                <a:latin typeface="OPPOSans R" panose="00020600040101010101" charset="-122"/>
                <a:ea typeface="OPPOSans R" panose="00020600040101010101" charset="-122"/>
              </a:rPr>
              <a:t>3</a:t>
            </a:r>
            <a:r>
              <a:rPr lang="zh-CN" altLang="en-US" sz="1600" b="1" dirty="0">
                <a:solidFill>
                  <a:prstClr val="black"/>
                </a:solidFill>
                <a:latin typeface="OPPOSans R" panose="00020600040101010101" charset="-122"/>
                <a:ea typeface="OPPOSans R" panose="00020600040101010101" charset="-122"/>
              </a:rPr>
              <a:t>月 </a:t>
            </a:r>
            <a:endParaRPr lang="en-US" altLang="zh-CN" sz="1600" b="1" dirty="0">
              <a:solidFill>
                <a:prstClr val="black"/>
              </a:solidFill>
              <a:latin typeface="OPPOSans R" panose="00020600040101010101" charset="-122"/>
              <a:ea typeface="OPPOSans R" panose="00020600040101010101" charset="-122"/>
            </a:endParaRPr>
          </a:p>
          <a:p>
            <a:pPr algn="ctr"/>
            <a:r>
              <a:rPr lang="en-US" altLang="zh-CN" sz="1600" b="1" dirty="0">
                <a:solidFill>
                  <a:prstClr val="black"/>
                </a:solidFill>
                <a:latin typeface="OPPOSans R" panose="00020600040101010101" charset="-122"/>
                <a:ea typeface="OPPOSans R" panose="00020600040101010101" charset="-122"/>
              </a:rPr>
              <a:t>Mar. 2021</a:t>
            </a:r>
            <a:endParaRPr lang="zh-CN" altLang="en-US" sz="1600" b="1" dirty="0">
              <a:solidFill>
                <a:prstClr val="black"/>
              </a:solidFill>
              <a:latin typeface="OPPOSans R" panose="00020600040101010101" charset="-122"/>
              <a:ea typeface="OPPOSans R" panose="00020600040101010101" charset="-122"/>
            </a:endParaRPr>
          </a:p>
        </p:txBody>
      </p:sp>
      <p:sp>
        <p:nvSpPr>
          <p:cNvPr id="56" name="文本框 55"/>
          <p:cNvSpPr txBox="1"/>
          <p:nvPr/>
        </p:nvSpPr>
        <p:spPr>
          <a:xfrm>
            <a:off x="7947238" y="1394738"/>
            <a:ext cx="2526384" cy="584775"/>
          </a:xfrm>
          <a:prstGeom prst="rect">
            <a:avLst/>
          </a:prstGeom>
          <a:noFill/>
        </p:spPr>
        <p:txBody>
          <a:bodyPr wrap="square" rtlCol="0">
            <a:spAutoFit/>
          </a:bodyPr>
          <a:lstStyle/>
          <a:p>
            <a:pPr algn="ctr"/>
            <a:r>
              <a:rPr lang="en-US" altLang="zh-CN" sz="1600" b="1" dirty="0">
                <a:solidFill>
                  <a:prstClr val="black"/>
                </a:solidFill>
                <a:latin typeface="OPPOSans R" panose="00020600040101010101" charset="-122"/>
                <a:ea typeface="OPPOSans R" panose="00020600040101010101" charset="-122"/>
              </a:rPr>
              <a:t>2021</a:t>
            </a:r>
            <a:r>
              <a:rPr lang="zh-CN" altLang="en-US" sz="1600" b="1" dirty="0">
                <a:solidFill>
                  <a:prstClr val="black"/>
                </a:solidFill>
                <a:latin typeface="OPPOSans R" panose="00020600040101010101" charset="-122"/>
                <a:ea typeface="OPPOSans R" panose="00020600040101010101" charset="-122"/>
              </a:rPr>
              <a:t>年</a:t>
            </a:r>
            <a:r>
              <a:rPr lang="en-US" altLang="zh-CN" sz="1600" b="1" dirty="0">
                <a:solidFill>
                  <a:prstClr val="black"/>
                </a:solidFill>
                <a:latin typeface="OPPOSans R" panose="00020600040101010101" charset="-122"/>
                <a:ea typeface="OPPOSans R" panose="00020600040101010101" charset="-122"/>
              </a:rPr>
              <a:t>4-5</a:t>
            </a:r>
            <a:r>
              <a:rPr lang="zh-CN" altLang="en-US" sz="1600" b="1" dirty="0">
                <a:solidFill>
                  <a:prstClr val="black"/>
                </a:solidFill>
                <a:latin typeface="OPPOSans R" panose="00020600040101010101" charset="-122"/>
                <a:ea typeface="OPPOSans R" panose="00020600040101010101" charset="-122"/>
              </a:rPr>
              <a:t>月 </a:t>
            </a:r>
            <a:endParaRPr lang="en-US" altLang="zh-CN" sz="1600" b="1" dirty="0">
              <a:solidFill>
                <a:prstClr val="black"/>
              </a:solidFill>
              <a:latin typeface="OPPOSans R" panose="00020600040101010101" charset="-122"/>
              <a:ea typeface="OPPOSans R" panose="00020600040101010101" charset="-122"/>
            </a:endParaRPr>
          </a:p>
          <a:p>
            <a:pPr algn="ctr"/>
            <a:r>
              <a:rPr lang="en-US" altLang="zh-CN" sz="1600" b="1" dirty="0">
                <a:solidFill>
                  <a:prstClr val="black"/>
                </a:solidFill>
                <a:latin typeface="OPPOSans R" panose="00020600040101010101" charset="-122"/>
                <a:ea typeface="OPPOSans R" panose="00020600040101010101" charset="-122"/>
              </a:rPr>
              <a:t>April &amp; May2021</a:t>
            </a:r>
            <a:endParaRPr lang="zh-CN" altLang="en-US" sz="1600" b="1" dirty="0">
              <a:solidFill>
                <a:prstClr val="black"/>
              </a:solidFill>
              <a:latin typeface="OPPOSans R" panose="00020600040101010101" charset="-122"/>
              <a:ea typeface="OPPOSans R" panose="00020600040101010101"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6"/>
          <p:cNvSpPr/>
          <p:nvPr/>
        </p:nvSpPr>
        <p:spPr>
          <a:xfrm>
            <a:off x="477954" y="924364"/>
            <a:ext cx="11129845" cy="821929"/>
          </a:xfrm>
          <a:prstGeom prst="roundRect">
            <a:avLst/>
          </a:prstGeom>
          <a:solidFill>
            <a:srgbClr val="70AD47">
              <a:lumMod val="5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18" name="直接连接符 17"/>
          <p:cNvCxnSpPr/>
          <p:nvPr/>
        </p:nvCxnSpPr>
        <p:spPr>
          <a:xfrm>
            <a:off x="647700" y="3800840"/>
            <a:ext cx="10960100" cy="0"/>
          </a:xfrm>
          <a:prstGeom prst="line">
            <a:avLst/>
          </a:prstGeom>
          <a:noFill/>
          <a:ln w="6350" cap="flat" cmpd="sng" algn="ctr">
            <a:solidFill>
              <a:srgbClr val="70AD47">
                <a:lumMod val="50000"/>
              </a:srgbClr>
            </a:solidFill>
            <a:prstDash val="solid"/>
            <a:miter lim="800000"/>
          </a:ln>
          <a:effectLst/>
        </p:spPr>
      </p:cxnSp>
      <p:sp>
        <p:nvSpPr>
          <p:cNvPr id="19" name="流程图: 接点 18"/>
          <p:cNvSpPr/>
          <p:nvPr/>
        </p:nvSpPr>
        <p:spPr>
          <a:xfrm>
            <a:off x="977900" y="3724641"/>
            <a:ext cx="139700" cy="152398"/>
          </a:xfrm>
          <a:prstGeom prst="flowChartConnector">
            <a:avLst/>
          </a:prstGeom>
          <a:solidFill>
            <a:srgbClr val="70AD47">
              <a:lumMod val="5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20" name="直接连接符 19"/>
          <p:cNvCxnSpPr/>
          <p:nvPr/>
        </p:nvCxnSpPr>
        <p:spPr>
          <a:xfrm>
            <a:off x="1035050" y="3223967"/>
            <a:ext cx="0" cy="500674"/>
          </a:xfrm>
          <a:prstGeom prst="line">
            <a:avLst/>
          </a:prstGeom>
          <a:noFill/>
          <a:ln w="6350" cap="flat" cmpd="sng" algn="ctr">
            <a:solidFill>
              <a:srgbClr val="70AD47">
                <a:lumMod val="50000"/>
              </a:srgbClr>
            </a:solidFill>
            <a:prstDash val="solid"/>
            <a:miter lim="800000"/>
          </a:ln>
          <a:effectLst/>
        </p:spPr>
      </p:cxnSp>
      <p:sp>
        <p:nvSpPr>
          <p:cNvPr id="21" name="文本框 20"/>
          <p:cNvSpPr txBox="1"/>
          <p:nvPr/>
        </p:nvSpPr>
        <p:spPr>
          <a:xfrm>
            <a:off x="477954" y="2021502"/>
            <a:ext cx="2721730" cy="116185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a:ln>
                  <a:noFill/>
                </a:ln>
                <a:solidFill>
                  <a:srgbClr val="70AD47">
                    <a:lumMod val="50000"/>
                  </a:srgbClr>
                </a:solidFill>
                <a:effectLst/>
                <a:uLnTx/>
                <a:uFillTx/>
              </a:rPr>
              <a:t>2021</a:t>
            </a:r>
            <a:r>
              <a:rPr kumimoji="0" lang="zh-CN" altLang="en-US" sz="1400" b="1" i="0" u="none" strike="noStrike" kern="0" cap="none" spc="0" normalizeH="0" baseline="0" noProof="0" dirty="0">
                <a:ln>
                  <a:noFill/>
                </a:ln>
                <a:solidFill>
                  <a:srgbClr val="70AD47">
                    <a:lumMod val="50000"/>
                  </a:srgbClr>
                </a:solidFill>
                <a:effectLst/>
                <a:uLnTx/>
                <a:uFillTx/>
              </a:rPr>
              <a:t>年</a:t>
            </a:r>
            <a:r>
              <a:rPr kumimoji="0" lang="en-US" altLang="zh-CN" sz="1400" b="1" i="0" u="none" strike="noStrike" kern="0" cap="none" spc="0" normalizeH="0" baseline="0" noProof="0" dirty="0">
                <a:ln>
                  <a:noFill/>
                </a:ln>
                <a:solidFill>
                  <a:srgbClr val="70AD47">
                    <a:lumMod val="50000"/>
                  </a:srgbClr>
                </a:solidFill>
                <a:effectLst/>
                <a:uLnTx/>
                <a:uFillTx/>
              </a:rPr>
              <a:t>2</a:t>
            </a:r>
            <a:r>
              <a:rPr kumimoji="0" lang="zh-CN" altLang="en-US" sz="1400" b="1" i="0" u="none" strike="noStrike" kern="0" cap="none" spc="0" normalizeH="0" baseline="0" noProof="0" dirty="0">
                <a:ln>
                  <a:noFill/>
                </a:ln>
                <a:solidFill>
                  <a:srgbClr val="70AD47">
                    <a:lumMod val="50000"/>
                  </a:srgbClr>
                </a:solidFill>
                <a:effectLst/>
                <a:uLnTx/>
                <a:uFillTx/>
              </a:rPr>
              <a:t>月 </a:t>
            </a:r>
            <a:r>
              <a:rPr kumimoji="0" lang="en-US" altLang="zh-CN" sz="1400" b="1" i="0" u="none" strike="noStrike" kern="0" cap="none" spc="0" normalizeH="0" baseline="0" noProof="0" dirty="0">
                <a:ln>
                  <a:noFill/>
                </a:ln>
                <a:solidFill>
                  <a:srgbClr val="70AD47">
                    <a:lumMod val="50000"/>
                  </a:srgbClr>
                </a:solidFill>
                <a:effectLst/>
                <a:uLnTx/>
                <a:uFillTx/>
              </a:rPr>
              <a:t>Feb. 2021</a:t>
            </a:r>
            <a:endParaRPr kumimoji="0" lang="en-US" altLang="zh-CN" sz="1400" b="1" i="0" u="none" strike="noStrike" kern="0" cap="none" spc="0" normalizeH="0" baseline="0" noProof="0" dirty="0">
              <a:ln>
                <a:noFill/>
              </a:ln>
              <a:solidFill>
                <a:srgbClr val="70AD47">
                  <a:lumMod val="50000"/>
                </a:srgbClr>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zh-CN" altLang="en-US" sz="1200" b="0" i="0" u="none" strike="noStrike" kern="0" cap="none" spc="0" normalizeH="0" baseline="0" noProof="0" dirty="0">
                <a:ln>
                  <a:noFill/>
                </a:ln>
                <a:solidFill>
                  <a:prstClr val="black"/>
                </a:solidFill>
                <a:effectLst/>
                <a:uLnTx/>
                <a:uFillTx/>
              </a:rPr>
              <a:t>成立海外</a:t>
            </a:r>
            <a:r>
              <a:rPr kumimoji="0" lang="en-US" altLang="zh-CN" sz="1200" b="0" i="0" u="none" strike="noStrike" kern="0" cap="none" spc="0" normalizeH="0" baseline="0" noProof="0" dirty="0">
                <a:ln>
                  <a:noFill/>
                </a:ln>
                <a:solidFill>
                  <a:prstClr val="black"/>
                </a:solidFill>
                <a:effectLst/>
                <a:uLnTx/>
                <a:uFillTx/>
              </a:rPr>
              <a:t>NPS</a:t>
            </a:r>
            <a:r>
              <a:rPr kumimoji="0" lang="zh-CN" altLang="en-US" sz="1200" b="0" i="0" u="none" strike="noStrike" kern="0" cap="none" spc="0" normalizeH="0" baseline="0" noProof="0" dirty="0">
                <a:ln>
                  <a:noFill/>
                </a:ln>
                <a:solidFill>
                  <a:prstClr val="black"/>
                </a:solidFill>
                <a:effectLst/>
                <a:uLnTx/>
                <a:uFillTx/>
              </a:rPr>
              <a:t>专项</a:t>
            </a:r>
            <a:endParaRPr kumimoji="0" lang="en-US" altLang="zh-CN" sz="12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zh-CN" altLang="en-US" sz="1200" b="0" i="0" u="none" strike="noStrike" kern="0" cap="none" spc="0" normalizeH="0" baseline="0" noProof="0" dirty="0">
                <a:ln>
                  <a:noFill/>
                </a:ln>
                <a:solidFill>
                  <a:prstClr val="black"/>
                </a:solidFill>
                <a:effectLst/>
                <a:uLnTx/>
                <a:uFillTx/>
              </a:rPr>
              <a:t>形成初步方案</a:t>
            </a:r>
            <a:endParaRPr kumimoji="0" lang="en-US" altLang="zh-CN" sz="12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en-US" altLang="zh-CN" sz="1050" b="0" i="0" u="none" strike="noStrike" kern="0" cap="none" spc="0" normalizeH="0" baseline="0" noProof="0" dirty="0">
                <a:ln>
                  <a:noFill/>
                </a:ln>
                <a:solidFill>
                  <a:prstClr val="black"/>
                </a:solidFill>
                <a:effectLst/>
                <a:uLnTx/>
                <a:uFillTx/>
              </a:rPr>
              <a:t>Established overseas NPS special project</a:t>
            </a:r>
            <a:endParaRPr kumimoji="0" lang="en-US" altLang="zh-CN" sz="105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en-US" altLang="zh-CN" sz="1050" b="0" i="0" u="none" strike="noStrike" kern="0" cap="none" spc="0" normalizeH="0" baseline="0" noProof="0" dirty="0">
                <a:ln>
                  <a:noFill/>
                </a:ln>
                <a:solidFill>
                  <a:prstClr val="black"/>
                </a:solidFill>
                <a:effectLst/>
                <a:uLnTx/>
                <a:uFillTx/>
              </a:rPr>
              <a:t>Form a preliminary plan</a:t>
            </a:r>
            <a:endParaRPr kumimoji="0" lang="en-US" altLang="zh-CN" sz="1050" b="0" i="0" u="none" strike="noStrike" kern="0" cap="none" spc="0" normalizeH="0" baseline="0" noProof="0" dirty="0">
              <a:ln>
                <a:noFill/>
              </a:ln>
              <a:solidFill>
                <a:prstClr val="black"/>
              </a:solidFill>
              <a:effectLst/>
              <a:uLnTx/>
              <a:uFillTx/>
            </a:endParaRPr>
          </a:p>
        </p:txBody>
      </p:sp>
      <p:sp>
        <p:nvSpPr>
          <p:cNvPr id="22" name="流程图: 接点 21"/>
          <p:cNvSpPr/>
          <p:nvPr/>
        </p:nvSpPr>
        <p:spPr>
          <a:xfrm>
            <a:off x="2355850" y="3724641"/>
            <a:ext cx="139700" cy="152398"/>
          </a:xfrm>
          <a:prstGeom prst="flowChartConnector">
            <a:avLst/>
          </a:prstGeom>
          <a:solidFill>
            <a:srgbClr val="70AD47">
              <a:lumMod val="5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23" name="直接连接符 22"/>
          <p:cNvCxnSpPr/>
          <p:nvPr/>
        </p:nvCxnSpPr>
        <p:spPr>
          <a:xfrm>
            <a:off x="2413000" y="3800840"/>
            <a:ext cx="0" cy="582624"/>
          </a:xfrm>
          <a:prstGeom prst="line">
            <a:avLst/>
          </a:prstGeom>
          <a:noFill/>
          <a:ln w="6350" cap="flat" cmpd="sng" algn="ctr">
            <a:solidFill>
              <a:srgbClr val="70AD47">
                <a:lumMod val="50000"/>
              </a:srgbClr>
            </a:solidFill>
            <a:prstDash val="solid"/>
            <a:miter lim="800000"/>
          </a:ln>
          <a:effectLst/>
        </p:spPr>
      </p:cxnSp>
      <p:sp>
        <p:nvSpPr>
          <p:cNvPr id="24" name="流程图: 接点 23"/>
          <p:cNvSpPr/>
          <p:nvPr/>
        </p:nvSpPr>
        <p:spPr>
          <a:xfrm>
            <a:off x="9842500" y="3737341"/>
            <a:ext cx="139700" cy="152398"/>
          </a:xfrm>
          <a:prstGeom prst="flowChartConnector">
            <a:avLst/>
          </a:prstGeom>
          <a:solidFill>
            <a:srgbClr val="70AD47">
              <a:lumMod val="5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25" name="直接连接符 24"/>
          <p:cNvCxnSpPr/>
          <p:nvPr/>
        </p:nvCxnSpPr>
        <p:spPr>
          <a:xfrm>
            <a:off x="9899650" y="3813540"/>
            <a:ext cx="12700" cy="569924"/>
          </a:xfrm>
          <a:prstGeom prst="line">
            <a:avLst/>
          </a:prstGeom>
          <a:noFill/>
          <a:ln w="6350" cap="flat" cmpd="sng" algn="ctr">
            <a:solidFill>
              <a:srgbClr val="70AD47">
                <a:lumMod val="50000"/>
              </a:srgbClr>
            </a:solidFill>
            <a:prstDash val="solid"/>
            <a:miter lim="800000"/>
          </a:ln>
          <a:effectLst/>
        </p:spPr>
      </p:cxnSp>
      <p:sp>
        <p:nvSpPr>
          <p:cNvPr id="26" name="流程图: 接点 25"/>
          <p:cNvSpPr/>
          <p:nvPr/>
        </p:nvSpPr>
        <p:spPr>
          <a:xfrm>
            <a:off x="3981450" y="3724641"/>
            <a:ext cx="139700" cy="152398"/>
          </a:xfrm>
          <a:prstGeom prst="flowChartConnector">
            <a:avLst/>
          </a:prstGeom>
          <a:solidFill>
            <a:srgbClr val="70AD47">
              <a:lumMod val="5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27" name="直接连接符 26"/>
          <p:cNvCxnSpPr/>
          <p:nvPr/>
        </p:nvCxnSpPr>
        <p:spPr>
          <a:xfrm>
            <a:off x="4038600" y="3223967"/>
            <a:ext cx="0" cy="500674"/>
          </a:xfrm>
          <a:prstGeom prst="line">
            <a:avLst/>
          </a:prstGeom>
          <a:noFill/>
          <a:ln w="6350" cap="flat" cmpd="sng" algn="ctr">
            <a:solidFill>
              <a:srgbClr val="70AD47">
                <a:lumMod val="50000"/>
              </a:srgbClr>
            </a:solidFill>
            <a:prstDash val="solid"/>
            <a:miter lim="800000"/>
          </a:ln>
          <a:effectLst/>
        </p:spPr>
      </p:cxnSp>
      <p:sp>
        <p:nvSpPr>
          <p:cNvPr id="28" name="流程图: 接点 27"/>
          <p:cNvSpPr/>
          <p:nvPr/>
        </p:nvSpPr>
        <p:spPr>
          <a:xfrm>
            <a:off x="5416550" y="3724641"/>
            <a:ext cx="139700" cy="152398"/>
          </a:xfrm>
          <a:prstGeom prst="flowChartConnector">
            <a:avLst/>
          </a:prstGeom>
          <a:solidFill>
            <a:srgbClr val="70AD47">
              <a:lumMod val="5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29" name="直接连接符 28"/>
          <p:cNvCxnSpPr/>
          <p:nvPr/>
        </p:nvCxnSpPr>
        <p:spPr>
          <a:xfrm>
            <a:off x="5473700" y="3800840"/>
            <a:ext cx="0" cy="582624"/>
          </a:xfrm>
          <a:prstGeom prst="line">
            <a:avLst/>
          </a:prstGeom>
          <a:noFill/>
          <a:ln w="6350" cap="flat" cmpd="sng" algn="ctr">
            <a:solidFill>
              <a:srgbClr val="70AD47">
                <a:lumMod val="50000"/>
              </a:srgbClr>
            </a:solidFill>
            <a:prstDash val="solid"/>
            <a:miter lim="800000"/>
          </a:ln>
          <a:effectLst/>
        </p:spPr>
      </p:cxnSp>
      <p:sp>
        <p:nvSpPr>
          <p:cNvPr id="30" name="流程图: 接点 29"/>
          <p:cNvSpPr/>
          <p:nvPr/>
        </p:nvSpPr>
        <p:spPr>
          <a:xfrm>
            <a:off x="7924800" y="3724641"/>
            <a:ext cx="139700" cy="152398"/>
          </a:xfrm>
          <a:prstGeom prst="flowChartConnector">
            <a:avLst/>
          </a:prstGeom>
          <a:solidFill>
            <a:srgbClr val="70AD47">
              <a:lumMod val="5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31" name="直接连接符 30"/>
          <p:cNvCxnSpPr/>
          <p:nvPr/>
        </p:nvCxnSpPr>
        <p:spPr>
          <a:xfrm>
            <a:off x="7981950" y="3223967"/>
            <a:ext cx="0" cy="500674"/>
          </a:xfrm>
          <a:prstGeom prst="line">
            <a:avLst/>
          </a:prstGeom>
          <a:noFill/>
          <a:ln w="6350" cap="flat" cmpd="sng" algn="ctr">
            <a:solidFill>
              <a:srgbClr val="70AD47">
                <a:lumMod val="50000"/>
              </a:srgbClr>
            </a:solidFill>
            <a:prstDash val="solid"/>
            <a:miter lim="800000"/>
          </a:ln>
          <a:effectLst/>
        </p:spPr>
      </p:cxnSp>
      <p:sp>
        <p:nvSpPr>
          <p:cNvPr id="32" name="文本框 31"/>
          <p:cNvSpPr txBox="1"/>
          <p:nvPr/>
        </p:nvSpPr>
        <p:spPr>
          <a:xfrm>
            <a:off x="1167690" y="4436355"/>
            <a:ext cx="3494166" cy="172354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a:ln>
                  <a:noFill/>
                </a:ln>
                <a:solidFill>
                  <a:srgbClr val="70AD47">
                    <a:lumMod val="50000"/>
                  </a:srgbClr>
                </a:solidFill>
                <a:effectLst/>
                <a:uLnTx/>
                <a:uFillTx/>
              </a:rPr>
              <a:t>2021</a:t>
            </a:r>
            <a:r>
              <a:rPr kumimoji="0" lang="zh-CN" altLang="en-US" sz="1400" b="1" i="0" u="none" strike="noStrike" kern="0" cap="none" spc="0" normalizeH="0" baseline="0" noProof="0" dirty="0">
                <a:ln>
                  <a:noFill/>
                </a:ln>
                <a:solidFill>
                  <a:srgbClr val="70AD47">
                    <a:lumMod val="50000"/>
                  </a:srgbClr>
                </a:solidFill>
                <a:effectLst/>
                <a:uLnTx/>
                <a:uFillTx/>
              </a:rPr>
              <a:t>年</a:t>
            </a:r>
            <a:r>
              <a:rPr kumimoji="0" lang="en-US" altLang="zh-CN" sz="1400" b="1" i="0" u="none" strike="noStrike" kern="0" cap="none" spc="0" normalizeH="0" baseline="0" noProof="0" dirty="0">
                <a:ln>
                  <a:noFill/>
                </a:ln>
                <a:solidFill>
                  <a:srgbClr val="70AD47">
                    <a:lumMod val="50000"/>
                  </a:srgbClr>
                </a:solidFill>
                <a:effectLst/>
                <a:uLnTx/>
                <a:uFillTx/>
              </a:rPr>
              <a:t>4</a:t>
            </a:r>
            <a:r>
              <a:rPr kumimoji="0" lang="zh-CN" altLang="en-US" sz="1400" b="1" i="0" u="none" strike="noStrike" kern="0" cap="none" spc="0" normalizeH="0" baseline="0" noProof="0" dirty="0">
                <a:ln>
                  <a:noFill/>
                </a:ln>
                <a:solidFill>
                  <a:srgbClr val="70AD47">
                    <a:lumMod val="50000"/>
                  </a:srgbClr>
                </a:solidFill>
                <a:effectLst/>
                <a:uLnTx/>
                <a:uFillTx/>
              </a:rPr>
              <a:t>月 </a:t>
            </a:r>
            <a:r>
              <a:rPr kumimoji="0" lang="en-US" altLang="zh-CN" sz="1400" b="1" i="0" u="none" strike="noStrike" kern="0" cap="none" spc="0" normalizeH="0" baseline="0" noProof="0" dirty="0">
                <a:ln>
                  <a:noFill/>
                </a:ln>
                <a:solidFill>
                  <a:srgbClr val="70AD47">
                    <a:lumMod val="50000"/>
                  </a:srgbClr>
                </a:solidFill>
                <a:effectLst/>
                <a:uLnTx/>
                <a:uFillTx/>
              </a:rPr>
              <a:t>Apr. 2021</a:t>
            </a:r>
            <a:endParaRPr kumimoji="0" lang="en-US" altLang="zh-CN" sz="1400" b="1" i="0" u="none" strike="noStrike" kern="0" cap="none" spc="0" normalizeH="0" baseline="0" noProof="0" dirty="0">
              <a:ln>
                <a:noFill/>
              </a:ln>
              <a:solidFill>
                <a:srgbClr val="70AD47">
                  <a:lumMod val="50000"/>
                </a:srgbClr>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70AD47">
                  <a:lumMod val="50000"/>
                </a:srgbClr>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en-US" altLang="zh-CN" sz="1200" b="0" i="0" u="none" strike="noStrike" kern="0" cap="none" spc="0" normalizeH="0" baseline="0" noProof="0" dirty="0">
                <a:ln>
                  <a:noFill/>
                </a:ln>
                <a:solidFill>
                  <a:prstClr val="black"/>
                </a:solidFill>
                <a:effectLst/>
                <a:uLnTx/>
                <a:uFillTx/>
              </a:rPr>
              <a:t>NPS</a:t>
            </a:r>
            <a:r>
              <a:rPr kumimoji="0" lang="zh-CN" altLang="en-US" sz="1200" b="0" i="0" u="none" strike="noStrike" kern="0" cap="none" spc="0" normalizeH="0" baseline="0" noProof="0" dirty="0">
                <a:ln>
                  <a:noFill/>
                </a:ln>
                <a:solidFill>
                  <a:prstClr val="black"/>
                </a:solidFill>
                <a:effectLst/>
                <a:uLnTx/>
                <a:uFillTx/>
              </a:rPr>
              <a:t>问卷本地测试</a:t>
            </a:r>
            <a:endParaRPr kumimoji="0" lang="en-US" altLang="zh-CN" sz="12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zh-CN" altLang="en-US" sz="1200" b="0" i="0" u="none" strike="noStrike" kern="0" cap="none" spc="0" normalizeH="0" baseline="0" noProof="0" dirty="0">
                <a:ln>
                  <a:noFill/>
                </a:ln>
                <a:solidFill>
                  <a:prstClr val="black"/>
                </a:solidFill>
                <a:effectLst/>
                <a:uLnTx/>
                <a:uFillTx/>
              </a:rPr>
              <a:t>第一次海外客服经理会议</a:t>
            </a:r>
            <a:endParaRPr kumimoji="0" lang="en-US" altLang="zh-CN" sz="12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zh-CN" altLang="en-US" sz="1200" b="0" i="0" u="none" strike="noStrike" kern="0" cap="none" spc="0" normalizeH="0" baseline="0" noProof="0" dirty="0">
                <a:ln>
                  <a:noFill/>
                </a:ln>
                <a:solidFill>
                  <a:prstClr val="black"/>
                </a:solidFill>
                <a:effectLst/>
                <a:uLnTx/>
                <a:uFillTx/>
              </a:rPr>
              <a:t>海外总部线上赋能</a:t>
            </a:r>
            <a:endParaRPr kumimoji="0" lang="en-US" altLang="zh-CN" sz="12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en-US" altLang="zh-CN" sz="1050" b="0" i="0" u="none" strike="noStrike" kern="0" cap="none" spc="0" normalizeH="0" baseline="0" noProof="0" dirty="0">
                <a:ln>
                  <a:noFill/>
                </a:ln>
                <a:solidFill>
                  <a:prstClr val="black"/>
                </a:solidFill>
                <a:effectLst/>
                <a:uLnTx/>
                <a:uFillTx/>
              </a:rPr>
              <a:t>NPS survey local trial</a:t>
            </a:r>
            <a:endParaRPr kumimoji="0" lang="en-US" altLang="zh-CN" sz="105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en-US" altLang="zh-CN" sz="1050" b="0" i="0" u="none" strike="noStrike" kern="0" cap="none" spc="0" normalizeH="0" baseline="0" noProof="0" dirty="0">
                <a:ln>
                  <a:noFill/>
                </a:ln>
                <a:solidFill>
                  <a:prstClr val="black"/>
                </a:solidFill>
                <a:effectLst/>
                <a:uLnTx/>
                <a:uFillTx/>
              </a:rPr>
              <a:t>The first overseas customer service manager meeting</a:t>
            </a:r>
            <a:endParaRPr kumimoji="0" lang="en-US" altLang="zh-CN" sz="105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en-US" altLang="zh-CN" sz="1050" b="0" i="0" u="none" strike="noStrike" kern="0" cap="none" spc="0" normalizeH="0" baseline="0" noProof="0" dirty="0">
                <a:ln>
                  <a:noFill/>
                </a:ln>
                <a:solidFill>
                  <a:prstClr val="black"/>
                </a:solidFill>
                <a:effectLst/>
                <a:uLnTx/>
                <a:uFillTx/>
              </a:rPr>
              <a:t>Online training of overseas headquarters</a:t>
            </a:r>
            <a:endParaRPr kumimoji="0" lang="en-US" altLang="zh-CN" sz="1050" b="0" i="0" u="none" strike="noStrike" kern="0" cap="none" spc="0" normalizeH="0" baseline="0" noProof="0" dirty="0">
              <a:ln>
                <a:noFill/>
              </a:ln>
              <a:solidFill>
                <a:prstClr val="black"/>
              </a:solidFill>
              <a:effectLst/>
              <a:uLnTx/>
              <a:uFillTx/>
            </a:endParaRPr>
          </a:p>
        </p:txBody>
      </p:sp>
      <p:sp>
        <p:nvSpPr>
          <p:cNvPr id="33" name="文本框 32"/>
          <p:cNvSpPr txBox="1"/>
          <p:nvPr/>
        </p:nvSpPr>
        <p:spPr>
          <a:xfrm>
            <a:off x="3315589" y="2021502"/>
            <a:ext cx="3509774" cy="134652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a:ln>
                  <a:noFill/>
                </a:ln>
                <a:solidFill>
                  <a:srgbClr val="70AD47">
                    <a:lumMod val="50000"/>
                  </a:srgbClr>
                </a:solidFill>
                <a:effectLst/>
                <a:uLnTx/>
                <a:uFillTx/>
              </a:rPr>
              <a:t>2021</a:t>
            </a:r>
            <a:r>
              <a:rPr kumimoji="0" lang="zh-CN" altLang="en-US" sz="1400" b="1" i="0" u="none" strike="noStrike" kern="0" cap="none" spc="0" normalizeH="0" baseline="0" noProof="0" dirty="0">
                <a:ln>
                  <a:noFill/>
                </a:ln>
                <a:solidFill>
                  <a:srgbClr val="70AD47">
                    <a:lumMod val="50000"/>
                  </a:srgbClr>
                </a:solidFill>
                <a:effectLst/>
                <a:uLnTx/>
                <a:uFillTx/>
              </a:rPr>
              <a:t>年</a:t>
            </a:r>
            <a:r>
              <a:rPr kumimoji="0" lang="en-US" altLang="zh-CN" sz="1400" b="1" i="0" u="none" strike="noStrike" kern="0" cap="none" spc="0" normalizeH="0" baseline="0" noProof="0" dirty="0">
                <a:ln>
                  <a:noFill/>
                </a:ln>
                <a:solidFill>
                  <a:srgbClr val="70AD47">
                    <a:lumMod val="50000"/>
                  </a:srgbClr>
                </a:solidFill>
                <a:effectLst/>
                <a:uLnTx/>
                <a:uFillTx/>
              </a:rPr>
              <a:t>5</a:t>
            </a:r>
            <a:r>
              <a:rPr kumimoji="0" lang="zh-CN" altLang="en-US" sz="1400" b="1" i="0" u="none" strike="noStrike" kern="0" cap="none" spc="0" normalizeH="0" baseline="0" noProof="0" dirty="0">
                <a:ln>
                  <a:noFill/>
                </a:ln>
                <a:solidFill>
                  <a:srgbClr val="70AD47">
                    <a:lumMod val="50000"/>
                  </a:srgbClr>
                </a:solidFill>
                <a:effectLst/>
                <a:uLnTx/>
                <a:uFillTx/>
              </a:rPr>
              <a:t>月 </a:t>
            </a:r>
            <a:r>
              <a:rPr kumimoji="0" lang="en-US" altLang="zh-CN" sz="1400" b="1" i="0" u="none" strike="noStrike" kern="0" cap="none" spc="0" normalizeH="0" baseline="0" noProof="0" dirty="0">
                <a:ln>
                  <a:noFill/>
                </a:ln>
                <a:solidFill>
                  <a:srgbClr val="70AD47">
                    <a:lumMod val="50000"/>
                  </a:srgbClr>
                </a:solidFill>
                <a:effectLst/>
                <a:uLnTx/>
                <a:uFillTx/>
              </a:rPr>
              <a:t>May.</a:t>
            </a:r>
            <a:r>
              <a:rPr kumimoji="0" lang="zh-CN" altLang="en-US" sz="1400" b="1" i="0" u="none" strike="noStrike" kern="0" cap="none" spc="0" normalizeH="0" baseline="0" noProof="0" dirty="0">
                <a:ln>
                  <a:noFill/>
                </a:ln>
                <a:solidFill>
                  <a:srgbClr val="70AD47">
                    <a:lumMod val="50000"/>
                  </a:srgbClr>
                </a:solidFill>
                <a:effectLst/>
                <a:uLnTx/>
                <a:uFillTx/>
              </a:rPr>
              <a:t> </a:t>
            </a:r>
            <a:r>
              <a:rPr kumimoji="0" lang="en-US" altLang="zh-CN" sz="1400" b="1" i="0" u="none" strike="noStrike" kern="0" cap="none" spc="0" normalizeH="0" baseline="0" noProof="0" dirty="0">
                <a:ln>
                  <a:noFill/>
                </a:ln>
                <a:solidFill>
                  <a:srgbClr val="70AD47">
                    <a:lumMod val="50000"/>
                  </a:srgbClr>
                </a:solidFill>
                <a:effectLst/>
                <a:uLnTx/>
                <a:uFillTx/>
              </a:rPr>
              <a:t>2021</a:t>
            </a:r>
            <a:endParaRPr kumimoji="0" lang="en-US" altLang="zh-CN" sz="1400" b="0" i="0" u="none" strike="noStrike" kern="0" cap="none" spc="0" normalizeH="0" baseline="0" noProof="0" dirty="0">
              <a:ln>
                <a:noFill/>
              </a:ln>
              <a:solidFill>
                <a:srgbClr val="70AD47">
                  <a:lumMod val="50000"/>
                </a:srgbClr>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en-US" altLang="zh-CN" sz="1200" b="0" i="0" u="none" strike="noStrike" kern="0" cap="none" spc="0" normalizeH="0" baseline="0" noProof="0" dirty="0">
                <a:ln>
                  <a:noFill/>
                </a:ln>
                <a:solidFill>
                  <a:prstClr val="black"/>
                </a:solidFill>
                <a:effectLst/>
                <a:uLnTx/>
                <a:uFillTx/>
              </a:rPr>
              <a:t>NPS</a:t>
            </a:r>
            <a:r>
              <a:rPr kumimoji="0" lang="zh-CN" altLang="en-US" sz="1200" b="0" i="0" u="none" strike="noStrike" kern="0" cap="none" spc="0" normalizeH="0" baseline="0" noProof="0" dirty="0">
                <a:ln>
                  <a:noFill/>
                </a:ln>
                <a:solidFill>
                  <a:prstClr val="black"/>
                </a:solidFill>
                <a:effectLst/>
                <a:uLnTx/>
                <a:uFillTx/>
              </a:rPr>
              <a:t>问卷本地测试结果输出</a:t>
            </a:r>
            <a:endParaRPr kumimoji="0" lang="en-US" altLang="zh-CN" sz="12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zh-CN" altLang="en-US" sz="1200" b="0" i="0" u="none" strike="noStrike" kern="0" cap="none" spc="0" normalizeH="0" baseline="0" noProof="0" dirty="0">
                <a:ln>
                  <a:noFill/>
                </a:ln>
                <a:solidFill>
                  <a:prstClr val="black"/>
                </a:solidFill>
                <a:effectLst/>
                <a:uLnTx/>
                <a:uFillTx/>
              </a:rPr>
              <a:t>方案持续优化</a:t>
            </a:r>
            <a:endParaRPr kumimoji="0" lang="en-US" altLang="zh-CN" sz="12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zh-CN" altLang="en-US" sz="1200" b="0" i="0" u="none" strike="noStrike" kern="0" cap="none" spc="0" normalizeH="0" baseline="0" noProof="0" dirty="0">
                <a:ln>
                  <a:noFill/>
                </a:ln>
                <a:solidFill>
                  <a:prstClr val="black"/>
                </a:solidFill>
                <a:effectLst/>
                <a:uLnTx/>
                <a:uFillTx/>
              </a:rPr>
              <a:t>海外</a:t>
            </a:r>
            <a:r>
              <a:rPr kumimoji="0" lang="en-US" altLang="zh-CN" sz="1200" b="0" i="0" u="none" strike="noStrike" kern="0" cap="none" spc="0" normalizeH="0" baseline="0" noProof="0" dirty="0">
                <a:ln>
                  <a:noFill/>
                </a:ln>
                <a:solidFill>
                  <a:prstClr val="black"/>
                </a:solidFill>
                <a:effectLst/>
                <a:uLnTx/>
                <a:uFillTx/>
              </a:rPr>
              <a:t>NPS&amp;</a:t>
            </a:r>
            <a:r>
              <a:rPr kumimoji="0" lang="zh-CN" altLang="en-US" sz="1200" b="0" i="0" u="none" strike="noStrike" kern="0" cap="none" spc="0" normalizeH="0" baseline="0" noProof="0" dirty="0">
                <a:ln>
                  <a:noFill/>
                </a:ln>
                <a:solidFill>
                  <a:prstClr val="black"/>
                </a:solidFill>
                <a:effectLst/>
                <a:uLnTx/>
                <a:uFillTx/>
              </a:rPr>
              <a:t>标准化训练营</a:t>
            </a:r>
            <a:endParaRPr kumimoji="0" lang="en-US" altLang="zh-CN" sz="12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en-US" altLang="zh-CN" sz="1050" b="0" i="0" u="none" strike="noStrike" kern="0" cap="none" spc="0" normalizeH="0" baseline="0" noProof="0" dirty="0">
                <a:ln>
                  <a:noFill/>
                </a:ln>
                <a:solidFill>
                  <a:prstClr val="black"/>
                </a:solidFill>
                <a:effectLst/>
                <a:uLnTx/>
                <a:uFillTx/>
              </a:rPr>
              <a:t>NPS local test result output</a:t>
            </a:r>
            <a:endParaRPr kumimoji="0" lang="en-US" altLang="zh-CN" sz="105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en-US" altLang="zh-CN" sz="1050" b="0" i="0" u="none" strike="noStrike" kern="0" cap="none" spc="0" normalizeH="0" baseline="0" noProof="0" dirty="0">
                <a:ln>
                  <a:noFill/>
                </a:ln>
                <a:solidFill>
                  <a:prstClr val="black"/>
                </a:solidFill>
                <a:effectLst/>
                <a:uLnTx/>
                <a:uFillTx/>
              </a:rPr>
              <a:t>Continuous optimization</a:t>
            </a:r>
            <a:endParaRPr kumimoji="0" lang="en-US" altLang="zh-CN" sz="105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en-US" altLang="zh-CN" sz="1050" b="0" i="0" u="none" strike="noStrike" kern="0" cap="none" spc="0" normalizeH="0" baseline="0" noProof="0" dirty="0">
                <a:ln>
                  <a:noFill/>
                </a:ln>
                <a:solidFill>
                  <a:prstClr val="black"/>
                </a:solidFill>
                <a:effectLst/>
                <a:uLnTx/>
                <a:uFillTx/>
              </a:rPr>
              <a:t>NPS &amp; SST camp</a:t>
            </a:r>
            <a:endParaRPr kumimoji="0" lang="en-US" altLang="zh-CN" sz="105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endParaRPr>
          </a:p>
        </p:txBody>
      </p:sp>
      <p:sp>
        <p:nvSpPr>
          <p:cNvPr id="34" name="文本框 33"/>
          <p:cNvSpPr txBox="1"/>
          <p:nvPr/>
        </p:nvSpPr>
        <p:spPr>
          <a:xfrm>
            <a:off x="4820050" y="4436355"/>
            <a:ext cx="3494166" cy="153888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a:ln>
                  <a:noFill/>
                </a:ln>
                <a:solidFill>
                  <a:srgbClr val="70AD47">
                    <a:lumMod val="50000"/>
                  </a:srgbClr>
                </a:solidFill>
                <a:effectLst/>
                <a:uLnTx/>
                <a:uFillTx/>
              </a:rPr>
              <a:t>2021</a:t>
            </a:r>
            <a:r>
              <a:rPr kumimoji="0" lang="zh-CN" altLang="en-US" sz="1400" b="1" i="0" u="none" strike="noStrike" kern="0" cap="none" spc="0" normalizeH="0" baseline="0" noProof="0" dirty="0">
                <a:ln>
                  <a:noFill/>
                </a:ln>
                <a:solidFill>
                  <a:srgbClr val="70AD47">
                    <a:lumMod val="50000"/>
                  </a:srgbClr>
                </a:solidFill>
                <a:effectLst/>
                <a:uLnTx/>
                <a:uFillTx/>
              </a:rPr>
              <a:t>年</a:t>
            </a:r>
            <a:r>
              <a:rPr kumimoji="0" lang="en-US" altLang="zh-CN" sz="1400" b="1" i="0" u="none" strike="noStrike" kern="0" cap="none" spc="0" normalizeH="0" baseline="0" noProof="0" dirty="0">
                <a:ln>
                  <a:noFill/>
                </a:ln>
                <a:solidFill>
                  <a:srgbClr val="70AD47">
                    <a:lumMod val="50000"/>
                  </a:srgbClr>
                </a:solidFill>
                <a:effectLst/>
                <a:uLnTx/>
                <a:uFillTx/>
              </a:rPr>
              <a:t>6</a:t>
            </a:r>
            <a:r>
              <a:rPr kumimoji="0" lang="zh-CN" altLang="en-US" sz="1400" b="1" i="0" u="none" strike="noStrike" kern="0" cap="none" spc="0" normalizeH="0" baseline="0" noProof="0" dirty="0">
                <a:ln>
                  <a:noFill/>
                </a:ln>
                <a:solidFill>
                  <a:srgbClr val="70AD47">
                    <a:lumMod val="50000"/>
                  </a:srgbClr>
                </a:solidFill>
                <a:effectLst/>
                <a:uLnTx/>
                <a:uFillTx/>
              </a:rPr>
              <a:t>月 </a:t>
            </a:r>
            <a:r>
              <a:rPr kumimoji="0" lang="en-US" altLang="zh-CN" sz="1400" b="1" i="0" u="none" strike="noStrike" kern="0" cap="none" spc="0" normalizeH="0" baseline="0" noProof="0" dirty="0">
                <a:ln>
                  <a:noFill/>
                </a:ln>
                <a:solidFill>
                  <a:srgbClr val="70AD47">
                    <a:lumMod val="50000"/>
                  </a:srgbClr>
                </a:solidFill>
                <a:effectLst/>
                <a:uLnTx/>
                <a:uFillTx/>
              </a:rPr>
              <a:t>Jun. 2021</a:t>
            </a:r>
            <a:endParaRPr kumimoji="0" lang="en-US" altLang="zh-CN" sz="1400" b="1" i="0" u="none" strike="noStrike" kern="0" cap="none" spc="0" normalizeH="0" baseline="0" noProof="0" dirty="0">
              <a:ln>
                <a:noFill/>
              </a:ln>
              <a:solidFill>
                <a:srgbClr val="70AD47">
                  <a:lumMod val="50000"/>
                </a:srgbClr>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70AD47">
                  <a:lumMod val="50000"/>
                </a:srgbClr>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zh-CN" altLang="en-US" sz="1200" b="0" i="0" u="none" strike="noStrike" kern="0" cap="none" spc="0" normalizeH="0" baseline="0" noProof="0" dirty="0">
                <a:ln>
                  <a:noFill/>
                </a:ln>
                <a:solidFill>
                  <a:prstClr val="black"/>
                </a:solidFill>
                <a:effectLst/>
                <a:uLnTx/>
                <a:uFillTx/>
              </a:rPr>
              <a:t>全区域全员转训，一线赋能</a:t>
            </a:r>
            <a:endParaRPr kumimoji="0" lang="en-US" altLang="zh-CN" sz="12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zh-CN" altLang="en-US" sz="1200" b="0" i="0" u="none" strike="noStrike" kern="0" cap="none" spc="0" normalizeH="0" baseline="0" noProof="0" dirty="0">
                <a:ln>
                  <a:noFill/>
                </a:ln>
                <a:solidFill>
                  <a:prstClr val="black"/>
                </a:solidFill>
                <a:effectLst/>
                <a:uLnTx/>
                <a:uFillTx/>
              </a:rPr>
              <a:t>转训结果验收，人员考核</a:t>
            </a:r>
            <a:endParaRPr kumimoji="0" lang="en-US" altLang="zh-CN" sz="12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en-US" altLang="zh-CN" sz="1050" b="0" i="0" u="none" strike="noStrike" kern="0" cap="none" spc="0" normalizeH="0" baseline="0" noProof="0" dirty="0">
                <a:ln>
                  <a:noFill/>
                </a:ln>
                <a:solidFill>
                  <a:prstClr val="black"/>
                </a:solidFill>
                <a:effectLst/>
                <a:uLnTx/>
                <a:uFillTx/>
              </a:rPr>
              <a:t>All employees accept training; empowering for all staff</a:t>
            </a:r>
            <a:endParaRPr kumimoji="0" lang="en-US" altLang="zh-CN" sz="105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en-US" altLang="zh-CN" sz="1050" b="0" i="0" u="none" strike="noStrike" kern="0" cap="none" spc="0" normalizeH="0" baseline="0" noProof="0" dirty="0" err="1">
                <a:ln>
                  <a:noFill/>
                </a:ln>
                <a:solidFill>
                  <a:prstClr val="black"/>
                </a:solidFill>
                <a:effectLst/>
                <a:uLnTx/>
                <a:uFillTx/>
              </a:rPr>
              <a:t>Check&amp;Acceptance</a:t>
            </a:r>
            <a:r>
              <a:rPr kumimoji="0" lang="en-US" altLang="zh-CN" sz="1050" b="0" i="0" u="none" strike="noStrike" kern="0" cap="none" spc="0" normalizeH="0" baseline="0" noProof="0" dirty="0">
                <a:ln>
                  <a:noFill/>
                </a:ln>
                <a:solidFill>
                  <a:prstClr val="black"/>
                </a:solidFill>
                <a:effectLst/>
                <a:uLnTx/>
                <a:uFillTx/>
              </a:rPr>
              <a:t> of transfer training results; personnel assessment</a:t>
            </a:r>
            <a:endParaRPr kumimoji="0" lang="en-US" altLang="zh-CN" sz="1050" b="0" i="0" u="none" strike="noStrike" kern="0" cap="none" spc="0" normalizeH="0" baseline="0" noProof="0" dirty="0">
              <a:ln>
                <a:noFill/>
              </a:ln>
              <a:solidFill>
                <a:prstClr val="black"/>
              </a:solidFill>
              <a:effectLst/>
              <a:uLnTx/>
              <a:uFillTx/>
            </a:endParaRPr>
          </a:p>
        </p:txBody>
      </p:sp>
      <p:sp>
        <p:nvSpPr>
          <p:cNvPr id="35" name="文本框 34"/>
          <p:cNvSpPr txBox="1"/>
          <p:nvPr/>
        </p:nvSpPr>
        <p:spPr>
          <a:xfrm>
            <a:off x="6897538" y="2021279"/>
            <a:ext cx="4788878" cy="134652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a:ln>
                  <a:noFill/>
                </a:ln>
                <a:solidFill>
                  <a:srgbClr val="70AD47">
                    <a:lumMod val="50000"/>
                  </a:srgbClr>
                </a:solidFill>
                <a:effectLst/>
                <a:uLnTx/>
                <a:uFillTx/>
              </a:rPr>
              <a:t>2021</a:t>
            </a:r>
            <a:r>
              <a:rPr kumimoji="0" lang="zh-CN" altLang="en-US" sz="1400" b="1" i="0" u="none" strike="noStrike" kern="0" cap="none" spc="0" normalizeH="0" baseline="0" noProof="0" dirty="0">
                <a:ln>
                  <a:noFill/>
                </a:ln>
                <a:solidFill>
                  <a:srgbClr val="70AD47">
                    <a:lumMod val="50000"/>
                  </a:srgbClr>
                </a:solidFill>
                <a:effectLst/>
                <a:uLnTx/>
                <a:uFillTx/>
              </a:rPr>
              <a:t>年</a:t>
            </a:r>
            <a:r>
              <a:rPr kumimoji="0" lang="en-US" altLang="zh-CN" sz="1400" b="1" i="0" u="none" strike="noStrike" kern="0" cap="none" spc="0" normalizeH="0" baseline="0" noProof="0" dirty="0">
                <a:ln>
                  <a:noFill/>
                </a:ln>
                <a:solidFill>
                  <a:srgbClr val="70AD47">
                    <a:lumMod val="50000"/>
                  </a:srgbClr>
                </a:solidFill>
                <a:effectLst/>
                <a:uLnTx/>
                <a:uFillTx/>
              </a:rPr>
              <a:t>9</a:t>
            </a:r>
            <a:r>
              <a:rPr kumimoji="0" lang="zh-CN" altLang="en-US" sz="1400" b="1" i="0" u="none" strike="noStrike" kern="0" cap="none" spc="0" normalizeH="0" baseline="0" noProof="0" dirty="0">
                <a:ln>
                  <a:noFill/>
                </a:ln>
                <a:solidFill>
                  <a:srgbClr val="70AD47">
                    <a:lumMod val="50000"/>
                  </a:srgbClr>
                </a:solidFill>
                <a:effectLst/>
                <a:uLnTx/>
                <a:uFillTx/>
              </a:rPr>
              <a:t>月 </a:t>
            </a:r>
            <a:r>
              <a:rPr kumimoji="0" lang="en-US" altLang="zh-CN" sz="1400" b="1" i="0" u="none" strike="noStrike" kern="0" cap="none" spc="0" normalizeH="0" baseline="0" noProof="0" dirty="0">
                <a:ln>
                  <a:noFill/>
                </a:ln>
                <a:solidFill>
                  <a:srgbClr val="70AD47">
                    <a:lumMod val="50000"/>
                  </a:srgbClr>
                </a:solidFill>
                <a:effectLst/>
                <a:uLnTx/>
                <a:uFillTx/>
              </a:rPr>
              <a:t>Sep. 2021</a:t>
            </a:r>
            <a:endParaRPr kumimoji="0" lang="en-US" altLang="zh-CN" sz="1400" b="0" i="0" u="none" strike="noStrike" kern="0" cap="none" spc="0" normalizeH="0" baseline="0" noProof="0" dirty="0">
              <a:ln>
                <a:noFill/>
              </a:ln>
              <a:solidFill>
                <a:srgbClr val="70AD47">
                  <a:lumMod val="50000"/>
                </a:srgbClr>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zh-CN" altLang="en-US" sz="1200" b="0" i="0" u="none" strike="noStrike" kern="0" cap="none" spc="0" normalizeH="0" baseline="0" noProof="0" dirty="0">
                <a:ln>
                  <a:noFill/>
                </a:ln>
                <a:solidFill>
                  <a:prstClr val="black"/>
                </a:solidFill>
                <a:effectLst/>
                <a:uLnTx/>
                <a:uFillTx/>
              </a:rPr>
              <a:t>重点区域试点（</a:t>
            </a:r>
            <a:r>
              <a:rPr kumimoji="0" lang="en-US" altLang="zh-CN" sz="1200" b="0" i="0" u="none" strike="noStrike" kern="0" cap="none" spc="0" normalizeH="0" baseline="0" noProof="0" dirty="0">
                <a:ln>
                  <a:noFill/>
                </a:ln>
                <a:solidFill>
                  <a:prstClr val="black"/>
                </a:solidFill>
                <a:effectLst/>
                <a:uLnTx/>
                <a:uFillTx/>
              </a:rPr>
              <a:t>EG,MY,AU)</a:t>
            </a:r>
            <a:endParaRPr kumimoji="0" lang="en-US" altLang="zh-CN" sz="12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zh-CN" altLang="en-US" sz="1200" b="0" i="0" u="none" strike="noStrike" kern="0" cap="none" spc="0" normalizeH="0" baseline="0" noProof="0" dirty="0">
                <a:ln>
                  <a:noFill/>
                </a:ln>
                <a:solidFill>
                  <a:prstClr val="black"/>
                </a:solidFill>
                <a:effectLst/>
                <a:uLnTx/>
                <a:uFillTx/>
              </a:rPr>
              <a:t>试点区域人员二次赋能</a:t>
            </a:r>
            <a:endParaRPr kumimoji="0" lang="en-US" altLang="zh-CN" sz="12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zh-CN" altLang="en-US" sz="1200" b="0" i="0" u="none" strike="noStrike" kern="0" cap="none" spc="0" normalizeH="0" baseline="0" noProof="0" dirty="0">
                <a:ln>
                  <a:noFill/>
                </a:ln>
                <a:solidFill>
                  <a:prstClr val="black"/>
                </a:solidFill>
                <a:effectLst/>
                <a:uLnTx/>
                <a:uFillTx/>
              </a:rPr>
              <a:t>速赢点打造</a:t>
            </a:r>
            <a:endParaRPr kumimoji="0" lang="en-US" altLang="zh-CN" sz="12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en-US" altLang="zh-CN" sz="1050" b="0" i="0" u="none" strike="noStrike" kern="0" cap="none" spc="0" normalizeH="0" baseline="0" noProof="0" dirty="0">
                <a:ln>
                  <a:noFill/>
                </a:ln>
                <a:solidFill>
                  <a:prstClr val="black"/>
                </a:solidFill>
                <a:effectLst/>
                <a:uLnTx/>
                <a:uFillTx/>
              </a:rPr>
              <a:t>Pilot projects in key areas (EG, MY, AU)</a:t>
            </a:r>
            <a:endParaRPr kumimoji="0" lang="en-US" altLang="zh-CN" sz="105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en-US" altLang="zh-CN" sz="1050" b="0" i="0" u="none" strike="noStrike" kern="0" cap="none" spc="0" normalizeH="0" baseline="0" noProof="0" dirty="0">
                <a:ln>
                  <a:noFill/>
                </a:ln>
                <a:solidFill>
                  <a:prstClr val="black"/>
                </a:solidFill>
                <a:effectLst/>
                <a:uLnTx/>
                <a:uFillTx/>
              </a:rPr>
              <a:t>Re-training of personnel in pilot areas</a:t>
            </a:r>
            <a:endParaRPr kumimoji="0" lang="en-US" altLang="zh-CN" sz="105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en-US" altLang="zh-CN" sz="1050" b="0" i="0" u="none" strike="noStrike" kern="0" cap="none" spc="0" normalizeH="0" baseline="0" noProof="0" dirty="0">
                <a:ln>
                  <a:noFill/>
                </a:ln>
                <a:solidFill>
                  <a:prstClr val="black"/>
                </a:solidFill>
                <a:effectLst/>
                <a:uLnTx/>
                <a:uFillTx/>
              </a:rPr>
              <a:t>Quick-win points creation</a:t>
            </a:r>
            <a:endParaRPr kumimoji="0" lang="en-US" altLang="zh-CN" sz="1050" b="0" i="0" u="none" strike="noStrike" kern="0" cap="none" spc="0" normalizeH="0" baseline="0" noProof="0" dirty="0">
              <a:ln>
                <a:noFill/>
              </a:ln>
              <a:solidFill>
                <a:prstClr val="black"/>
              </a:solidFill>
              <a:effectLst/>
              <a:uLnTx/>
              <a:uFillTx/>
            </a:endParaRPr>
          </a:p>
        </p:txBody>
      </p:sp>
      <p:sp>
        <p:nvSpPr>
          <p:cNvPr id="36" name="文本框 35"/>
          <p:cNvSpPr txBox="1"/>
          <p:nvPr/>
        </p:nvSpPr>
        <p:spPr>
          <a:xfrm>
            <a:off x="8602067" y="4436355"/>
            <a:ext cx="3228961" cy="137730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a:ln>
                  <a:noFill/>
                </a:ln>
                <a:solidFill>
                  <a:srgbClr val="70AD47">
                    <a:lumMod val="50000"/>
                  </a:srgbClr>
                </a:solidFill>
                <a:effectLst/>
                <a:uLnTx/>
                <a:uFillTx/>
              </a:rPr>
              <a:t>2021</a:t>
            </a:r>
            <a:r>
              <a:rPr kumimoji="0" lang="zh-CN" altLang="en-US" sz="1400" b="1" i="0" u="none" strike="noStrike" kern="0" cap="none" spc="0" normalizeH="0" baseline="0" noProof="0" dirty="0">
                <a:ln>
                  <a:noFill/>
                </a:ln>
                <a:solidFill>
                  <a:srgbClr val="70AD47">
                    <a:lumMod val="50000"/>
                  </a:srgbClr>
                </a:solidFill>
                <a:effectLst/>
                <a:uLnTx/>
                <a:uFillTx/>
              </a:rPr>
              <a:t>年</a:t>
            </a:r>
            <a:r>
              <a:rPr kumimoji="0" lang="en-US" altLang="zh-CN" sz="1400" b="1" i="0" u="none" strike="noStrike" kern="0" cap="none" spc="0" normalizeH="0" baseline="0" noProof="0" dirty="0">
                <a:ln>
                  <a:noFill/>
                </a:ln>
                <a:solidFill>
                  <a:srgbClr val="70AD47">
                    <a:lumMod val="50000"/>
                  </a:srgbClr>
                </a:solidFill>
                <a:effectLst/>
                <a:uLnTx/>
                <a:uFillTx/>
              </a:rPr>
              <a:t>12</a:t>
            </a:r>
            <a:r>
              <a:rPr kumimoji="0" lang="zh-CN" altLang="en-US" sz="1400" b="1" i="0" u="none" strike="noStrike" kern="0" cap="none" spc="0" normalizeH="0" baseline="0" noProof="0" dirty="0">
                <a:ln>
                  <a:noFill/>
                </a:ln>
                <a:solidFill>
                  <a:srgbClr val="70AD47">
                    <a:lumMod val="50000"/>
                  </a:srgbClr>
                </a:solidFill>
                <a:effectLst/>
                <a:uLnTx/>
                <a:uFillTx/>
              </a:rPr>
              <a:t>月 </a:t>
            </a:r>
            <a:r>
              <a:rPr kumimoji="0" lang="en-US" altLang="zh-CN" sz="1400" b="1" i="0" u="none" strike="noStrike" kern="0" cap="none" spc="0" normalizeH="0" baseline="0" noProof="0" dirty="0">
                <a:ln>
                  <a:noFill/>
                </a:ln>
                <a:solidFill>
                  <a:srgbClr val="70AD47">
                    <a:lumMod val="50000"/>
                  </a:srgbClr>
                </a:solidFill>
                <a:effectLst/>
                <a:uLnTx/>
                <a:uFillTx/>
              </a:rPr>
              <a:t>Dec. 2021</a:t>
            </a:r>
            <a:endParaRPr kumimoji="0" lang="en-US" altLang="zh-CN" sz="1400" b="1" i="0" u="none" strike="noStrike" kern="0" cap="none" spc="0" normalizeH="0" baseline="0" noProof="0" dirty="0">
              <a:ln>
                <a:noFill/>
              </a:ln>
              <a:solidFill>
                <a:srgbClr val="70AD47">
                  <a:lumMod val="50000"/>
                </a:srgbClr>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70AD47">
                  <a:lumMod val="50000"/>
                </a:srgbClr>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zh-CN" altLang="en-US" sz="1200" b="0" i="0" u="none" strike="noStrike" kern="0" cap="none" spc="0" normalizeH="0" baseline="0" noProof="0" dirty="0">
                <a:ln>
                  <a:noFill/>
                </a:ln>
                <a:solidFill>
                  <a:prstClr val="black"/>
                </a:solidFill>
                <a:effectLst/>
                <a:uLnTx/>
                <a:uFillTx/>
              </a:rPr>
              <a:t>试点总结分享，打造成功标杆</a:t>
            </a:r>
            <a:endParaRPr kumimoji="0" lang="en-US" altLang="zh-CN" sz="12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en-US" altLang="zh-CN" sz="1200" b="0" i="0" u="none" strike="noStrike" kern="0" cap="none" spc="0" normalizeH="0" baseline="0" noProof="0" dirty="0">
                <a:ln>
                  <a:noFill/>
                </a:ln>
                <a:solidFill>
                  <a:prstClr val="black"/>
                </a:solidFill>
                <a:effectLst/>
                <a:uLnTx/>
                <a:uFillTx/>
              </a:rPr>
              <a:t>2022</a:t>
            </a:r>
            <a:r>
              <a:rPr kumimoji="0" lang="zh-CN" altLang="en-US" sz="1200" b="0" i="0" u="none" strike="noStrike" kern="0" cap="none" spc="0" normalizeH="0" baseline="0" noProof="0" dirty="0">
                <a:ln>
                  <a:noFill/>
                </a:ln>
                <a:solidFill>
                  <a:prstClr val="black"/>
                </a:solidFill>
                <a:effectLst/>
                <a:uLnTx/>
                <a:uFillTx/>
              </a:rPr>
              <a:t>年</a:t>
            </a:r>
            <a:r>
              <a:rPr kumimoji="0" lang="en-US" altLang="zh-CN" sz="1200" b="0" i="0" u="none" strike="noStrike" kern="0" cap="none" spc="0" normalizeH="0" baseline="0" noProof="0" dirty="0">
                <a:ln>
                  <a:noFill/>
                </a:ln>
                <a:solidFill>
                  <a:prstClr val="black"/>
                </a:solidFill>
                <a:effectLst/>
                <a:uLnTx/>
                <a:uFillTx/>
              </a:rPr>
              <a:t>NPS</a:t>
            </a:r>
            <a:r>
              <a:rPr kumimoji="0" lang="zh-CN" altLang="en-US" sz="1200" b="0" i="0" u="none" strike="noStrike" kern="0" cap="none" spc="0" normalizeH="0" baseline="0" noProof="0" dirty="0">
                <a:ln>
                  <a:noFill/>
                </a:ln>
                <a:solidFill>
                  <a:prstClr val="black"/>
                </a:solidFill>
                <a:effectLst/>
                <a:uLnTx/>
                <a:uFillTx/>
              </a:rPr>
              <a:t>工作规划</a:t>
            </a:r>
            <a:endParaRPr kumimoji="0" lang="en-US" altLang="zh-CN" sz="12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en-US" altLang="zh-CN" sz="1050" b="0" i="0" u="none" strike="noStrike" kern="0" cap="none" spc="0" normalizeH="0" baseline="0" noProof="0" dirty="0">
                <a:ln>
                  <a:noFill/>
                </a:ln>
                <a:solidFill>
                  <a:prstClr val="black"/>
                </a:solidFill>
                <a:effectLst/>
                <a:uLnTx/>
                <a:uFillTx/>
              </a:rPr>
              <a:t>Pilot summary and sharing to create a benchmark for success</a:t>
            </a:r>
            <a:endParaRPr kumimoji="0" lang="en-US" altLang="zh-CN" sz="105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en-US" altLang="zh-CN" sz="1050" b="0" i="0" u="none" strike="noStrike" kern="0" cap="none" spc="0" normalizeH="0" baseline="0" noProof="0" dirty="0">
                <a:ln>
                  <a:noFill/>
                </a:ln>
                <a:solidFill>
                  <a:prstClr val="black"/>
                </a:solidFill>
                <a:effectLst/>
                <a:uLnTx/>
                <a:uFillTx/>
              </a:rPr>
              <a:t>NPS Work Plan in 2022</a:t>
            </a:r>
            <a:endParaRPr kumimoji="0" lang="en-US" altLang="zh-CN" sz="1050" b="0" i="0" u="none" strike="noStrike" kern="0" cap="none" spc="0" normalizeH="0" baseline="0" noProof="0" dirty="0">
              <a:ln>
                <a:noFill/>
              </a:ln>
              <a:solidFill>
                <a:prstClr val="black"/>
              </a:solidFill>
              <a:effectLst/>
              <a:uLnTx/>
              <a:uFillTx/>
            </a:endParaRPr>
          </a:p>
        </p:txBody>
      </p:sp>
      <p:sp>
        <p:nvSpPr>
          <p:cNvPr id="37" name="文本框 36"/>
          <p:cNvSpPr txBox="1"/>
          <p:nvPr/>
        </p:nvSpPr>
        <p:spPr>
          <a:xfrm>
            <a:off x="477954" y="974098"/>
            <a:ext cx="11208305" cy="758190"/>
          </a:xfrm>
          <a:prstGeom prst="rect">
            <a:avLst/>
          </a:prstGeom>
          <a:noFill/>
        </p:spPr>
        <p:txBody>
          <a:bodyPr wrap="square" rtlCol="0">
            <a:spAutoFit/>
          </a:bodyPr>
          <a:lstStyle/>
          <a:p>
            <a:r>
              <a:rPr lang="zh-CN" altLang="en-US" b="1" dirty="0">
                <a:solidFill>
                  <a:prstClr val="white"/>
                </a:solidFill>
                <a:latin typeface="OPPOSans R" panose="00020600040101010101" charset="-122"/>
                <a:ea typeface="OPPOSans R" panose="00020600040101010101" charset="-122"/>
              </a:rPr>
              <a:t>推广任务</a:t>
            </a:r>
            <a:r>
              <a:rPr lang="en-US" altLang="zh-CN" b="1" dirty="0">
                <a:solidFill>
                  <a:prstClr val="white"/>
                </a:solidFill>
                <a:latin typeface="OPPOSans R" panose="00020600040101010101" charset="-122"/>
                <a:ea typeface="OPPOSans R" panose="00020600040101010101" charset="-122"/>
              </a:rPr>
              <a:t>: 5</a:t>
            </a:r>
            <a:r>
              <a:rPr lang="zh-CN" altLang="en-US" b="1" dirty="0">
                <a:solidFill>
                  <a:prstClr val="white"/>
                </a:solidFill>
                <a:latin typeface="OPPOSans R" panose="00020600040101010101" charset="-122"/>
                <a:ea typeface="OPPOSans R" panose="00020600040101010101" charset="-122"/>
              </a:rPr>
              <a:t>月前完成全区域总部特训，</a:t>
            </a:r>
            <a:r>
              <a:rPr lang="en-US" altLang="zh-CN" b="1" dirty="0">
                <a:solidFill>
                  <a:prstClr val="white"/>
                </a:solidFill>
                <a:latin typeface="OPPOSans R" panose="00020600040101010101" charset="-122"/>
                <a:ea typeface="OPPOSans R" panose="00020600040101010101" charset="-122"/>
              </a:rPr>
              <a:t>8</a:t>
            </a:r>
            <a:r>
              <a:rPr lang="zh-CN" altLang="en-US" b="1" dirty="0">
                <a:solidFill>
                  <a:prstClr val="white"/>
                </a:solidFill>
                <a:latin typeface="OPPOSans R" panose="00020600040101010101" charset="-122"/>
                <a:ea typeface="OPPOSans R" panose="00020600040101010101" charset="-122"/>
              </a:rPr>
              <a:t>月前完成全区域全员文化理念宣贯 </a:t>
            </a:r>
            <a:r>
              <a:rPr lang="en-US" altLang="zh-CN" b="1" dirty="0">
                <a:solidFill>
                  <a:prstClr val="white"/>
                </a:solidFill>
                <a:latin typeface="OPPOSans R" panose="00020600040101010101" charset="-122"/>
                <a:ea typeface="OPPOSans R" panose="00020600040101010101" charset="-122"/>
              </a:rPr>
              <a:t>(</a:t>
            </a:r>
            <a:r>
              <a:rPr lang="zh-CN" altLang="en-US" b="1" dirty="0">
                <a:solidFill>
                  <a:prstClr val="white"/>
                </a:solidFill>
                <a:latin typeface="OPPOSans R" panose="00020600040101010101" charset="-122"/>
                <a:ea typeface="OPPOSans R" panose="00020600040101010101" charset="-122"/>
              </a:rPr>
              <a:t>总部提供材料</a:t>
            </a:r>
            <a:r>
              <a:rPr lang="en-US" altLang="zh-CN" b="1" dirty="0">
                <a:solidFill>
                  <a:prstClr val="white"/>
                </a:solidFill>
                <a:latin typeface="OPPOSans R" panose="00020600040101010101" charset="-122"/>
                <a:ea typeface="OPPOSans R" panose="00020600040101010101" charset="-122"/>
              </a:rPr>
              <a:t>&amp;</a:t>
            </a:r>
            <a:r>
              <a:rPr lang="zh-CN" altLang="en-US" b="1" dirty="0">
                <a:solidFill>
                  <a:prstClr val="white"/>
                </a:solidFill>
                <a:latin typeface="OPPOSans R" panose="00020600040101010101" charset="-122"/>
                <a:ea typeface="OPPOSans R" panose="00020600040101010101" charset="-122"/>
              </a:rPr>
              <a:t>辅导）</a:t>
            </a:r>
            <a:endParaRPr lang="en-US" altLang="zh-CN" b="1" dirty="0">
              <a:solidFill>
                <a:prstClr val="white"/>
              </a:solidFill>
              <a:latin typeface="OPPOSans R" panose="00020600040101010101" charset="-122"/>
              <a:ea typeface="OPPOSans R" panose="00020600040101010101" charset="-122"/>
            </a:endParaRPr>
          </a:p>
          <a:p>
            <a:r>
              <a:rPr lang="en-US" altLang="zh-CN" sz="1200" b="1" dirty="0">
                <a:solidFill>
                  <a:prstClr val="white"/>
                </a:solidFill>
                <a:latin typeface="OPPOSans R" panose="00020600040101010101" charset="-122"/>
                <a:ea typeface="OPPOSans R" panose="00020600040101010101" charset="-122"/>
              </a:rPr>
              <a:t>Training task</a:t>
            </a:r>
            <a:r>
              <a:rPr lang="en-US" altLang="zh-CN" sz="1200" dirty="0">
                <a:solidFill>
                  <a:prstClr val="white"/>
                </a:solidFill>
                <a:latin typeface="OPPOSans R" panose="00020600040101010101" charset="-122"/>
                <a:ea typeface="OPPOSans R" panose="00020600040101010101" charset="-122"/>
              </a:rPr>
              <a:t>: To complete training for the regional headquarters by May, and to complete the training and implementation of all staff in every regions by August (Headquarters will provide training materials and give assistance</a:t>
            </a:r>
            <a:r>
              <a:rPr lang="zh-CN" altLang="en-US" sz="1200" dirty="0">
                <a:solidFill>
                  <a:prstClr val="white"/>
                </a:solidFill>
                <a:latin typeface="OPPOSans R" panose="00020600040101010101" charset="-122"/>
                <a:ea typeface="OPPOSans R" panose="00020600040101010101" charset="-122"/>
              </a:rPr>
              <a:t>）</a:t>
            </a:r>
            <a:endParaRPr lang="zh-CN" altLang="en-US" sz="1200" dirty="0">
              <a:solidFill>
                <a:prstClr val="white"/>
              </a:solidFill>
              <a:latin typeface="OPPOSans R" panose="00020600040101010101" charset="-122"/>
              <a:ea typeface="OPPOSans R" panose="00020600040101010101" charset="-122"/>
            </a:endParaRPr>
          </a:p>
        </p:txBody>
      </p:sp>
      <p:sp>
        <p:nvSpPr>
          <p:cNvPr id="38" name="矩形: 圆角 37"/>
          <p:cNvSpPr/>
          <p:nvPr/>
        </p:nvSpPr>
        <p:spPr>
          <a:xfrm>
            <a:off x="477954" y="2021502"/>
            <a:ext cx="2319675" cy="1161857"/>
          </a:xfrm>
          <a:prstGeom prst="roundRect">
            <a:avLst/>
          </a:prstGeom>
          <a:noFill/>
          <a:ln w="12700" cap="flat" cmpd="sng" algn="ctr">
            <a:solidFill>
              <a:sysClr val="windowText" lastClr="000000">
                <a:lumMod val="95000"/>
                <a:lumOff val="5000"/>
              </a:sys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39" name="矩形: 圆角 38"/>
          <p:cNvSpPr/>
          <p:nvPr/>
        </p:nvSpPr>
        <p:spPr>
          <a:xfrm>
            <a:off x="1124146" y="4436355"/>
            <a:ext cx="3408048" cy="1776439"/>
          </a:xfrm>
          <a:prstGeom prst="roundRect">
            <a:avLst/>
          </a:prstGeom>
          <a:noFill/>
          <a:ln w="12700" cap="flat" cmpd="sng" algn="ctr">
            <a:solidFill>
              <a:sysClr val="windowText" lastClr="000000">
                <a:lumMod val="95000"/>
                <a:lumOff val="5000"/>
              </a:sys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0" name="标题 1"/>
          <p:cNvSpPr txBox="1"/>
          <p:nvPr/>
        </p:nvSpPr>
        <p:spPr>
          <a:xfrm>
            <a:off x="590236" y="255622"/>
            <a:ext cx="9455783" cy="9652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25500">
              <a:lnSpc>
                <a:spcPct val="100000"/>
              </a:lnSpc>
              <a:spcBef>
                <a:spcPts val="0"/>
              </a:spcBef>
            </a:pPr>
            <a:r>
              <a:rPr kumimoji="1" lang="en-US" altLang="zh-CN" sz="2400"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2.1 Plan of Overseas Service NPS </a:t>
            </a:r>
            <a:endParaRPr kumimoji="1" lang="zh-CN" altLang="en-US" sz="2400"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endParaRPr>
          </a:p>
        </p:txBody>
      </p:sp>
      <p:sp>
        <p:nvSpPr>
          <p:cNvPr id="41" name="矩形: 圆角 40"/>
          <p:cNvSpPr/>
          <p:nvPr/>
        </p:nvSpPr>
        <p:spPr>
          <a:xfrm>
            <a:off x="3193073" y="2021502"/>
            <a:ext cx="2542614" cy="1253938"/>
          </a:xfrm>
          <a:prstGeom prst="roundRect">
            <a:avLst/>
          </a:prstGeom>
          <a:noFill/>
          <a:ln w="12700" cap="flat" cmpd="sng" algn="ctr">
            <a:solidFill>
              <a:sysClr val="windowText" lastClr="000000">
                <a:lumMod val="95000"/>
                <a:lumOff val="5000"/>
              </a:sys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1000"/>
                                        <p:tgtEl>
                                          <p:spTgt spid="37"/>
                                        </p:tgtEl>
                                      </p:cBhvr>
                                    </p:animEffect>
                                    <p:anim calcmode="lin" valueType="num">
                                      <p:cBhvr>
                                        <p:cTn id="30" dur="1000" fill="hold"/>
                                        <p:tgtEl>
                                          <p:spTgt spid="37"/>
                                        </p:tgtEl>
                                        <p:attrNameLst>
                                          <p:attrName>ppt_x</p:attrName>
                                        </p:attrNameLst>
                                      </p:cBhvr>
                                      <p:tavLst>
                                        <p:tav tm="0">
                                          <p:val>
                                            <p:strVal val="#ppt_x"/>
                                          </p:val>
                                        </p:tav>
                                        <p:tav tm="100000">
                                          <p:val>
                                            <p:strVal val="#ppt_x"/>
                                          </p:val>
                                        </p:tav>
                                      </p:tavLst>
                                    </p:anim>
                                    <p:anim calcmode="lin" valueType="num">
                                      <p:cBhvr>
                                        <p:cTn id="3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4" grpId="0"/>
      <p:bldP spid="35" grpId="0"/>
      <p:bldP spid="36"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txBox="1"/>
          <p:nvPr/>
        </p:nvSpPr>
        <p:spPr>
          <a:xfrm>
            <a:off x="636056" y="252744"/>
            <a:ext cx="9455783" cy="9652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25500">
              <a:lnSpc>
                <a:spcPct val="100000"/>
              </a:lnSpc>
              <a:spcBef>
                <a:spcPts val="0"/>
              </a:spcBef>
            </a:pPr>
            <a:r>
              <a:rPr kumimoji="1" lang="en-US" altLang="zh-CN" sz="2400"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2.2 Process of Overseas Service NPS </a:t>
            </a:r>
            <a:endParaRPr kumimoji="1" lang="en-US" altLang="zh-CN" sz="2400"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endParaRPr>
          </a:p>
        </p:txBody>
      </p:sp>
      <p:grpSp>
        <p:nvGrpSpPr>
          <p:cNvPr id="5" name="组合 4"/>
          <p:cNvGrpSpPr/>
          <p:nvPr/>
        </p:nvGrpSpPr>
        <p:grpSpPr>
          <a:xfrm>
            <a:off x="506685" y="1283368"/>
            <a:ext cx="11204771" cy="5139652"/>
            <a:chOff x="506685" y="1861727"/>
            <a:chExt cx="11204771" cy="4528819"/>
          </a:xfrm>
        </p:grpSpPr>
        <p:sp>
          <p:nvSpPr>
            <p:cNvPr id="220" name="任意多边形 31"/>
            <p:cNvSpPr/>
            <p:nvPr/>
          </p:nvSpPr>
          <p:spPr>
            <a:xfrm flipH="1">
              <a:off x="1039819" y="3742804"/>
              <a:ext cx="10358120"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00"/>
                </a:solidFill>
              </a:endParaRPr>
            </a:p>
          </p:txBody>
        </p:sp>
        <p:cxnSp>
          <p:nvCxnSpPr>
            <p:cNvPr id="246" name="Straight Connector 32"/>
            <p:cNvCxnSpPr/>
            <p:nvPr/>
          </p:nvCxnSpPr>
          <p:spPr>
            <a:xfrm flipV="1">
              <a:off x="3833559" y="3796504"/>
              <a:ext cx="0" cy="601980"/>
            </a:xfrm>
            <a:prstGeom prst="line">
              <a:avLst/>
            </a:prstGeom>
            <a:solidFill>
              <a:srgbClr val="262626"/>
            </a:solidFill>
            <a:ln w="19050">
              <a:solidFill>
                <a:srgbClr val="26262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247" name="流程图: 联系 37"/>
            <p:cNvSpPr/>
            <p:nvPr/>
          </p:nvSpPr>
          <p:spPr>
            <a:xfrm>
              <a:off x="3735333" y="3654610"/>
              <a:ext cx="196453" cy="196453"/>
            </a:xfrm>
            <a:prstGeom prst="flowChartConnector">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cxnSp>
          <p:nvCxnSpPr>
            <p:cNvPr id="244" name="Straight Connector 32"/>
            <p:cNvCxnSpPr/>
            <p:nvPr/>
          </p:nvCxnSpPr>
          <p:spPr>
            <a:xfrm flipV="1">
              <a:off x="2658325" y="3153063"/>
              <a:ext cx="0" cy="601980"/>
            </a:xfrm>
            <a:prstGeom prst="line">
              <a:avLst/>
            </a:prstGeom>
            <a:solidFill>
              <a:srgbClr val="262626"/>
            </a:solidFill>
            <a:ln w="19050">
              <a:solidFill>
                <a:srgbClr val="26262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245" name="流程图: 联系 36"/>
            <p:cNvSpPr/>
            <p:nvPr/>
          </p:nvSpPr>
          <p:spPr>
            <a:xfrm>
              <a:off x="2560099" y="3654713"/>
              <a:ext cx="196453" cy="196453"/>
            </a:xfrm>
            <a:prstGeom prst="flowChartConnector">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cxnSp>
          <p:nvCxnSpPr>
            <p:cNvPr id="242" name="Straight Connector 32"/>
            <p:cNvCxnSpPr/>
            <p:nvPr/>
          </p:nvCxnSpPr>
          <p:spPr>
            <a:xfrm flipV="1">
              <a:off x="5008793" y="3153063"/>
              <a:ext cx="0" cy="601980"/>
            </a:xfrm>
            <a:prstGeom prst="line">
              <a:avLst/>
            </a:prstGeom>
            <a:solidFill>
              <a:srgbClr val="262626"/>
            </a:solidFill>
            <a:ln w="19050">
              <a:solidFill>
                <a:srgbClr val="26262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243" name="流程图: 联系 36"/>
            <p:cNvSpPr/>
            <p:nvPr/>
          </p:nvSpPr>
          <p:spPr>
            <a:xfrm>
              <a:off x="4910567" y="3654713"/>
              <a:ext cx="196453" cy="196453"/>
            </a:xfrm>
            <a:prstGeom prst="flowChartConnector">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cxnSp>
          <p:nvCxnSpPr>
            <p:cNvPr id="240" name="Straight Connector 32"/>
            <p:cNvCxnSpPr/>
            <p:nvPr/>
          </p:nvCxnSpPr>
          <p:spPr>
            <a:xfrm flipV="1">
              <a:off x="7359261" y="3153063"/>
              <a:ext cx="0" cy="601980"/>
            </a:xfrm>
            <a:prstGeom prst="line">
              <a:avLst/>
            </a:prstGeom>
            <a:solidFill>
              <a:srgbClr val="262626"/>
            </a:solidFill>
            <a:ln w="19050">
              <a:solidFill>
                <a:srgbClr val="26262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241" name="流程图: 联系 36"/>
            <p:cNvSpPr/>
            <p:nvPr/>
          </p:nvSpPr>
          <p:spPr>
            <a:xfrm>
              <a:off x="7261035" y="3654713"/>
              <a:ext cx="196453" cy="196453"/>
            </a:xfrm>
            <a:prstGeom prst="flowChartConnector">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cxnSp>
          <p:nvCxnSpPr>
            <p:cNvPr id="238" name="Straight Connector 32"/>
            <p:cNvCxnSpPr/>
            <p:nvPr/>
          </p:nvCxnSpPr>
          <p:spPr>
            <a:xfrm flipV="1">
              <a:off x="1483091" y="3796504"/>
              <a:ext cx="0" cy="601980"/>
            </a:xfrm>
            <a:prstGeom prst="line">
              <a:avLst/>
            </a:prstGeom>
            <a:solidFill>
              <a:srgbClr val="262626"/>
            </a:solidFill>
            <a:ln w="19050">
              <a:solidFill>
                <a:srgbClr val="26262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239" name="流程图: 联系 37"/>
            <p:cNvSpPr/>
            <p:nvPr/>
          </p:nvSpPr>
          <p:spPr>
            <a:xfrm>
              <a:off x="1384865" y="3654610"/>
              <a:ext cx="196453" cy="196453"/>
            </a:xfrm>
            <a:prstGeom prst="flowChartConnector">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cxnSp>
          <p:nvCxnSpPr>
            <p:cNvPr id="236" name="Straight Connector 32"/>
            <p:cNvCxnSpPr/>
            <p:nvPr/>
          </p:nvCxnSpPr>
          <p:spPr>
            <a:xfrm flipV="1">
              <a:off x="9709729" y="3153063"/>
              <a:ext cx="0" cy="601980"/>
            </a:xfrm>
            <a:prstGeom prst="line">
              <a:avLst/>
            </a:prstGeom>
            <a:solidFill>
              <a:srgbClr val="262626"/>
            </a:solidFill>
            <a:ln w="19050">
              <a:solidFill>
                <a:srgbClr val="26262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237" name="流程图: 联系 36"/>
            <p:cNvSpPr/>
            <p:nvPr/>
          </p:nvSpPr>
          <p:spPr>
            <a:xfrm>
              <a:off x="9611503" y="3654713"/>
              <a:ext cx="196453" cy="196453"/>
            </a:xfrm>
            <a:prstGeom prst="flowChartConnector">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cxnSp>
          <p:nvCxnSpPr>
            <p:cNvPr id="234" name="Straight Connector 32"/>
            <p:cNvCxnSpPr/>
            <p:nvPr/>
          </p:nvCxnSpPr>
          <p:spPr>
            <a:xfrm flipV="1">
              <a:off x="6184027" y="3796504"/>
              <a:ext cx="0" cy="601980"/>
            </a:xfrm>
            <a:prstGeom prst="line">
              <a:avLst/>
            </a:prstGeom>
            <a:solidFill>
              <a:srgbClr val="262626"/>
            </a:solidFill>
            <a:ln w="19050">
              <a:solidFill>
                <a:srgbClr val="26262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235" name="流程图: 联系 37"/>
            <p:cNvSpPr/>
            <p:nvPr/>
          </p:nvSpPr>
          <p:spPr>
            <a:xfrm>
              <a:off x="6085801" y="3654610"/>
              <a:ext cx="196453" cy="196453"/>
            </a:xfrm>
            <a:prstGeom prst="flowChartConnector">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cxnSp>
          <p:nvCxnSpPr>
            <p:cNvPr id="232" name="Straight Connector 32"/>
            <p:cNvCxnSpPr/>
            <p:nvPr/>
          </p:nvCxnSpPr>
          <p:spPr>
            <a:xfrm flipV="1">
              <a:off x="8534495" y="3796504"/>
              <a:ext cx="0" cy="601980"/>
            </a:xfrm>
            <a:prstGeom prst="line">
              <a:avLst/>
            </a:prstGeom>
            <a:solidFill>
              <a:srgbClr val="262626"/>
            </a:solidFill>
            <a:ln w="19050">
              <a:solidFill>
                <a:srgbClr val="26262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233" name="流程图: 联系 37"/>
            <p:cNvSpPr/>
            <p:nvPr/>
          </p:nvSpPr>
          <p:spPr>
            <a:xfrm>
              <a:off x="8436269" y="3654610"/>
              <a:ext cx="196453" cy="196453"/>
            </a:xfrm>
            <a:prstGeom prst="flowChartConnector">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cxnSp>
          <p:nvCxnSpPr>
            <p:cNvPr id="230" name="Straight Connector 32"/>
            <p:cNvCxnSpPr/>
            <p:nvPr/>
          </p:nvCxnSpPr>
          <p:spPr>
            <a:xfrm flipV="1">
              <a:off x="10884964" y="3796504"/>
              <a:ext cx="0" cy="601980"/>
            </a:xfrm>
            <a:prstGeom prst="line">
              <a:avLst/>
            </a:prstGeom>
            <a:solidFill>
              <a:srgbClr val="262626"/>
            </a:solidFill>
            <a:ln w="19050">
              <a:solidFill>
                <a:srgbClr val="26262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231" name="流程图: 联系 37"/>
            <p:cNvSpPr/>
            <p:nvPr/>
          </p:nvSpPr>
          <p:spPr>
            <a:xfrm>
              <a:off x="10786738" y="3654610"/>
              <a:ext cx="196453" cy="196453"/>
            </a:xfrm>
            <a:prstGeom prst="flowChartConnector">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218" name="圆角矩形 10"/>
            <p:cNvSpPr/>
            <p:nvPr/>
          </p:nvSpPr>
          <p:spPr>
            <a:xfrm>
              <a:off x="695096" y="4478671"/>
              <a:ext cx="1614487" cy="585710"/>
            </a:xfrm>
            <a:prstGeom prst="roundRect">
              <a:avLst/>
            </a:prstGeom>
            <a:solidFill>
              <a:srgbClr val="CAC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400" b="1" dirty="0">
                  <a:solidFill>
                    <a:schemeClr val="bg1">
                      <a:lumMod val="10000"/>
                    </a:schemeClr>
                  </a:solidFill>
                  <a:latin typeface="微软雅黑" panose="020B0503020204020204" pitchFamily="34" charset="-122"/>
                  <a:ea typeface="微软雅黑" panose="020B0503020204020204" pitchFamily="34" charset="-122"/>
                </a:rPr>
                <a:t>STEP1</a:t>
              </a:r>
              <a:endParaRPr lang="en-US" altLang="zh-CN" sz="1400" b="1" dirty="0">
                <a:solidFill>
                  <a:schemeClr val="bg1">
                    <a:lumMod val="10000"/>
                  </a:schemeClr>
                </a:solidFill>
                <a:latin typeface="微软雅黑" panose="020B0503020204020204" pitchFamily="34" charset="-122"/>
                <a:ea typeface="微软雅黑" panose="020B0503020204020204" pitchFamily="34" charset="-122"/>
              </a:endParaRPr>
            </a:p>
            <a:p>
              <a:pPr algn="ctr">
                <a:defRPr/>
              </a:pPr>
              <a:r>
                <a:rPr lang="en-US" altLang="zh-CN" sz="1400" b="1" dirty="0">
                  <a:solidFill>
                    <a:schemeClr val="bg1">
                      <a:lumMod val="10000"/>
                    </a:schemeClr>
                  </a:solidFill>
                  <a:latin typeface="微软雅黑" panose="020B0503020204020204" pitchFamily="34" charset="-122"/>
                  <a:ea typeface="微软雅黑" panose="020B0503020204020204" pitchFamily="34" charset="-122"/>
                </a:rPr>
                <a:t>Confirm survey object</a:t>
              </a:r>
              <a:endParaRPr lang="zh-CN" altLang="en-US" sz="1400" b="1" dirty="0">
                <a:solidFill>
                  <a:schemeClr val="bg1">
                    <a:lumMod val="10000"/>
                  </a:schemeClr>
                </a:solidFill>
                <a:latin typeface="微软雅黑" panose="020B0503020204020204" pitchFamily="34" charset="-122"/>
                <a:ea typeface="微软雅黑" panose="020B0503020204020204" pitchFamily="34" charset="-122"/>
              </a:endParaRPr>
            </a:p>
          </p:txBody>
        </p:sp>
        <p:sp>
          <p:nvSpPr>
            <p:cNvPr id="219" name="ïṩḻiḑe"/>
            <p:cNvSpPr/>
            <p:nvPr/>
          </p:nvSpPr>
          <p:spPr bwMode="auto">
            <a:xfrm>
              <a:off x="506685" y="5126923"/>
              <a:ext cx="1776757" cy="91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000" tIns="23400" rIns="45000" bIns="23400" anchor="t" anchorCtr="0">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lvl="0" defTabSz="412750">
                <a:lnSpc>
                  <a:spcPct val="150000"/>
                </a:lnSpc>
                <a:spcBef>
                  <a:spcPct val="0"/>
                </a:spcBef>
                <a:defRPr/>
              </a:pPr>
              <a:r>
                <a:rPr lang="en-US" altLang="zh-CN" sz="1000" b="0" kern="0" dirty="0">
                  <a:latin typeface="OPPOSans M" panose="00020600040101010101" charset="-122"/>
                  <a:ea typeface="OPPOSans M" panose="00020600040101010101" charset="-122"/>
                </a:rPr>
                <a:t>According to ways which users send for repair, confirming survey object</a:t>
              </a:r>
              <a:endParaRPr lang="zh-CN" altLang="en-US" sz="1000" b="0" kern="0" dirty="0">
                <a:latin typeface="OPPOSans M" panose="00020600040101010101" charset="-122"/>
                <a:ea typeface="OPPOSans M" panose="00020600040101010101" charset="-122"/>
              </a:endParaRPr>
            </a:p>
          </p:txBody>
        </p:sp>
        <p:sp>
          <p:nvSpPr>
            <p:cNvPr id="216" name="圆角矩形 10"/>
            <p:cNvSpPr/>
            <p:nvPr/>
          </p:nvSpPr>
          <p:spPr>
            <a:xfrm>
              <a:off x="3045564" y="4516961"/>
              <a:ext cx="1614487" cy="536899"/>
            </a:xfrm>
            <a:prstGeom prst="roundRect">
              <a:avLst/>
            </a:prstGeom>
            <a:solidFill>
              <a:srgbClr val="CAC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400" b="1" dirty="0">
                  <a:solidFill>
                    <a:schemeClr val="bg1">
                      <a:lumMod val="10000"/>
                    </a:schemeClr>
                  </a:solidFill>
                  <a:latin typeface="微软雅黑" panose="020B0503020204020204" pitchFamily="34" charset="-122"/>
                  <a:ea typeface="微软雅黑" panose="020B0503020204020204" pitchFamily="34" charset="-122"/>
                </a:rPr>
                <a:t>STEP3</a:t>
              </a:r>
              <a:endParaRPr lang="en-US" altLang="zh-CN" sz="1400" b="1" dirty="0">
                <a:solidFill>
                  <a:schemeClr val="bg1">
                    <a:lumMod val="10000"/>
                  </a:schemeClr>
                </a:solidFill>
                <a:latin typeface="微软雅黑" panose="020B0503020204020204" pitchFamily="34" charset="-122"/>
                <a:ea typeface="微软雅黑" panose="020B0503020204020204" pitchFamily="34" charset="-122"/>
              </a:endParaRPr>
            </a:p>
            <a:p>
              <a:pPr algn="ctr">
                <a:defRPr/>
              </a:pPr>
              <a:r>
                <a:rPr lang="en-US" altLang="zh-CN" sz="1400" b="1" dirty="0">
                  <a:solidFill>
                    <a:schemeClr val="bg1">
                      <a:lumMod val="10000"/>
                    </a:schemeClr>
                  </a:solidFill>
                  <a:latin typeface="微软雅黑" panose="020B0503020204020204" pitchFamily="34" charset="-122"/>
                  <a:ea typeface="微软雅黑" panose="020B0503020204020204" pitchFamily="34" charset="-122"/>
                </a:rPr>
                <a:t>User</a:t>
              </a:r>
              <a:r>
                <a:rPr lang="zh-CN" altLang="en-US" sz="1400" b="1" dirty="0">
                  <a:solidFill>
                    <a:schemeClr val="bg1">
                      <a:lumMod val="10000"/>
                    </a:schemeClr>
                  </a:solidFill>
                  <a:latin typeface="微软雅黑" panose="020B0503020204020204" pitchFamily="34" charset="-122"/>
                  <a:ea typeface="微软雅黑" panose="020B0503020204020204" pitchFamily="34" charset="-122"/>
                </a:rPr>
                <a:t> </a:t>
              </a:r>
              <a:r>
                <a:rPr lang="en-US" altLang="zh-CN" sz="1400" b="1" dirty="0">
                  <a:solidFill>
                    <a:schemeClr val="bg1">
                      <a:lumMod val="10000"/>
                    </a:schemeClr>
                  </a:solidFill>
                  <a:latin typeface="微软雅黑" panose="020B0503020204020204" pitchFamily="34" charset="-122"/>
                  <a:ea typeface="微软雅黑" panose="020B0503020204020204" pitchFamily="34" charset="-122"/>
                </a:rPr>
                <a:t>fills</a:t>
              </a:r>
              <a:r>
                <a:rPr lang="zh-CN" altLang="en-US" sz="1400" b="1" dirty="0">
                  <a:solidFill>
                    <a:schemeClr val="bg1">
                      <a:lumMod val="10000"/>
                    </a:schemeClr>
                  </a:solidFill>
                  <a:latin typeface="微软雅黑" panose="020B0503020204020204" pitchFamily="34" charset="-122"/>
                  <a:ea typeface="微软雅黑" panose="020B0503020204020204" pitchFamily="34" charset="-122"/>
                </a:rPr>
                <a:t> </a:t>
              </a:r>
              <a:r>
                <a:rPr lang="en-US" altLang="zh-CN" sz="1400" b="1" dirty="0">
                  <a:solidFill>
                    <a:schemeClr val="bg1">
                      <a:lumMod val="10000"/>
                    </a:schemeClr>
                  </a:solidFill>
                  <a:latin typeface="微软雅黑" panose="020B0503020204020204" pitchFamily="34" charset="-122"/>
                  <a:ea typeface="微软雅黑" panose="020B0503020204020204" pitchFamily="34" charset="-122"/>
                </a:rPr>
                <a:t>out the survey</a:t>
              </a:r>
              <a:endParaRPr lang="zh-CN" altLang="en-US" sz="1400" b="1" dirty="0">
                <a:solidFill>
                  <a:schemeClr val="bg1">
                    <a:lumMod val="10000"/>
                  </a:schemeClr>
                </a:solidFill>
                <a:latin typeface="微软雅黑" panose="020B0503020204020204" pitchFamily="34" charset="-122"/>
                <a:ea typeface="微软雅黑" panose="020B0503020204020204" pitchFamily="34" charset="-122"/>
              </a:endParaRPr>
            </a:p>
          </p:txBody>
        </p:sp>
        <p:sp>
          <p:nvSpPr>
            <p:cNvPr id="217" name="ïṩḻiḑe"/>
            <p:cNvSpPr/>
            <p:nvPr/>
          </p:nvSpPr>
          <p:spPr bwMode="auto">
            <a:xfrm>
              <a:off x="2696823" y="5188791"/>
              <a:ext cx="2213744" cy="108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000" tIns="23400" rIns="45000" bIns="23400" anchor="t" anchorCtr="0">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lvl="0" defTabSz="412750">
                <a:lnSpc>
                  <a:spcPct val="150000"/>
                </a:lnSpc>
                <a:spcBef>
                  <a:spcPct val="0"/>
                </a:spcBef>
                <a:defRPr/>
              </a:pPr>
              <a:r>
                <a:rPr lang="en-US" altLang="zh-CN" sz="1000" b="0" kern="0" dirty="0">
                  <a:latin typeface="OPPOSans M" panose="00020600040101010101" charset="-122"/>
                  <a:ea typeface="OPPOSans M" panose="00020600040101010101" charset="-122"/>
                </a:rPr>
                <a:t>As for Mail/SMS survey, user fills in by himself; as for telephone return visit, CC record Users’ answer</a:t>
              </a:r>
              <a:endParaRPr lang="zh-CN" altLang="en-US" sz="1000" b="0" kern="0" dirty="0">
                <a:latin typeface="OPPOSans M" panose="00020600040101010101" charset="-122"/>
                <a:ea typeface="OPPOSans M" panose="00020600040101010101" charset="-122"/>
              </a:endParaRPr>
            </a:p>
          </p:txBody>
        </p:sp>
        <p:sp>
          <p:nvSpPr>
            <p:cNvPr id="214" name="圆角矩形 10"/>
            <p:cNvSpPr/>
            <p:nvPr/>
          </p:nvSpPr>
          <p:spPr>
            <a:xfrm>
              <a:off x="5396032" y="4476803"/>
              <a:ext cx="1614487" cy="577056"/>
            </a:xfrm>
            <a:prstGeom prst="roundRect">
              <a:avLst/>
            </a:prstGeom>
            <a:solidFill>
              <a:srgbClr val="CAC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400" b="1" dirty="0">
                  <a:solidFill>
                    <a:schemeClr val="bg1">
                      <a:lumMod val="10000"/>
                    </a:schemeClr>
                  </a:solidFill>
                  <a:latin typeface="微软雅黑" panose="020B0503020204020204" pitchFamily="34" charset="-122"/>
                  <a:ea typeface="微软雅黑" panose="020B0503020204020204" pitchFamily="34" charset="-122"/>
                </a:rPr>
                <a:t>STEP5</a:t>
              </a:r>
              <a:endParaRPr lang="en-US" altLang="zh-CN" sz="1400" b="1" dirty="0">
                <a:solidFill>
                  <a:schemeClr val="bg1">
                    <a:lumMod val="10000"/>
                  </a:schemeClr>
                </a:solidFill>
                <a:latin typeface="微软雅黑" panose="020B0503020204020204" pitchFamily="34" charset="-122"/>
                <a:ea typeface="微软雅黑" panose="020B0503020204020204" pitchFamily="34" charset="-122"/>
              </a:endParaRPr>
            </a:p>
            <a:p>
              <a:pPr algn="ctr">
                <a:defRPr/>
              </a:pPr>
              <a:r>
                <a:rPr lang="en-US" altLang="zh-CN" sz="1400" b="1" dirty="0">
                  <a:solidFill>
                    <a:schemeClr val="bg1">
                      <a:lumMod val="10000"/>
                    </a:schemeClr>
                  </a:solidFill>
                  <a:latin typeface="微软雅黑" panose="020B0503020204020204" pitchFamily="34" charset="-122"/>
                  <a:ea typeface="微软雅黑" panose="020B0503020204020204" pitchFamily="34" charset="-122"/>
                </a:rPr>
                <a:t>Present NPS data</a:t>
              </a:r>
              <a:endParaRPr lang="zh-CN" altLang="en-US" sz="1400" b="1" dirty="0">
                <a:solidFill>
                  <a:schemeClr val="bg1">
                    <a:lumMod val="10000"/>
                  </a:schemeClr>
                </a:solidFill>
                <a:latin typeface="微软雅黑" panose="020B0503020204020204" pitchFamily="34" charset="-122"/>
                <a:ea typeface="微软雅黑" panose="020B0503020204020204" pitchFamily="34" charset="-122"/>
              </a:endParaRPr>
            </a:p>
          </p:txBody>
        </p:sp>
        <p:sp>
          <p:nvSpPr>
            <p:cNvPr id="215" name="ïṩḻiḑe"/>
            <p:cNvSpPr/>
            <p:nvPr/>
          </p:nvSpPr>
          <p:spPr bwMode="auto">
            <a:xfrm>
              <a:off x="5139147" y="5188791"/>
              <a:ext cx="2084415" cy="120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000" tIns="23400" rIns="45000" bIns="23400" anchor="t" anchorCtr="0">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lvl="0" defTabSz="412750">
                <a:lnSpc>
                  <a:spcPct val="150000"/>
                </a:lnSpc>
                <a:spcBef>
                  <a:spcPct val="0"/>
                </a:spcBef>
                <a:defRPr/>
              </a:pPr>
              <a:r>
                <a:rPr lang="en-US" altLang="zh-CN" sz="1000" b="0" kern="0" dirty="0">
                  <a:latin typeface="OPPOSans M" panose="00020600040101010101" charset="-122"/>
                  <a:ea typeface="OPPOSans M" panose="00020600040101010101" charset="-122"/>
                </a:rPr>
                <a:t>Developing NPS dashboard, after integrating various channel data, presenting NPS value and service pain points</a:t>
              </a:r>
              <a:endParaRPr lang="zh-CN" altLang="en-US" sz="1000" b="0" kern="0" dirty="0">
                <a:latin typeface="OPPOSans M" panose="00020600040101010101" charset="-122"/>
                <a:ea typeface="OPPOSans M" panose="00020600040101010101" charset="-122"/>
              </a:endParaRPr>
            </a:p>
          </p:txBody>
        </p:sp>
        <p:sp>
          <p:nvSpPr>
            <p:cNvPr id="212" name="圆角矩形 10"/>
            <p:cNvSpPr/>
            <p:nvPr/>
          </p:nvSpPr>
          <p:spPr>
            <a:xfrm>
              <a:off x="7620000" y="4458925"/>
              <a:ext cx="1860883" cy="594934"/>
            </a:xfrm>
            <a:prstGeom prst="roundRect">
              <a:avLst/>
            </a:prstGeom>
            <a:solidFill>
              <a:srgbClr val="046A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400" b="1" dirty="0">
                  <a:solidFill>
                    <a:schemeClr val="bg1"/>
                  </a:solidFill>
                  <a:latin typeface="微软雅黑" panose="020B0503020204020204" pitchFamily="34" charset="-122"/>
                  <a:ea typeface="微软雅黑" panose="020B0503020204020204" pitchFamily="34" charset="-122"/>
                </a:rPr>
                <a:t>STEP7</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ctr">
                <a:defRPr/>
              </a:pPr>
              <a:r>
                <a:rPr lang="en-US" altLang="zh-CN" sz="1400" b="1" dirty="0">
                  <a:solidFill>
                    <a:schemeClr val="bg1"/>
                  </a:solidFill>
                  <a:latin typeface="微软雅黑" panose="020B0503020204020204" pitchFamily="34" charset="-122"/>
                  <a:ea typeface="微软雅黑" panose="020B0503020204020204" pitchFamily="34" charset="-122"/>
                </a:rPr>
                <a:t>Find solutions</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13" name="ïṩḻiḑe"/>
            <p:cNvSpPr/>
            <p:nvPr/>
          </p:nvSpPr>
          <p:spPr bwMode="auto">
            <a:xfrm>
              <a:off x="7489615" y="5188909"/>
              <a:ext cx="2154015" cy="12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000" tIns="23400" rIns="45000" bIns="23400" anchor="t" anchorCtr="0">
              <a:normAutofit lnSpcReduction="1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lvl="0" defTabSz="412750">
                <a:lnSpc>
                  <a:spcPct val="150000"/>
                </a:lnSpc>
                <a:spcBef>
                  <a:spcPct val="0"/>
                </a:spcBef>
                <a:defRPr/>
              </a:pPr>
              <a:r>
                <a:rPr lang="en-US" altLang="zh-CN" sz="1000" b="0" kern="0" dirty="0">
                  <a:latin typeface="OPPOSans M" panose="00020600040101010101" charset="-122"/>
                  <a:ea typeface="OPPOSans M" panose="00020600040101010101" charset="-122"/>
                </a:rPr>
                <a:t>According to the priority improvement items, identifying the key points, and formulating the service countermeasures (one region and one policy)</a:t>
              </a:r>
              <a:endParaRPr lang="zh-CN" altLang="en-US" sz="1000" b="0" kern="0" dirty="0">
                <a:latin typeface="OPPOSans M" panose="00020600040101010101" charset="-122"/>
                <a:ea typeface="OPPOSans M" panose="00020600040101010101" charset="-122"/>
              </a:endParaRPr>
            </a:p>
          </p:txBody>
        </p:sp>
        <p:sp>
          <p:nvSpPr>
            <p:cNvPr id="210" name="圆角矩形 10"/>
            <p:cNvSpPr/>
            <p:nvPr/>
          </p:nvSpPr>
          <p:spPr>
            <a:xfrm>
              <a:off x="10096969" y="4458925"/>
              <a:ext cx="1614487" cy="594934"/>
            </a:xfrm>
            <a:prstGeom prst="roundRect">
              <a:avLst/>
            </a:prstGeom>
            <a:solidFill>
              <a:srgbClr val="CAC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400" b="1" dirty="0">
                  <a:solidFill>
                    <a:schemeClr val="bg1">
                      <a:lumMod val="10000"/>
                    </a:schemeClr>
                  </a:solidFill>
                  <a:latin typeface="微软雅黑" panose="020B0503020204020204" pitchFamily="34" charset="-122"/>
                  <a:ea typeface="微软雅黑" panose="020B0503020204020204" pitchFamily="34" charset="-122"/>
                </a:rPr>
                <a:t>STEP9</a:t>
              </a:r>
              <a:endParaRPr lang="en-US" altLang="zh-CN" sz="1400" b="1" dirty="0">
                <a:solidFill>
                  <a:schemeClr val="bg1">
                    <a:lumMod val="10000"/>
                  </a:schemeClr>
                </a:solidFill>
                <a:latin typeface="微软雅黑" panose="020B0503020204020204" pitchFamily="34" charset="-122"/>
                <a:ea typeface="微软雅黑" panose="020B0503020204020204" pitchFamily="34" charset="-122"/>
              </a:endParaRPr>
            </a:p>
            <a:p>
              <a:pPr algn="ctr">
                <a:defRPr/>
              </a:pPr>
              <a:r>
                <a:rPr lang="en-US" altLang="zh-CN" sz="1400" b="1" dirty="0">
                  <a:solidFill>
                    <a:schemeClr val="bg1">
                      <a:lumMod val="10000"/>
                    </a:schemeClr>
                  </a:solidFill>
                  <a:latin typeface="微软雅黑" panose="020B0503020204020204" pitchFamily="34" charset="-122"/>
                  <a:ea typeface="微软雅黑" panose="020B0503020204020204" pitchFamily="34" charset="-122"/>
                </a:rPr>
                <a:t>Adjust the survey</a:t>
              </a:r>
              <a:endParaRPr lang="zh-CN" altLang="en-US" sz="1400" b="1" dirty="0">
                <a:solidFill>
                  <a:schemeClr val="bg1">
                    <a:lumMod val="10000"/>
                  </a:schemeClr>
                </a:solidFill>
                <a:latin typeface="微软雅黑" panose="020B0503020204020204" pitchFamily="34" charset="-122"/>
                <a:ea typeface="微软雅黑" panose="020B0503020204020204" pitchFamily="34" charset="-122"/>
              </a:endParaRPr>
            </a:p>
          </p:txBody>
        </p:sp>
        <p:sp>
          <p:nvSpPr>
            <p:cNvPr id="211" name="ïṩḻiḑe"/>
            <p:cNvSpPr/>
            <p:nvPr/>
          </p:nvSpPr>
          <p:spPr bwMode="auto">
            <a:xfrm>
              <a:off x="10123110" y="5126923"/>
              <a:ext cx="1562205" cy="67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000" tIns="23400" rIns="45000" bIns="23400" anchor="t" anchorCtr="0">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lvl="0" defTabSz="412750">
                <a:lnSpc>
                  <a:spcPct val="150000"/>
                </a:lnSpc>
                <a:spcBef>
                  <a:spcPct val="0"/>
                </a:spcBef>
                <a:defRPr/>
              </a:pPr>
              <a:endParaRPr lang="zh-CN" altLang="en-US" sz="1200" b="0" kern="0" dirty="0">
                <a:latin typeface="OPPOSans M" panose="00020600040101010101" charset="-122"/>
                <a:ea typeface="OPPOSans M" panose="00020600040101010101" charset="-122"/>
              </a:endParaRPr>
            </a:p>
          </p:txBody>
        </p:sp>
        <p:sp>
          <p:nvSpPr>
            <p:cNvPr id="208" name="圆角矩形 10"/>
            <p:cNvSpPr/>
            <p:nvPr/>
          </p:nvSpPr>
          <p:spPr>
            <a:xfrm>
              <a:off x="1870330" y="1866682"/>
              <a:ext cx="1614487" cy="571101"/>
            </a:xfrm>
            <a:prstGeom prst="roundRect">
              <a:avLst/>
            </a:prstGeom>
            <a:solidFill>
              <a:srgbClr val="CAC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b="1" dirty="0">
                  <a:solidFill>
                    <a:schemeClr val="bg1">
                      <a:lumMod val="10000"/>
                    </a:schemeClr>
                  </a:solidFill>
                  <a:latin typeface="微软雅黑" panose="020B0503020204020204" pitchFamily="34" charset="-122"/>
                  <a:ea typeface="微软雅黑" panose="020B0503020204020204" pitchFamily="34" charset="-122"/>
                </a:rPr>
                <a:t>STEP2</a:t>
              </a:r>
              <a:endParaRPr lang="en-US" altLang="zh-CN" sz="1600" b="1" dirty="0">
                <a:solidFill>
                  <a:schemeClr val="bg1">
                    <a:lumMod val="10000"/>
                  </a:schemeClr>
                </a:solidFill>
                <a:latin typeface="微软雅黑" panose="020B0503020204020204" pitchFamily="34" charset="-122"/>
                <a:ea typeface="微软雅黑" panose="020B0503020204020204" pitchFamily="34" charset="-122"/>
              </a:endParaRPr>
            </a:p>
            <a:p>
              <a:pPr algn="ctr">
                <a:defRPr/>
              </a:pPr>
              <a:r>
                <a:rPr lang="en-US" altLang="zh-CN" sz="1400" b="1" dirty="0">
                  <a:solidFill>
                    <a:schemeClr val="bg1">
                      <a:lumMod val="10000"/>
                    </a:schemeClr>
                  </a:solidFill>
                  <a:latin typeface="微软雅黑" panose="020B0503020204020204" pitchFamily="34" charset="-122"/>
                  <a:ea typeface="微软雅黑" panose="020B0503020204020204" pitchFamily="34" charset="-122"/>
                </a:rPr>
                <a:t>Distribute the survey</a:t>
              </a:r>
              <a:endParaRPr lang="zh-CN" altLang="en-US" sz="1400" b="1" dirty="0">
                <a:solidFill>
                  <a:schemeClr val="bg1">
                    <a:lumMod val="10000"/>
                  </a:schemeClr>
                </a:solidFill>
                <a:latin typeface="微软雅黑" panose="020B0503020204020204" pitchFamily="34" charset="-122"/>
                <a:ea typeface="微软雅黑" panose="020B0503020204020204" pitchFamily="34" charset="-122"/>
              </a:endParaRPr>
            </a:p>
          </p:txBody>
        </p:sp>
        <p:sp>
          <p:nvSpPr>
            <p:cNvPr id="209" name="ïṩḻiḑe"/>
            <p:cNvSpPr/>
            <p:nvPr/>
          </p:nvSpPr>
          <p:spPr bwMode="auto">
            <a:xfrm>
              <a:off x="1118263" y="2519102"/>
              <a:ext cx="2988512" cy="85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000" tIns="23400" rIns="45000" bIns="23400" anchor="t" anchorCtr="0">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lvl="0" defTabSz="412750">
                <a:lnSpc>
                  <a:spcPct val="150000"/>
                </a:lnSpc>
                <a:spcBef>
                  <a:spcPct val="0"/>
                </a:spcBef>
                <a:defRPr/>
              </a:pPr>
              <a:r>
                <a:rPr lang="en-US" altLang="zh-CN" sz="1000" b="0" kern="0" dirty="0">
                  <a:latin typeface="OPPOSans M" panose="00020600040101010101" charset="-122"/>
                  <a:ea typeface="OPPOSans M" panose="00020600040101010101" charset="-122"/>
                </a:rPr>
                <a:t>According to the user's contact information on the repair order, selecting SMS, email, or telephone return visit</a:t>
              </a:r>
              <a:endParaRPr lang="zh-CN" altLang="en-US" sz="1000" b="0" kern="0" dirty="0">
                <a:latin typeface="OPPOSans M" panose="00020600040101010101" charset="-122"/>
                <a:ea typeface="OPPOSans M" panose="00020600040101010101" charset="-122"/>
              </a:endParaRPr>
            </a:p>
          </p:txBody>
        </p:sp>
        <p:sp>
          <p:nvSpPr>
            <p:cNvPr id="206" name="圆角矩形 10"/>
            <p:cNvSpPr/>
            <p:nvPr/>
          </p:nvSpPr>
          <p:spPr>
            <a:xfrm>
              <a:off x="4220950" y="1866682"/>
              <a:ext cx="1614487" cy="571101"/>
            </a:xfrm>
            <a:prstGeom prst="roundRect">
              <a:avLst/>
            </a:prstGeom>
            <a:solidFill>
              <a:srgbClr val="CAC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defRPr/>
              </a:pPr>
              <a:r>
                <a:rPr lang="en-US" altLang="zh-CN" sz="1600" b="1" dirty="0">
                  <a:solidFill>
                    <a:schemeClr val="bg1">
                      <a:lumMod val="10000"/>
                    </a:schemeClr>
                  </a:solidFill>
                  <a:latin typeface="微软雅黑" panose="020B0503020204020204" pitchFamily="34" charset="-122"/>
                  <a:ea typeface="微软雅黑" panose="020B0503020204020204" pitchFamily="34" charset="-122"/>
                </a:rPr>
                <a:t>STEP4</a:t>
              </a:r>
              <a:endParaRPr lang="en-US" altLang="zh-CN" sz="1600" b="1" dirty="0">
                <a:solidFill>
                  <a:schemeClr val="bg1">
                    <a:lumMod val="10000"/>
                  </a:schemeClr>
                </a:solidFill>
                <a:latin typeface="微软雅黑" panose="020B0503020204020204" pitchFamily="34" charset="-122"/>
                <a:ea typeface="微软雅黑" panose="020B0503020204020204" pitchFamily="34" charset="-122"/>
                <a:sym typeface="+mn-ea"/>
              </a:endParaRPr>
            </a:p>
            <a:p>
              <a:pPr algn="ctr">
                <a:spcBef>
                  <a:spcPct val="0"/>
                </a:spcBef>
                <a:defRPr/>
              </a:pPr>
              <a:r>
                <a:rPr lang="en-US" altLang="zh-CN" sz="1600" b="1" dirty="0">
                  <a:solidFill>
                    <a:schemeClr val="bg1">
                      <a:lumMod val="10000"/>
                    </a:schemeClr>
                  </a:solidFill>
                  <a:latin typeface="微软雅黑" panose="020B0503020204020204" pitchFamily="34" charset="-122"/>
                  <a:ea typeface="微软雅黑" panose="020B0503020204020204" pitchFamily="34" charset="-122"/>
                  <a:sym typeface="+mn-ea"/>
                </a:rPr>
                <a:t>Collect data</a:t>
              </a:r>
              <a:endParaRPr lang="zh-CN" altLang="en-US" sz="1600" b="1" dirty="0">
                <a:solidFill>
                  <a:schemeClr val="bg1">
                    <a:lumMod val="10000"/>
                  </a:schemeClr>
                </a:solidFill>
                <a:latin typeface="微软雅黑" panose="020B0503020204020204" pitchFamily="34" charset="-122"/>
                <a:ea typeface="微软雅黑" panose="020B0503020204020204" pitchFamily="34" charset="-122"/>
                <a:sym typeface="+mn-ea"/>
              </a:endParaRPr>
            </a:p>
          </p:txBody>
        </p:sp>
        <p:sp>
          <p:nvSpPr>
            <p:cNvPr id="207" name="ïṩḻiḑe"/>
            <p:cNvSpPr/>
            <p:nvPr/>
          </p:nvSpPr>
          <p:spPr bwMode="auto">
            <a:xfrm>
              <a:off x="3994814" y="2511121"/>
              <a:ext cx="2177480" cy="74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000" tIns="23400" rIns="45000" bIns="23400" anchor="t" anchorCtr="0">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lvl="0" defTabSz="412750">
                <a:lnSpc>
                  <a:spcPct val="150000"/>
                </a:lnSpc>
                <a:spcBef>
                  <a:spcPct val="0"/>
                </a:spcBef>
                <a:defRPr/>
              </a:pPr>
              <a:r>
                <a:rPr lang="en-US" altLang="zh-CN" sz="1050" b="0" kern="0" dirty="0">
                  <a:latin typeface="OPPOSans M" panose="00020600040101010101" charset="-122"/>
                  <a:ea typeface="OPPOSans M" panose="00020600040101010101" charset="-122"/>
                </a:rPr>
                <a:t>Integrate Email, SMS and telephone return visit data into WCSM system</a:t>
              </a:r>
              <a:endParaRPr lang="zh-CN" altLang="en-US" sz="1050" b="0" kern="0" dirty="0">
                <a:latin typeface="OPPOSans M" panose="00020600040101010101" charset="-122"/>
                <a:ea typeface="OPPOSans M" panose="00020600040101010101" charset="-122"/>
              </a:endParaRPr>
            </a:p>
          </p:txBody>
        </p:sp>
        <p:sp>
          <p:nvSpPr>
            <p:cNvPr id="204" name="圆角矩形 10"/>
            <p:cNvSpPr/>
            <p:nvPr/>
          </p:nvSpPr>
          <p:spPr>
            <a:xfrm>
              <a:off x="6571570" y="1861727"/>
              <a:ext cx="1614487" cy="576054"/>
            </a:xfrm>
            <a:prstGeom prst="roundRect">
              <a:avLst/>
            </a:prstGeom>
            <a:solidFill>
              <a:srgbClr val="046A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400" b="1" dirty="0">
                  <a:solidFill>
                    <a:schemeClr val="bg1"/>
                  </a:solidFill>
                  <a:latin typeface="微软雅黑" panose="020B0503020204020204" pitchFamily="34" charset="-122"/>
                  <a:ea typeface="微软雅黑" panose="020B0503020204020204" pitchFamily="34" charset="-122"/>
                </a:rPr>
                <a:t>STEP6</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ctr">
                <a:defRPr/>
              </a:pPr>
              <a:r>
                <a:rPr lang="en-US" altLang="zh-CN" sz="1400" b="1" dirty="0">
                  <a:solidFill>
                    <a:schemeClr val="bg1"/>
                  </a:solidFill>
                  <a:latin typeface="微软雅黑" panose="020B0503020204020204" pitchFamily="34" charset="-122"/>
                  <a:ea typeface="微软雅黑" panose="020B0503020204020204" pitchFamily="34" charset="-122"/>
                </a:rPr>
                <a:t>Analyze and Improve</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05" name="ïṩḻiḑe"/>
            <p:cNvSpPr/>
            <p:nvPr/>
          </p:nvSpPr>
          <p:spPr bwMode="auto">
            <a:xfrm>
              <a:off x="6357015" y="2516099"/>
              <a:ext cx="2079240" cy="67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000" tIns="23400" rIns="45000" bIns="23400" anchor="t" anchorCtr="0">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lvl="0" defTabSz="412750">
                <a:lnSpc>
                  <a:spcPct val="150000"/>
                </a:lnSpc>
                <a:spcBef>
                  <a:spcPct val="0"/>
                </a:spcBef>
                <a:defRPr/>
              </a:pPr>
              <a:r>
                <a:rPr lang="en-US" altLang="zh-CN" sz="1000" b="0" kern="0" dirty="0">
                  <a:latin typeface="OPPOSans M" panose="00020600040101010101" charset="-122"/>
                  <a:ea typeface="OPPOSans M" panose="00020600040101010101" charset="-122"/>
                </a:rPr>
                <a:t>Identifying priority improvement items based on NPS score and mention rate</a:t>
              </a:r>
              <a:endParaRPr lang="zh-CN" altLang="en-US" sz="1000" b="0" kern="0" dirty="0">
                <a:latin typeface="OPPOSans M" panose="00020600040101010101" charset="-122"/>
                <a:ea typeface="OPPOSans M" panose="00020600040101010101" charset="-122"/>
              </a:endParaRPr>
            </a:p>
          </p:txBody>
        </p:sp>
        <p:sp>
          <p:nvSpPr>
            <p:cNvPr id="202" name="圆角矩形 10"/>
            <p:cNvSpPr/>
            <p:nvPr/>
          </p:nvSpPr>
          <p:spPr>
            <a:xfrm>
              <a:off x="8922191" y="1861728"/>
              <a:ext cx="1729767" cy="576054"/>
            </a:xfrm>
            <a:prstGeom prst="roundRect">
              <a:avLst/>
            </a:prstGeom>
            <a:solidFill>
              <a:srgbClr val="046A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400" b="1" dirty="0">
                  <a:solidFill>
                    <a:schemeClr val="bg1"/>
                  </a:solidFill>
                  <a:latin typeface="微软雅黑" panose="020B0503020204020204" pitchFamily="34" charset="-122"/>
                  <a:ea typeface="微软雅黑" panose="020B0503020204020204" pitchFamily="34" charset="-122"/>
                </a:rPr>
                <a:t>STEP8</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ctr">
                <a:defRPr/>
              </a:pPr>
              <a:r>
                <a:rPr lang="en-US" altLang="zh-CN" sz="1400" b="1" dirty="0">
                  <a:solidFill>
                    <a:schemeClr val="bg1"/>
                  </a:solidFill>
                  <a:latin typeface="微软雅黑" panose="020B0503020204020204" pitchFamily="34" charset="-122"/>
                  <a:ea typeface="微软雅黑" panose="020B0503020204020204" pitchFamily="34" charset="-122"/>
                </a:rPr>
                <a:t>Track implementation</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03" name="ïṩḻiḑe"/>
            <p:cNvSpPr/>
            <p:nvPr/>
          </p:nvSpPr>
          <p:spPr bwMode="auto">
            <a:xfrm>
              <a:off x="8534495" y="2519421"/>
              <a:ext cx="2448696" cy="67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000" tIns="23400" rIns="45000" bIns="23400" anchor="t" anchorCtr="0">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lvl="0" defTabSz="412750">
                <a:lnSpc>
                  <a:spcPct val="150000"/>
                </a:lnSpc>
                <a:spcBef>
                  <a:spcPct val="0"/>
                </a:spcBef>
                <a:defRPr/>
              </a:pPr>
              <a:r>
                <a:rPr lang="en-US" altLang="zh-CN" sz="1000" b="0" kern="0" dirty="0">
                  <a:latin typeface="OPPOSans M" panose="00020600040101010101" charset="-122"/>
                  <a:ea typeface="OPPOSans M" panose="00020600040101010101" charset="-122"/>
                </a:rPr>
                <a:t>Tracking the implementation of service solution and adjust in time</a:t>
              </a:r>
              <a:endParaRPr lang="zh-CN" altLang="en-US" sz="1000" b="0" kern="0" dirty="0">
                <a:latin typeface="OPPOSans M" panose="00020600040101010101" charset="-122"/>
                <a:ea typeface="OPPOSans M" panose="00020600040101010101" charset="-122"/>
              </a:endParaRPr>
            </a:p>
          </p:txBody>
        </p:sp>
      </p:grpSp>
      <p:sp>
        <p:nvSpPr>
          <p:cNvPr id="44" name="ïṩḻiḑe"/>
          <p:cNvSpPr/>
          <p:nvPr/>
        </p:nvSpPr>
        <p:spPr bwMode="auto">
          <a:xfrm>
            <a:off x="9709730" y="5021502"/>
            <a:ext cx="2241638" cy="203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000" tIns="23400" rIns="45000" bIns="23400" anchor="t" anchorCtr="0">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lvl="0" defTabSz="412750">
              <a:lnSpc>
                <a:spcPct val="150000"/>
              </a:lnSpc>
              <a:spcBef>
                <a:spcPct val="0"/>
              </a:spcBef>
              <a:defRPr/>
            </a:pPr>
            <a:r>
              <a:rPr lang="en-US" altLang="zh-CN" sz="1000" b="0" kern="0" dirty="0">
                <a:latin typeface="OPPOSans M" panose="00020600040101010101" charset="-122"/>
                <a:ea typeface="OPPOSans M" panose="00020600040101010101" charset="-122"/>
              </a:rPr>
              <a:t>According to the improvement situation, adjusting the content of the survey, confirming the main pain points and strengthening monitoring</a:t>
            </a:r>
            <a:endParaRPr lang="zh-CN" altLang="en-US" sz="1000" b="0" kern="0" dirty="0">
              <a:latin typeface="OPPOSans M" panose="00020600040101010101" charset="-122"/>
              <a:ea typeface="OPPOSans M" panose="00020600040101010101"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500572" y="4242417"/>
            <a:ext cx="3840590" cy="561263"/>
          </a:xfrm>
          <a:prstGeom prst="round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1600" b="1" dirty="0">
                <a:solidFill>
                  <a:schemeClr val="bg1">
                    <a:lumMod val="10000"/>
                  </a:schemeClr>
                </a:solidFill>
              </a:rPr>
              <a:t>Object One</a:t>
            </a:r>
            <a:r>
              <a:rPr lang="en-US" altLang="zh-CN" sz="1600" dirty="0">
                <a:solidFill>
                  <a:schemeClr val="bg1">
                    <a:lumMod val="10000"/>
                  </a:schemeClr>
                </a:solidFill>
              </a:rPr>
              <a:t>:</a:t>
            </a:r>
            <a:endParaRPr lang="en-US" altLang="zh-CN" sz="1600" dirty="0">
              <a:solidFill>
                <a:schemeClr val="bg1">
                  <a:lumMod val="10000"/>
                </a:schemeClr>
              </a:solidFill>
            </a:endParaRPr>
          </a:p>
          <a:p>
            <a:pPr algn="ctr"/>
            <a:r>
              <a:rPr lang="en-US" altLang="zh-CN" sz="1600" dirty="0">
                <a:solidFill>
                  <a:schemeClr val="bg1">
                    <a:lumMod val="10000"/>
                  </a:schemeClr>
                </a:solidFill>
              </a:rPr>
              <a:t>Users who send for repairing on-site</a:t>
            </a:r>
            <a:endParaRPr lang="zh-CN" altLang="en-US" sz="1600" dirty="0">
              <a:solidFill>
                <a:schemeClr val="bg1">
                  <a:lumMod val="10000"/>
                </a:schemeClr>
              </a:solidFill>
            </a:endParaRPr>
          </a:p>
        </p:txBody>
      </p:sp>
      <p:sp>
        <p:nvSpPr>
          <p:cNvPr id="3" name="矩形: 圆角 2"/>
          <p:cNvSpPr/>
          <p:nvPr/>
        </p:nvSpPr>
        <p:spPr>
          <a:xfrm>
            <a:off x="4341162" y="4242416"/>
            <a:ext cx="3663798" cy="561263"/>
          </a:xfrm>
          <a:prstGeom prst="round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1600" b="1" dirty="0">
                <a:solidFill>
                  <a:schemeClr val="bg1">
                    <a:lumMod val="10000"/>
                  </a:schemeClr>
                </a:solidFill>
              </a:rPr>
              <a:t>Object Two</a:t>
            </a:r>
            <a:r>
              <a:rPr lang="en-US" altLang="zh-CN" sz="1600" dirty="0">
                <a:solidFill>
                  <a:schemeClr val="bg1">
                    <a:lumMod val="10000"/>
                  </a:schemeClr>
                </a:solidFill>
              </a:rPr>
              <a:t>: </a:t>
            </a:r>
            <a:endParaRPr lang="en-US" altLang="zh-CN" sz="1600" dirty="0">
              <a:solidFill>
                <a:schemeClr val="bg1">
                  <a:lumMod val="10000"/>
                </a:schemeClr>
              </a:solidFill>
            </a:endParaRPr>
          </a:p>
          <a:p>
            <a:pPr algn="ctr"/>
            <a:r>
              <a:rPr lang="en-US" altLang="zh-CN" sz="1600" dirty="0">
                <a:solidFill>
                  <a:schemeClr val="bg1">
                    <a:lumMod val="10000"/>
                  </a:schemeClr>
                </a:solidFill>
              </a:rPr>
              <a:t>Users who send for repairing by mailing</a:t>
            </a:r>
            <a:endParaRPr lang="en-US" altLang="zh-CN" sz="1600" dirty="0">
              <a:solidFill>
                <a:schemeClr val="bg1">
                  <a:lumMod val="10000"/>
                </a:schemeClr>
              </a:solidFill>
            </a:endParaRPr>
          </a:p>
        </p:txBody>
      </p:sp>
      <p:sp>
        <p:nvSpPr>
          <p:cNvPr id="4" name="矩形: 圆角 3"/>
          <p:cNvSpPr/>
          <p:nvPr/>
        </p:nvSpPr>
        <p:spPr>
          <a:xfrm>
            <a:off x="8181752" y="4079397"/>
            <a:ext cx="3663798" cy="723869"/>
          </a:xfrm>
          <a:prstGeom prst="round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1600" b="1" dirty="0">
                <a:solidFill>
                  <a:schemeClr val="bg1">
                    <a:lumMod val="10000"/>
                  </a:schemeClr>
                </a:solidFill>
              </a:rPr>
              <a:t>Object Three</a:t>
            </a:r>
            <a:r>
              <a:rPr lang="zh-CN" altLang="en-US" sz="1600" dirty="0">
                <a:solidFill>
                  <a:schemeClr val="bg1">
                    <a:lumMod val="10000"/>
                  </a:schemeClr>
                </a:solidFill>
              </a:rPr>
              <a:t>：</a:t>
            </a:r>
            <a:endParaRPr lang="en-US" altLang="zh-CN" sz="1600" dirty="0">
              <a:solidFill>
                <a:schemeClr val="bg1">
                  <a:lumMod val="10000"/>
                </a:schemeClr>
              </a:solidFill>
            </a:endParaRPr>
          </a:p>
          <a:p>
            <a:pPr algn="ctr"/>
            <a:r>
              <a:rPr lang="en-US" altLang="zh-CN" sz="1600" dirty="0">
                <a:solidFill>
                  <a:schemeClr val="bg1">
                    <a:lumMod val="10000"/>
                  </a:schemeClr>
                </a:solidFill>
              </a:rPr>
              <a:t>Users who send for repairing via dealers, salesman, or operators </a:t>
            </a:r>
            <a:endParaRPr lang="zh-CN" altLang="en-US" sz="1600" dirty="0">
              <a:solidFill>
                <a:schemeClr val="bg1">
                  <a:lumMod val="10000"/>
                </a:schemeClr>
              </a:solidFill>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62778" y="1290789"/>
            <a:ext cx="2516178" cy="2516178"/>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6484" y="1252380"/>
            <a:ext cx="2516177" cy="2516177"/>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7094" y="1252379"/>
            <a:ext cx="2516178" cy="2516178"/>
          </a:xfrm>
          <a:prstGeom prst="rect">
            <a:avLst/>
          </a:prstGeom>
        </p:spPr>
      </p:pic>
      <p:sp>
        <p:nvSpPr>
          <p:cNvPr id="10" name="标题 1"/>
          <p:cNvSpPr txBox="1"/>
          <p:nvPr/>
        </p:nvSpPr>
        <p:spPr>
          <a:xfrm>
            <a:off x="636056" y="252744"/>
            <a:ext cx="9455783" cy="9652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25500">
              <a:lnSpc>
                <a:spcPct val="100000"/>
              </a:lnSpc>
              <a:spcBef>
                <a:spcPts val="0"/>
              </a:spcBef>
            </a:pPr>
            <a:r>
              <a:rPr kumimoji="1" lang="en-US" altLang="zh-CN" sz="2400"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2.3 Introduction to Key Steps: </a:t>
            </a:r>
            <a:r>
              <a:rPr kumimoji="1" lang="en-US" altLang="zh-CN" sz="2000" i="1"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Confirm Survey Object</a:t>
            </a:r>
            <a:endParaRPr kumimoji="1" lang="en-US" altLang="zh-CN" sz="2400" i="1"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endParaRPr>
          </a:p>
          <a:p>
            <a:pPr defTabSz="825500">
              <a:lnSpc>
                <a:spcPct val="100000"/>
              </a:lnSpc>
              <a:spcBef>
                <a:spcPts val="0"/>
              </a:spcBef>
            </a:pPr>
            <a:r>
              <a:rPr kumimoji="1" lang="en-US" altLang="zh-CN" sz="2400"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 </a:t>
            </a:r>
            <a:endParaRPr kumimoji="1" lang="en-US" altLang="zh-CN" sz="2400"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endParaRPr>
          </a:p>
          <a:p>
            <a:pPr defTabSz="825500">
              <a:lnSpc>
                <a:spcPct val="100000"/>
              </a:lnSpc>
              <a:spcBef>
                <a:spcPts val="0"/>
              </a:spcBef>
            </a:pPr>
            <a:endParaRPr kumimoji="1" lang="en-US" altLang="zh-CN" sz="2400"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endParaRPr>
          </a:p>
        </p:txBody>
      </p:sp>
      <p:sp>
        <p:nvSpPr>
          <p:cNvPr id="12" name="矩形: 圆角 11"/>
          <p:cNvSpPr/>
          <p:nvPr/>
        </p:nvSpPr>
        <p:spPr>
          <a:xfrm>
            <a:off x="803972" y="5542508"/>
            <a:ext cx="894173" cy="546374"/>
          </a:xfrm>
          <a:prstGeom prst="roundRect">
            <a:avLst/>
          </a:prstGeom>
          <a:solidFill>
            <a:srgbClr val="04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a:ln>
                  <a:noFill/>
                </a:ln>
                <a:solidFill>
                  <a:srgbClr val="FAFAFA"/>
                </a:solidFill>
                <a:effectLst/>
                <a:uLnTx/>
                <a:uFillTx/>
                <a:latin typeface="OPPOSans B" panose="00020600040101010101" charset="-122"/>
                <a:ea typeface="OPPOSans B" panose="00020600040101010101" charset="-122"/>
                <a:cs typeface="+mn-cs"/>
              </a:rPr>
              <a:t>Users</a:t>
            </a:r>
            <a:endParaRPr kumimoji="0" lang="zh-CN" altLang="en-US" sz="1400" b="1" i="0" u="none" strike="noStrike" kern="0" cap="none" spc="0" normalizeH="0" baseline="0" noProof="0" dirty="0">
              <a:ln>
                <a:noFill/>
              </a:ln>
              <a:solidFill>
                <a:srgbClr val="FAFAFA"/>
              </a:solidFill>
              <a:effectLst/>
              <a:uLnTx/>
              <a:uFillTx/>
              <a:latin typeface="OPPOSans B" panose="00020600040101010101" charset="-122"/>
              <a:ea typeface="OPPOSans B" panose="00020600040101010101" charset="-122"/>
              <a:cs typeface="+mn-cs"/>
            </a:endParaRPr>
          </a:p>
        </p:txBody>
      </p:sp>
      <p:sp>
        <p:nvSpPr>
          <p:cNvPr id="13" name="矩形: 圆角 12"/>
          <p:cNvSpPr/>
          <p:nvPr/>
        </p:nvSpPr>
        <p:spPr>
          <a:xfrm>
            <a:off x="2890991" y="5542508"/>
            <a:ext cx="1179963" cy="546374"/>
          </a:xfrm>
          <a:prstGeom prst="roundRect">
            <a:avLst/>
          </a:prstGeom>
          <a:solidFill>
            <a:srgbClr val="04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a:ln>
                  <a:noFill/>
                </a:ln>
                <a:solidFill>
                  <a:srgbClr val="FAFAFA"/>
                </a:solidFill>
                <a:effectLst/>
                <a:uLnTx/>
                <a:uFillTx/>
                <a:latin typeface="OPPOSans B" panose="00020600040101010101" charset="-122"/>
                <a:ea typeface="OPPOSans B" panose="00020600040101010101" charset="-122"/>
                <a:cs typeface="+mn-cs"/>
              </a:rPr>
              <a:t>Service Center</a:t>
            </a:r>
            <a:endParaRPr kumimoji="0" lang="zh-CN" altLang="en-US" sz="1400" b="1" i="0" u="none" strike="noStrike" kern="0" cap="none" spc="0" normalizeH="0" baseline="0" noProof="0" dirty="0">
              <a:ln>
                <a:noFill/>
              </a:ln>
              <a:solidFill>
                <a:srgbClr val="FAFAFA"/>
              </a:solidFill>
              <a:effectLst/>
              <a:uLnTx/>
              <a:uFillTx/>
              <a:latin typeface="OPPOSans B" panose="00020600040101010101" charset="-122"/>
              <a:ea typeface="OPPOSans B" panose="00020600040101010101" charset="-122"/>
              <a:cs typeface="+mn-cs"/>
            </a:endParaRPr>
          </a:p>
        </p:txBody>
      </p:sp>
      <p:cxnSp>
        <p:nvCxnSpPr>
          <p:cNvPr id="14" name="直接箭头连接符 13"/>
          <p:cNvCxnSpPr>
            <a:stCxn id="12" idx="3"/>
            <a:endCxn id="13" idx="1"/>
          </p:cNvCxnSpPr>
          <p:nvPr/>
        </p:nvCxnSpPr>
        <p:spPr>
          <a:xfrm>
            <a:off x="1698145" y="5815695"/>
            <a:ext cx="1192846" cy="0"/>
          </a:xfrm>
          <a:prstGeom prst="straightConnector1">
            <a:avLst/>
          </a:prstGeom>
          <a:noFill/>
          <a:ln w="6350" cap="flat" cmpd="sng" algn="ctr">
            <a:solidFill>
              <a:srgbClr val="046A38"/>
            </a:solidFill>
            <a:prstDash val="solid"/>
            <a:miter lim="800000"/>
            <a:tailEnd type="triangle"/>
          </a:ln>
          <a:effectLst/>
        </p:spPr>
      </p:cxnSp>
      <p:sp>
        <p:nvSpPr>
          <p:cNvPr id="15" name="文本框 14"/>
          <p:cNvSpPr txBox="1"/>
          <p:nvPr/>
        </p:nvSpPr>
        <p:spPr>
          <a:xfrm>
            <a:off x="1924389" y="5470387"/>
            <a:ext cx="966602" cy="369332"/>
          </a:xfrm>
          <a:prstGeom prst="rect">
            <a:avLst/>
          </a:prstGeom>
          <a:noFill/>
        </p:spPr>
        <p:txBody>
          <a:bodyPr wrap="square" rtlCol="0">
            <a:spAutoFit/>
          </a:bodyPr>
          <a:lstStyle/>
          <a:p>
            <a:r>
              <a:rPr lang="en-US" altLang="zh-CN" dirty="0">
                <a:solidFill>
                  <a:srgbClr val="000000"/>
                </a:solidFill>
                <a:latin typeface="等线" panose="02010600030101010101" charset="-122"/>
                <a:ea typeface="等线" panose="02010600030101010101" charset="-122"/>
              </a:rPr>
              <a:t>Go to </a:t>
            </a:r>
            <a:endParaRPr lang="zh-CN" altLang="en-US" dirty="0">
              <a:solidFill>
                <a:srgbClr val="000000"/>
              </a:solidFill>
              <a:latin typeface="等线" panose="02010600030101010101" charset="-122"/>
              <a:ea typeface="等线" panose="02010600030101010101" charset="-122"/>
            </a:endParaRPr>
          </a:p>
        </p:txBody>
      </p:sp>
      <p:sp>
        <p:nvSpPr>
          <p:cNvPr id="17" name="矩形: 圆角 16"/>
          <p:cNvSpPr/>
          <p:nvPr/>
        </p:nvSpPr>
        <p:spPr>
          <a:xfrm>
            <a:off x="4735363" y="5542507"/>
            <a:ext cx="894173" cy="546373"/>
          </a:xfrm>
          <a:prstGeom prst="roundRect">
            <a:avLst/>
          </a:prstGeom>
          <a:solidFill>
            <a:srgbClr val="04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a:ln>
                  <a:noFill/>
                </a:ln>
                <a:solidFill>
                  <a:srgbClr val="FAFAFA"/>
                </a:solidFill>
                <a:effectLst/>
                <a:uLnTx/>
                <a:uFillTx/>
                <a:latin typeface="OPPOSans B" panose="00020600040101010101" charset="-122"/>
                <a:ea typeface="OPPOSans B" panose="00020600040101010101" charset="-122"/>
                <a:cs typeface="+mn-cs"/>
              </a:rPr>
              <a:t>Users</a:t>
            </a:r>
            <a:endParaRPr kumimoji="0" lang="zh-CN" altLang="en-US" sz="1400" b="1" i="0" u="none" strike="noStrike" kern="0" cap="none" spc="0" normalizeH="0" baseline="0" noProof="0" dirty="0">
              <a:ln>
                <a:noFill/>
              </a:ln>
              <a:solidFill>
                <a:srgbClr val="FAFAFA"/>
              </a:solidFill>
              <a:effectLst/>
              <a:uLnTx/>
              <a:uFillTx/>
              <a:latin typeface="OPPOSans B" panose="00020600040101010101" charset="-122"/>
              <a:ea typeface="OPPOSans B" panose="00020600040101010101" charset="-122"/>
              <a:cs typeface="+mn-cs"/>
            </a:endParaRPr>
          </a:p>
        </p:txBody>
      </p:sp>
      <p:sp>
        <p:nvSpPr>
          <p:cNvPr id="18" name="矩形: 圆角 17"/>
          <p:cNvSpPr/>
          <p:nvPr/>
        </p:nvSpPr>
        <p:spPr>
          <a:xfrm>
            <a:off x="6822382" y="5542507"/>
            <a:ext cx="1179963" cy="546373"/>
          </a:xfrm>
          <a:prstGeom prst="roundRect">
            <a:avLst/>
          </a:prstGeom>
          <a:solidFill>
            <a:srgbClr val="04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a:ln>
                  <a:noFill/>
                </a:ln>
                <a:solidFill>
                  <a:srgbClr val="FAFAFA"/>
                </a:solidFill>
                <a:effectLst/>
                <a:uLnTx/>
                <a:uFillTx/>
                <a:latin typeface="OPPOSans B" panose="00020600040101010101" charset="-122"/>
                <a:ea typeface="OPPOSans B" panose="00020600040101010101" charset="-122"/>
                <a:cs typeface="+mn-cs"/>
              </a:rPr>
              <a:t>Service Center</a:t>
            </a:r>
            <a:endParaRPr kumimoji="0" lang="zh-CN" altLang="en-US" sz="1400" b="1" i="0" u="none" strike="noStrike" kern="0" cap="none" spc="0" normalizeH="0" baseline="0" noProof="0" dirty="0">
              <a:ln>
                <a:noFill/>
              </a:ln>
              <a:solidFill>
                <a:srgbClr val="FAFAFA"/>
              </a:solidFill>
              <a:effectLst/>
              <a:uLnTx/>
              <a:uFillTx/>
              <a:latin typeface="OPPOSans B" panose="00020600040101010101" charset="-122"/>
              <a:ea typeface="OPPOSans B" panose="00020600040101010101" charset="-122"/>
              <a:cs typeface="+mn-cs"/>
            </a:endParaRPr>
          </a:p>
        </p:txBody>
      </p:sp>
      <p:sp>
        <p:nvSpPr>
          <p:cNvPr id="19" name="文本框 18"/>
          <p:cNvSpPr txBox="1"/>
          <p:nvPr/>
        </p:nvSpPr>
        <p:spPr>
          <a:xfrm>
            <a:off x="5773119" y="5500774"/>
            <a:ext cx="966602" cy="369332"/>
          </a:xfrm>
          <a:prstGeom prst="rect">
            <a:avLst/>
          </a:prstGeom>
          <a:noFill/>
        </p:spPr>
        <p:txBody>
          <a:bodyPr wrap="square" rtlCol="0">
            <a:spAutoFit/>
          </a:bodyPr>
          <a:lstStyle/>
          <a:p>
            <a:r>
              <a:rPr lang="en-US" altLang="zh-CN" dirty="0">
                <a:solidFill>
                  <a:srgbClr val="000000"/>
                </a:solidFill>
                <a:latin typeface="等线" panose="02010600030101010101" charset="-122"/>
                <a:ea typeface="等线" panose="02010600030101010101" charset="-122"/>
              </a:rPr>
              <a:t>Mailing</a:t>
            </a:r>
            <a:endParaRPr lang="zh-CN" altLang="en-US" dirty="0">
              <a:solidFill>
                <a:srgbClr val="000000"/>
              </a:solidFill>
              <a:latin typeface="等线" panose="02010600030101010101" charset="-122"/>
              <a:ea typeface="等线" panose="02010600030101010101" charset="-122"/>
            </a:endParaRPr>
          </a:p>
        </p:txBody>
      </p:sp>
      <p:cxnSp>
        <p:nvCxnSpPr>
          <p:cNvPr id="20" name="直接箭头连接符 19"/>
          <p:cNvCxnSpPr>
            <a:stCxn id="17" idx="3"/>
            <a:endCxn id="18" idx="1"/>
          </p:cNvCxnSpPr>
          <p:nvPr/>
        </p:nvCxnSpPr>
        <p:spPr>
          <a:xfrm>
            <a:off x="5629536" y="5815694"/>
            <a:ext cx="1192846" cy="0"/>
          </a:xfrm>
          <a:prstGeom prst="straightConnector1">
            <a:avLst/>
          </a:prstGeom>
          <a:noFill/>
          <a:ln w="6350" cap="flat" cmpd="sng" algn="ctr">
            <a:solidFill>
              <a:srgbClr val="046A38"/>
            </a:solidFill>
            <a:prstDash val="dash"/>
            <a:miter lim="800000"/>
            <a:tailEnd type="triangle"/>
          </a:ln>
          <a:effectLst/>
        </p:spPr>
      </p:cxnSp>
      <p:sp>
        <p:nvSpPr>
          <p:cNvPr id="25" name="矩形: 圆角 24"/>
          <p:cNvSpPr/>
          <p:nvPr/>
        </p:nvSpPr>
        <p:spPr>
          <a:xfrm>
            <a:off x="8386000" y="5605620"/>
            <a:ext cx="894173" cy="471592"/>
          </a:xfrm>
          <a:prstGeom prst="roundRect">
            <a:avLst/>
          </a:prstGeom>
          <a:solidFill>
            <a:srgbClr val="04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solidFill>
                  <a:srgbClr val="FAFAFA"/>
                </a:solidFill>
                <a:effectLst/>
                <a:uLnTx/>
                <a:uFillTx/>
                <a:latin typeface="OPPOSans B" panose="00020600040101010101" charset="-122"/>
                <a:ea typeface="OPPOSans B" panose="00020600040101010101" charset="-122"/>
                <a:cs typeface="+mn-cs"/>
              </a:rPr>
              <a:t>Users</a:t>
            </a:r>
            <a:endParaRPr kumimoji="0" lang="zh-CN" altLang="en-US" sz="1200" b="1" i="0" u="none" strike="noStrike" kern="0" cap="none" spc="0" normalizeH="0" baseline="0" noProof="0" dirty="0">
              <a:ln>
                <a:noFill/>
              </a:ln>
              <a:solidFill>
                <a:srgbClr val="FAFAFA"/>
              </a:solidFill>
              <a:effectLst/>
              <a:uLnTx/>
              <a:uFillTx/>
              <a:latin typeface="OPPOSans B" panose="00020600040101010101" charset="-122"/>
              <a:ea typeface="OPPOSans B" panose="00020600040101010101" charset="-122"/>
              <a:cs typeface="+mn-cs"/>
            </a:endParaRPr>
          </a:p>
        </p:txBody>
      </p:sp>
      <p:sp>
        <p:nvSpPr>
          <p:cNvPr id="26" name="矩形: 圆角 25"/>
          <p:cNvSpPr/>
          <p:nvPr/>
        </p:nvSpPr>
        <p:spPr>
          <a:xfrm>
            <a:off x="9605807" y="5258518"/>
            <a:ext cx="1179963" cy="418218"/>
          </a:xfrm>
          <a:prstGeom prst="roundRect">
            <a:avLst/>
          </a:prstGeom>
          <a:solidFill>
            <a:srgbClr val="04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900" b="1" i="0" u="none" strike="noStrike" kern="0" cap="none" spc="0" normalizeH="0" baseline="0" noProof="0" dirty="0">
                <a:ln>
                  <a:noFill/>
                </a:ln>
                <a:solidFill>
                  <a:srgbClr val="FAFAFA"/>
                </a:solidFill>
                <a:effectLst/>
                <a:uLnTx/>
                <a:uFillTx/>
                <a:latin typeface="OPPOSans B" panose="00020600040101010101" charset="-122"/>
                <a:ea typeface="OPPOSans B" panose="00020600040101010101" charset="-122"/>
                <a:cs typeface="+mn-cs"/>
              </a:rPr>
              <a:t>Dealers/salesmen/operators</a:t>
            </a:r>
            <a:endParaRPr kumimoji="0" lang="zh-CN" altLang="en-US" sz="900" b="1" i="0" u="none" strike="noStrike" kern="0" cap="none" spc="0" normalizeH="0" baseline="0" noProof="0" dirty="0">
              <a:ln>
                <a:noFill/>
              </a:ln>
              <a:solidFill>
                <a:srgbClr val="FAFAFA"/>
              </a:solidFill>
              <a:effectLst/>
              <a:uLnTx/>
              <a:uFillTx/>
              <a:latin typeface="OPPOSans B" panose="00020600040101010101" charset="-122"/>
              <a:ea typeface="OPPOSans B" panose="00020600040101010101" charset="-122"/>
              <a:cs typeface="+mn-cs"/>
            </a:endParaRPr>
          </a:p>
        </p:txBody>
      </p:sp>
      <p:cxnSp>
        <p:nvCxnSpPr>
          <p:cNvPr id="27" name="直接箭头连接符 26"/>
          <p:cNvCxnSpPr>
            <a:stCxn id="25" idx="3"/>
            <a:endCxn id="26" idx="1"/>
          </p:cNvCxnSpPr>
          <p:nvPr/>
        </p:nvCxnSpPr>
        <p:spPr>
          <a:xfrm flipV="1">
            <a:off x="9280173" y="5467627"/>
            <a:ext cx="325634" cy="373789"/>
          </a:xfrm>
          <a:prstGeom prst="straightConnector1">
            <a:avLst/>
          </a:prstGeom>
          <a:noFill/>
          <a:ln w="6350" cap="flat" cmpd="sng" algn="ctr">
            <a:solidFill>
              <a:srgbClr val="046A38"/>
            </a:solidFill>
            <a:prstDash val="solid"/>
            <a:miter lim="800000"/>
            <a:tailEnd type="triangle"/>
          </a:ln>
          <a:effectLst/>
        </p:spPr>
      </p:cxnSp>
      <p:sp>
        <p:nvSpPr>
          <p:cNvPr id="28" name="矩形: 圆角 27"/>
          <p:cNvSpPr/>
          <p:nvPr/>
        </p:nvSpPr>
        <p:spPr>
          <a:xfrm>
            <a:off x="11089279" y="5613932"/>
            <a:ext cx="894173" cy="471592"/>
          </a:xfrm>
          <a:prstGeom prst="roundRect">
            <a:avLst/>
          </a:prstGeom>
          <a:solidFill>
            <a:srgbClr val="04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solidFill>
                  <a:srgbClr val="FAFAFA"/>
                </a:solidFill>
                <a:effectLst/>
                <a:uLnTx/>
                <a:uFillTx/>
                <a:latin typeface="OPPOSans B" panose="00020600040101010101" charset="-122"/>
                <a:ea typeface="OPPOSans B" panose="00020600040101010101" charset="-122"/>
                <a:cs typeface="+mn-cs"/>
              </a:rPr>
              <a:t>Service center</a:t>
            </a:r>
            <a:endParaRPr kumimoji="0" lang="zh-CN" altLang="en-US" sz="1200" b="1" i="0" u="none" strike="noStrike" kern="0" cap="none" spc="0" normalizeH="0" baseline="0" noProof="0" dirty="0">
              <a:ln>
                <a:noFill/>
              </a:ln>
              <a:solidFill>
                <a:srgbClr val="FAFAFA"/>
              </a:solidFill>
              <a:effectLst/>
              <a:uLnTx/>
              <a:uFillTx/>
              <a:latin typeface="OPPOSans B" panose="00020600040101010101" charset="-122"/>
              <a:ea typeface="OPPOSans B" panose="00020600040101010101" charset="-122"/>
              <a:cs typeface="+mn-cs"/>
            </a:endParaRPr>
          </a:p>
        </p:txBody>
      </p:sp>
      <p:cxnSp>
        <p:nvCxnSpPr>
          <p:cNvPr id="29" name="直接箭头连接符 28"/>
          <p:cNvCxnSpPr>
            <a:endCxn id="28" idx="1"/>
          </p:cNvCxnSpPr>
          <p:nvPr/>
        </p:nvCxnSpPr>
        <p:spPr>
          <a:xfrm>
            <a:off x="10771354" y="5490264"/>
            <a:ext cx="317925" cy="359464"/>
          </a:xfrm>
          <a:prstGeom prst="straightConnector1">
            <a:avLst/>
          </a:prstGeom>
          <a:noFill/>
          <a:ln w="6350" cap="flat" cmpd="sng" algn="ctr">
            <a:solidFill>
              <a:srgbClr val="046A38"/>
            </a:solidFill>
            <a:prstDash val="solid"/>
            <a:miter lim="800000"/>
            <a:tailEnd type="triangle"/>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1000"/>
                                        <p:tgtEl>
                                          <p:spTgt spid="26"/>
                                        </p:tgtEl>
                                      </p:cBhvr>
                                    </p:animEffect>
                                    <p:anim calcmode="lin" valueType="num">
                                      <p:cBhvr>
                                        <p:cTn id="55" dur="1000" fill="hold"/>
                                        <p:tgtEl>
                                          <p:spTgt spid="26"/>
                                        </p:tgtEl>
                                        <p:attrNameLst>
                                          <p:attrName>ppt_x</p:attrName>
                                        </p:attrNameLst>
                                      </p:cBhvr>
                                      <p:tavLst>
                                        <p:tav tm="0">
                                          <p:val>
                                            <p:strVal val="#ppt_x"/>
                                          </p:val>
                                        </p:tav>
                                        <p:tav tm="100000">
                                          <p:val>
                                            <p:strVal val="#ppt_x"/>
                                          </p:val>
                                        </p:tav>
                                      </p:tavLst>
                                    </p:anim>
                                    <p:anim calcmode="lin" valueType="num">
                                      <p:cBhvr>
                                        <p:cTn id="56" dur="1000" fill="hold"/>
                                        <p:tgtEl>
                                          <p:spTgt spid="26"/>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1000"/>
                                        <p:tgtEl>
                                          <p:spTgt spid="27"/>
                                        </p:tgtEl>
                                      </p:cBhvr>
                                    </p:animEffect>
                                    <p:anim calcmode="lin" valueType="num">
                                      <p:cBhvr>
                                        <p:cTn id="60" dur="1000" fill="hold"/>
                                        <p:tgtEl>
                                          <p:spTgt spid="27"/>
                                        </p:tgtEl>
                                        <p:attrNameLst>
                                          <p:attrName>ppt_x</p:attrName>
                                        </p:attrNameLst>
                                      </p:cBhvr>
                                      <p:tavLst>
                                        <p:tav tm="0">
                                          <p:val>
                                            <p:strVal val="#ppt_x"/>
                                          </p:val>
                                        </p:tav>
                                        <p:tav tm="100000">
                                          <p:val>
                                            <p:strVal val="#ppt_x"/>
                                          </p:val>
                                        </p:tav>
                                      </p:tavLst>
                                    </p:anim>
                                    <p:anim calcmode="lin" valueType="num">
                                      <p:cBhvr>
                                        <p:cTn id="61" dur="1000" fill="hold"/>
                                        <p:tgtEl>
                                          <p:spTgt spid="2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1000"/>
                                        <p:tgtEl>
                                          <p:spTgt spid="29"/>
                                        </p:tgtEl>
                                      </p:cBhvr>
                                    </p:animEffect>
                                    <p:anim calcmode="lin" valueType="num">
                                      <p:cBhvr>
                                        <p:cTn id="70" dur="1000" fill="hold"/>
                                        <p:tgtEl>
                                          <p:spTgt spid="29"/>
                                        </p:tgtEl>
                                        <p:attrNameLst>
                                          <p:attrName>ppt_x</p:attrName>
                                        </p:attrNameLst>
                                      </p:cBhvr>
                                      <p:tavLst>
                                        <p:tav tm="0">
                                          <p:val>
                                            <p:strVal val="#ppt_x"/>
                                          </p:val>
                                        </p:tav>
                                        <p:tav tm="100000">
                                          <p:val>
                                            <p:strVal val="#ppt_x"/>
                                          </p:val>
                                        </p:tav>
                                      </p:tavLst>
                                    </p:anim>
                                    <p:anim calcmode="lin" valueType="num">
                                      <p:cBhvr>
                                        <p:cTn id="7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7" grpId="0" animBg="1"/>
      <p:bldP spid="18" grpId="0" animBg="1"/>
      <p:bldP spid="19" grpId="0"/>
      <p:bldP spid="25" grpId="0" animBg="1"/>
      <p:bldP spid="26"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文本框 44"/>
          <p:cNvSpPr txBox="1"/>
          <p:nvPr/>
        </p:nvSpPr>
        <p:spPr>
          <a:xfrm>
            <a:off x="917374" y="1210352"/>
            <a:ext cx="2376415" cy="561263"/>
          </a:xfrm>
          <a:prstGeom prst="rect">
            <a:avLst/>
          </a:prstGeom>
          <a:solidFill>
            <a:srgbClr val="3A6063"/>
          </a:solidFill>
          <a:ln w="12700" cap="flat">
            <a:noFill/>
            <a:miter lim="400000"/>
          </a:ln>
          <a:effectLst/>
          <a:sp3d/>
        </p:spPr>
        <p:txBody>
          <a:bodyPr rot="0" spcFirstLastPara="1" vertOverflow="overflow" horzOverflow="overflow" vert="horz" wrap="square" lIns="25400" tIns="25400" rIns="25400" bIns="25400" numCol="1" spcCol="38100" rtlCol="0" anchor="ctr">
            <a:noAutofit/>
          </a:bodyPr>
          <a:lstStyle/>
          <a:p>
            <a:pPr algn="ctr" defTabSz="412750" hangingPunct="0">
              <a:defRPr/>
            </a:pPr>
            <a:r>
              <a:rPr lang="en-US" altLang="zh-CN" sz="1100" kern="0" dirty="0">
                <a:solidFill>
                  <a:srgbClr val="FFFFFF"/>
                </a:solidFill>
                <a:latin typeface="OPPOSans M" panose="00020600040101010101" charset="-122"/>
                <a:ea typeface="OPPOSans M" panose="00020600040101010101" charset="-122"/>
                <a:sym typeface="Helvetica Neue"/>
              </a:rPr>
              <a:t>Type 1: </a:t>
            </a:r>
            <a:r>
              <a:rPr lang="en-US" altLang="zh-CN" sz="1100" dirty="0">
                <a:solidFill>
                  <a:schemeClr val="bg1"/>
                </a:solidFill>
              </a:rPr>
              <a:t>Users who send for repairing on-site</a:t>
            </a:r>
            <a:endParaRPr lang="zh-CN" altLang="en-US" sz="1100" dirty="0">
              <a:solidFill>
                <a:schemeClr val="bg1"/>
              </a:solidFill>
            </a:endParaRPr>
          </a:p>
        </p:txBody>
      </p:sp>
      <p:sp>
        <p:nvSpPr>
          <p:cNvPr id="46" name="文本框 45"/>
          <p:cNvSpPr txBox="1"/>
          <p:nvPr/>
        </p:nvSpPr>
        <p:spPr>
          <a:xfrm>
            <a:off x="912540" y="2423681"/>
            <a:ext cx="2397873" cy="561263"/>
          </a:xfrm>
          <a:prstGeom prst="rect">
            <a:avLst/>
          </a:prstGeom>
          <a:solidFill>
            <a:srgbClr val="56828B"/>
          </a:solidFill>
          <a:ln w="12700" cap="flat">
            <a:noFill/>
            <a:miter lim="400000"/>
          </a:ln>
          <a:effectLst/>
          <a:sp3d/>
        </p:spPr>
        <p:txBody>
          <a:bodyPr rot="0" spcFirstLastPara="1" vertOverflow="overflow" horzOverflow="overflow" vert="horz" wrap="square" lIns="25400" tIns="25400" rIns="25400" bIns="25400" numCol="1" spcCol="38100" rtlCol="0" anchor="ctr">
            <a:noAutofit/>
          </a:bodyPr>
          <a:lstStyle/>
          <a:p>
            <a:pPr algn="ctr"/>
            <a:r>
              <a:rPr lang="en-US" altLang="zh-CN" sz="1100" dirty="0">
                <a:solidFill>
                  <a:schemeClr val="bg1"/>
                </a:solidFill>
              </a:rPr>
              <a:t>Type2: Users who send for repairing by mailing</a:t>
            </a:r>
            <a:endParaRPr lang="en-US" altLang="zh-CN" sz="1100" dirty="0">
              <a:solidFill>
                <a:schemeClr val="bg1"/>
              </a:solidFill>
            </a:endParaRPr>
          </a:p>
        </p:txBody>
      </p:sp>
      <p:sp>
        <p:nvSpPr>
          <p:cNvPr id="47" name="文本框 46"/>
          <p:cNvSpPr txBox="1"/>
          <p:nvPr/>
        </p:nvSpPr>
        <p:spPr>
          <a:xfrm>
            <a:off x="912541" y="3029318"/>
            <a:ext cx="2397873" cy="561263"/>
          </a:xfrm>
          <a:prstGeom prst="rect">
            <a:avLst/>
          </a:prstGeom>
          <a:solidFill>
            <a:srgbClr val="6F9C7F"/>
          </a:solidFill>
          <a:ln w="12700" cap="flat">
            <a:noFill/>
            <a:miter lim="400000"/>
          </a:ln>
          <a:effectLst/>
          <a:sp3d/>
        </p:spPr>
        <p:txBody>
          <a:bodyPr rot="0" spcFirstLastPara="1" vertOverflow="overflow" horzOverflow="overflow" vert="horz" wrap="square" lIns="25400" tIns="25400" rIns="25400" bIns="25400" numCol="1" spcCol="38100" rtlCol="0" anchor="ctr">
            <a:noAutofit/>
          </a:bodyPr>
          <a:lstStyle/>
          <a:p>
            <a:pPr algn="ctr" defTabSz="412750" hangingPunct="0">
              <a:defRPr/>
            </a:pPr>
            <a:r>
              <a:rPr kumimoji="0" lang="en-US" altLang="zh-CN" sz="1100" b="0" i="0" u="none" strike="noStrike" kern="0" cap="none" spc="0" normalizeH="0" baseline="0" noProof="0" dirty="0">
                <a:ln>
                  <a:noFill/>
                </a:ln>
                <a:solidFill>
                  <a:srgbClr val="FFFFFF"/>
                </a:solidFill>
                <a:effectLst/>
                <a:uLnTx/>
                <a:uFillTx/>
                <a:latin typeface="OPPOSans M" panose="00020600040101010101" charset="-122"/>
                <a:ea typeface="OPPOSans M" panose="00020600040101010101" charset="-122"/>
                <a:sym typeface="Helvetica Neue"/>
              </a:rPr>
              <a:t>Type3:</a:t>
            </a:r>
            <a:r>
              <a:rPr lang="en-US" altLang="zh-CN" sz="1100" kern="0" dirty="0">
                <a:solidFill>
                  <a:srgbClr val="FFFFFF"/>
                </a:solidFill>
                <a:latin typeface="OPPOSans M" panose="00020600040101010101" charset="-122"/>
                <a:ea typeface="OPPOSans M" panose="00020600040101010101" charset="-122"/>
                <a:sym typeface="Helvetica Neue"/>
              </a:rPr>
              <a:t> </a:t>
            </a:r>
            <a:r>
              <a:rPr lang="en-US" altLang="zh-CN" sz="1100" dirty="0">
                <a:solidFill>
                  <a:schemeClr val="bg1"/>
                </a:solidFill>
              </a:rPr>
              <a:t>Users who send for repairing via dealers, salesman, or operators </a:t>
            </a:r>
            <a:endParaRPr lang="zh-CN" altLang="en-US" sz="1100" dirty="0">
              <a:solidFill>
                <a:schemeClr val="bg1"/>
              </a:solidFill>
            </a:endParaRPr>
          </a:p>
        </p:txBody>
      </p:sp>
      <p:sp>
        <p:nvSpPr>
          <p:cNvPr id="48" name="矩形 47"/>
          <p:cNvSpPr/>
          <p:nvPr/>
        </p:nvSpPr>
        <p:spPr>
          <a:xfrm>
            <a:off x="764775" y="5401246"/>
            <a:ext cx="933513" cy="307777"/>
          </a:xfrm>
          <a:prstGeom prst="rect">
            <a:avLst/>
          </a:prstGeom>
          <a:solidFill>
            <a:schemeClr val="bg2"/>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dirty="0">
                <a:ln>
                  <a:noFill/>
                </a:ln>
                <a:solidFill>
                  <a:prstClr val="black"/>
                </a:solidFill>
                <a:effectLst/>
                <a:uLnTx/>
                <a:uFillTx/>
                <a:latin typeface="OPPOSans R" panose="00020600040101010101" charset="-122"/>
                <a:ea typeface="OPPOSans R" panose="00020600040101010101" charset="-122"/>
              </a:rPr>
              <a:t>All</a:t>
            </a:r>
            <a:r>
              <a:rPr kumimoji="0" lang="zh-CN" altLang="en-US" sz="1100" b="0" i="0" u="none" strike="noStrike" kern="0" cap="none" spc="0" normalizeH="0" baseline="0" noProof="0" dirty="0">
                <a:ln>
                  <a:noFill/>
                </a:ln>
                <a:solidFill>
                  <a:prstClr val="black"/>
                </a:solidFill>
                <a:effectLst/>
                <a:uLnTx/>
                <a:uFillTx/>
                <a:latin typeface="OPPOSans R" panose="00020600040101010101" charset="-122"/>
                <a:ea typeface="OPPOSans R" panose="00020600040101010101" charset="-122"/>
              </a:rPr>
              <a:t> </a:t>
            </a:r>
            <a:r>
              <a:rPr kumimoji="0" lang="en-US" altLang="zh-CN" sz="1100" b="0" i="0" u="none" strike="noStrike" kern="0" cap="none" spc="0" normalizeH="0" baseline="0" noProof="0" dirty="0">
                <a:ln>
                  <a:noFill/>
                </a:ln>
                <a:solidFill>
                  <a:prstClr val="black"/>
                </a:solidFill>
                <a:effectLst/>
                <a:uLnTx/>
                <a:uFillTx/>
                <a:latin typeface="OPPOSans R" panose="00020600040101010101" charset="-122"/>
                <a:ea typeface="OPPOSans R" panose="00020600040101010101" charset="-122"/>
              </a:rPr>
              <a:t>users</a:t>
            </a:r>
            <a:endParaRPr kumimoji="0" lang="zh-CN" altLang="en-US" sz="1100" b="0" i="0" u="none" strike="noStrike" kern="0" cap="none" spc="0" normalizeH="0" baseline="0" noProof="0" dirty="0">
              <a:ln>
                <a:noFill/>
              </a:ln>
              <a:solidFill>
                <a:prstClr val="black"/>
              </a:solidFill>
              <a:effectLst/>
              <a:uLnTx/>
              <a:uFillTx/>
              <a:latin typeface="OPPOSans R" panose="00020600040101010101" charset="-122"/>
              <a:ea typeface="OPPOSans R" panose="00020600040101010101" charset="-122"/>
              <a:cs typeface="+mn-cs"/>
            </a:endParaRPr>
          </a:p>
        </p:txBody>
      </p:sp>
      <p:sp>
        <p:nvSpPr>
          <p:cNvPr id="49" name="矩形 48"/>
          <p:cNvSpPr/>
          <p:nvPr/>
        </p:nvSpPr>
        <p:spPr>
          <a:xfrm>
            <a:off x="4625052" y="4591789"/>
            <a:ext cx="1105948" cy="307778"/>
          </a:xfrm>
          <a:prstGeom prst="rect">
            <a:avLst/>
          </a:prstGeom>
          <a:solidFill>
            <a:schemeClr val="bg2"/>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0" cap="none" spc="0" normalizeH="0" baseline="0" noProof="0" dirty="0">
                <a:ln>
                  <a:noFill/>
                </a:ln>
                <a:solidFill>
                  <a:prstClr val="black"/>
                </a:solidFill>
                <a:effectLst/>
                <a:uLnTx/>
                <a:uFillTx/>
                <a:latin typeface="OPPOSans R" panose="00020600040101010101" charset="-122"/>
                <a:ea typeface="OPPOSans R" panose="00020600040101010101" charset="-122"/>
                <a:cs typeface="+mn-cs"/>
              </a:rPr>
              <a:t>NPS</a:t>
            </a:r>
            <a:r>
              <a:rPr kumimoji="0" lang="zh-CN" altLang="en-US" sz="1050" b="0" i="0" u="none" strike="noStrike" kern="0" cap="none" spc="0" normalizeH="0" baseline="0" noProof="0" dirty="0">
                <a:ln>
                  <a:noFill/>
                </a:ln>
                <a:solidFill>
                  <a:prstClr val="black"/>
                </a:solidFill>
                <a:effectLst/>
                <a:uLnTx/>
                <a:uFillTx/>
                <a:latin typeface="OPPOSans R" panose="00020600040101010101" charset="-122"/>
                <a:ea typeface="OPPOSans R" panose="00020600040101010101" charset="-122"/>
                <a:cs typeface="+mn-cs"/>
              </a:rPr>
              <a:t> </a:t>
            </a:r>
            <a:r>
              <a:rPr kumimoji="0" lang="en-US" altLang="zh-CN" sz="1050" b="0" i="0" u="none" strike="noStrike" kern="0" cap="none" spc="0" normalizeH="0" baseline="0" noProof="0" dirty="0">
                <a:ln>
                  <a:noFill/>
                </a:ln>
                <a:solidFill>
                  <a:prstClr val="black"/>
                </a:solidFill>
                <a:effectLst/>
                <a:uLnTx/>
                <a:uFillTx/>
                <a:latin typeface="OPPOSans R" panose="00020600040101010101" charset="-122"/>
                <a:ea typeface="OPPOSans R" panose="00020600040101010101" charset="-122"/>
              </a:rPr>
              <a:t>E</a:t>
            </a:r>
            <a:r>
              <a:rPr kumimoji="0" lang="en-US" altLang="zh-CN" sz="1050" b="0" i="0" u="none" strike="noStrike" kern="0" cap="none" spc="0" normalizeH="0" baseline="0" noProof="0" dirty="0">
                <a:ln>
                  <a:noFill/>
                </a:ln>
                <a:solidFill>
                  <a:prstClr val="black"/>
                </a:solidFill>
                <a:effectLst/>
                <a:uLnTx/>
                <a:uFillTx/>
                <a:latin typeface="OPPOSans R" panose="00020600040101010101" charset="-122"/>
                <a:ea typeface="OPPOSans R" panose="00020600040101010101" charset="-122"/>
                <a:cs typeface="+mn-cs"/>
              </a:rPr>
              <a:t>-mail Survey</a:t>
            </a:r>
            <a:endParaRPr kumimoji="0" lang="zh-CN" altLang="en-US" sz="1050" b="0" i="0" u="none" strike="noStrike" kern="0" cap="none" spc="0" normalizeH="0" baseline="0" noProof="0" dirty="0">
              <a:ln>
                <a:noFill/>
              </a:ln>
              <a:solidFill>
                <a:prstClr val="black"/>
              </a:solidFill>
              <a:effectLst/>
              <a:uLnTx/>
              <a:uFillTx/>
              <a:latin typeface="OPPOSans R" panose="00020600040101010101" charset="-122"/>
              <a:ea typeface="OPPOSans R" panose="00020600040101010101" charset="-122"/>
              <a:cs typeface="+mn-cs"/>
            </a:endParaRPr>
          </a:p>
        </p:txBody>
      </p:sp>
      <p:sp>
        <p:nvSpPr>
          <p:cNvPr id="51" name="菱形 50"/>
          <p:cNvSpPr/>
          <p:nvPr/>
        </p:nvSpPr>
        <p:spPr>
          <a:xfrm>
            <a:off x="2546442" y="5282945"/>
            <a:ext cx="1213731" cy="544382"/>
          </a:xfrm>
          <a:prstGeom prst="diamond">
            <a:avLst/>
          </a:prstGeom>
          <a:solidFill>
            <a:schemeClr val="bg2"/>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0" cap="none" spc="0" normalizeH="0" baseline="0" noProof="0" dirty="0">
                <a:ln>
                  <a:noFill/>
                </a:ln>
                <a:solidFill>
                  <a:prstClr val="black"/>
                </a:solidFill>
                <a:effectLst/>
                <a:uLnTx/>
                <a:uFillTx/>
                <a:latin typeface="OPPOSans R" panose="00020600040101010101" charset="-122"/>
                <a:ea typeface="OPPOSans R" panose="00020600040101010101" charset="-122"/>
                <a:cs typeface="+mn-cs"/>
              </a:rPr>
              <a:t>Having E-mail address</a:t>
            </a:r>
            <a:endParaRPr kumimoji="0" lang="zh-CN" altLang="en-US" sz="800" b="0" i="0" u="none" strike="noStrike" kern="0" cap="none" spc="0" normalizeH="0" baseline="0" noProof="0" dirty="0">
              <a:ln>
                <a:noFill/>
              </a:ln>
              <a:solidFill>
                <a:prstClr val="black"/>
              </a:solidFill>
              <a:effectLst/>
              <a:uLnTx/>
              <a:uFillTx/>
              <a:latin typeface="OPPOSans R" panose="00020600040101010101" charset="-122"/>
              <a:ea typeface="OPPOSans R" panose="00020600040101010101" charset="-122"/>
              <a:cs typeface="+mn-cs"/>
            </a:endParaRPr>
          </a:p>
        </p:txBody>
      </p:sp>
      <p:cxnSp>
        <p:nvCxnSpPr>
          <p:cNvPr id="52" name="直接箭头连接符 51"/>
          <p:cNvCxnSpPr>
            <a:stCxn id="48" idx="3"/>
            <a:endCxn id="51" idx="1"/>
          </p:cNvCxnSpPr>
          <p:nvPr/>
        </p:nvCxnSpPr>
        <p:spPr>
          <a:xfrm>
            <a:off x="1698288" y="5555135"/>
            <a:ext cx="848154" cy="1"/>
          </a:xfrm>
          <a:prstGeom prst="straightConnector1">
            <a:avLst/>
          </a:prstGeom>
          <a:noFill/>
          <a:ln w="6350" cap="flat" cmpd="sng" algn="ctr">
            <a:solidFill>
              <a:sysClr val="windowText" lastClr="000000"/>
            </a:solidFill>
            <a:prstDash val="solid"/>
            <a:miter lim="800000"/>
            <a:tailEnd type="triangle"/>
          </a:ln>
          <a:effectLst/>
        </p:spPr>
      </p:cxnSp>
      <p:sp>
        <p:nvSpPr>
          <p:cNvPr id="53" name="文本框 52"/>
          <p:cNvSpPr txBox="1"/>
          <p:nvPr/>
        </p:nvSpPr>
        <p:spPr>
          <a:xfrm>
            <a:off x="2778217" y="4914956"/>
            <a:ext cx="46109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solidFill>
                <a:effectLst/>
                <a:uLnTx/>
                <a:uFillTx/>
                <a:latin typeface="OPPOSans R" panose="00020600040101010101" charset="-122"/>
                <a:ea typeface="OPPOSans R" panose="00020600040101010101" charset="-122"/>
              </a:rPr>
              <a:t>Yes</a:t>
            </a:r>
            <a:endParaRPr kumimoji="0" lang="zh-CN" altLang="en-US" sz="1100" b="0" i="0" u="none" strike="noStrike" kern="1200" cap="none" spc="0" normalizeH="0" baseline="0" noProof="0" dirty="0">
              <a:ln>
                <a:noFill/>
              </a:ln>
              <a:solidFill>
                <a:prstClr val="black"/>
              </a:solidFill>
              <a:effectLst/>
              <a:uLnTx/>
              <a:uFillTx/>
              <a:latin typeface="OPPOSans R" panose="00020600040101010101" charset="-122"/>
              <a:ea typeface="OPPOSans R" panose="00020600040101010101" charset="-122"/>
            </a:endParaRPr>
          </a:p>
        </p:txBody>
      </p:sp>
      <p:sp>
        <p:nvSpPr>
          <p:cNvPr id="54" name="矩形 53"/>
          <p:cNvSpPr/>
          <p:nvPr/>
        </p:nvSpPr>
        <p:spPr>
          <a:xfrm>
            <a:off x="4625052" y="5184931"/>
            <a:ext cx="1105948" cy="307777"/>
          </a:xfrm>
          <a:prstGeom prst="rect">
            <a:avLst/>
          </a:prstGeom>
          <a:solidFill>
            <a:schemeClr val="bg2"/>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0" cap="none" spc="0" normalizeH="0" baseline="0" noProof="0" dirty="0">
                <a:ln>
                  <a:noFill/>
                </a:ln>
                <a:solidFill>
                  <a:prstClr val="black"/>
                </a:solidFill>
                <a:effectLst/>
                <a:uLnTx/>
                <a:uFillTx/>
                <a:latin typeface="OPPOSans R" panose="00020600040101010101" charset="-122"/>
                <a:ea typeface="OPPOSans R" panose="00020600040101010101" charset="-122"/>
                <a:cs typeface="+mn-cs"/>
              </a:rPr>
              <a:t>NPS SMS Survey</a:t>
            </a:r>
            <a:endParaRPr kumimoji="0" lang="zh-CN" altLang="en-US" sz="1050" b="0" i="0" u="none" strike="noStrike" kern="0" cap="none" spc="0" normalizeH="0" baseline="0" noProof="0" dirty="0">
              <a:ln>
                <a:noFill/>
              </a:ln>
              <a:solidFill>
                <a:prstClr val="black"/>
              </a:solidFill>
              <a:effectLst/>
              <a:uLnTx/>
              <a:uFillTx/>
              <a:latin typeface="OPPOSans R" panose="00020600040101010101" charset="-122"/>
              <a:ea typeface="OPPOSans R" panose="00020600040101010101" charset="-122"/>
              <a:cs typeface="+mn-cs"/>
            </a:endParaRPr>
          </a:p>
        </p:txBody>
      </p:sp>
      <p:sp>
        <p:nvSpPr>
          <p:cNvPr id="58" name="文本框 57"/>
          <p:cNvSpPr txBox="1"/>
          <p:nvPr/>
        </p:nvSpPr>
        <p:spPr>
          <a:xfrm>
            <a:off x="3769697" y="5324222"/>
            <a:ext cx="44358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solidFill>
                <a:effectLst/>
                <a:uLnTx/>
                <a:uFillTx/>
                <a:latin typeface="OPPOSans R" panose="00020600040101010101" charset="-122"/>
                <a:ea typeface="OPPOSans R" panose="00020600040101010101" charset="-122"/>
              </a:rPr>
              <a:t>No</a:t>
            </a:r>
            <a:endParaRPr kumimoji="0" lang="zh-CN" altLang="en-US" sz="1100" b="0" i="0" u="none" strike="noStrike" kern="1200" cap="none" spc="0" normalizeH="0" baseline="0" noProof="0" dirty="0">
              <a:ln>
                <a:noFill/>
              </a:ln>
              <a:solidFill>
                <a:prstClr val="black"/>
              </a:solidFill>
              <a:effectLst/>
              <a:uLnTx/>
              <a:uFillTx/>
              <a:latin typeface="OPPOSans R" panose="00020600040101010101" charset="-122"/>
              <a:ea typeface="OPPOSans R" panose="00020600040101010101" charset="-122"/>
            </a:endParaRPr>
          </a:p>
        </p:txBody>
      </p:sp>
      <p:sp>
        <p:nvSpPr>
          <p:cNvPr id="62" name="菱形 61"/>
          <p:cNvSpPr/>
          <p:nvPr/>
        </p:nvSpPr>
        <p:spPr>
          <a:xfrm>
            <a:off x="6574829" y="4795915"/>
            <a:ext cx="1385741" cy="544381"/>
          </a:xfrm>
          <a:prstGeom prst="diamond">
            <a:avLst/>
          </a:prstGeom>
          <a:solidFill>
            <a:schemeClr val="bg2"/>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0" cap="none" spc="0" normalizeH="0" baseline="0" noProof="0" dirty="0">
                <a:ln>
                  <a:noFill/>
                </a:ln>
                <a:solidFill>
                  <a:prstClr val="black"/>
                </a:solidFill>
                <a:effectLst/>
                <a:uLnTx/>
                <a:uFillTx/>
                <a:latin typeface="OPPOSans R" panose="00020600040101010101" charset="-122"/>
                <a:ea typeface="OPPOSans R" panose="00020600040101010101" charset="-122"/>
                <a:cs typeface="+mn-cs"/>
              </a:rPr>
              <a:t>Reply or not</a:t>
            </a:r>
            <a:endParaRPr kumimoji="0" lang="zh-CN" altLang="en-US" sz="1050" b="0" i="0" u="none" strike="noStrike" kern="0" cap="none" spc="0" normalizeH="0" baseline="0" noProof="0" dirty="0">
              <a:ln>
                <a:noFill/>
              </a:ln>
              <a:solidFill>
                <a:prstClr val="black"/>
              </a:solidFill>
              <a:effectLst/>
              <a:uLnTx/>
              <a:uFillTx/>
              <a:latin typeface="OPPOSans R" panose="00020600040101010101" charset="-122"/>
              <a:ea typeface="OPPOSans R" panose="00020600040101010101" charset="-122"/>
              <a:cs typeface="+mn-cs"/>
            </a:endParaRPr>
          </a:p>
        </p:txBody>
      </p:sp>
      <p:cxnSp>
        <p:nvCxnSpPr>
          <p:cNvPr id="64" name="连接符: 肘形 63"/>
          <p:cNvCxnSpPr>
            <a:stCxn id="51" idx="0"/>
          </p:cNvCxnSpPr>
          <p:nvPr/>
        </p:nvCxnSpPr>
        <p:spPr>
          <a:xfrm rot="5400000" flipH="1" flipV="1">
            <a:off x="3616469" y="4274362"/>
            <a:ext cx="545422" cy="1471744"/>
          </a:xfrm>
          <a:prstGeom prst="bentConnector2">
            <a:avLst/>
          </a:prstGeom>
          <a:noFill/>
          <a:ln w="6350" cap="flat" cmpd="sng" algn="ctr">
            <a:solidFill>
              <a:sysClr val="windowText" lastClr="000000"/>
            </a:solidFill>
            <a:prstDash val="solid"/>
            <a:miter lim="800000"/>
            <a:tailEnd type="triangle"/>
          </a:ln>
          <a:effectLst/>
        </p:spPr>
      </p:cxnSp>
      <p:cxnSp>
        <p:nvCxnSpPr>
          <p:cNvPr id="65" name="直接连接符 64"/>
          <p:cNvCxnSpPr>
            <a:stCxn id="51" idx="3"/>
          </p:cNvCxnSpPr>
          <p:nvPr/>
        </p:nvCxnSpPr>
        <p:spPr>
          <a:xfrm>
            <a:off x="3760173" y="5555136"/>
            <a:ext cx="433602" cy="0"/>
          </a:xfrm>
          <a:prstGeom prst="line">
            <a:avLst/>
          </a:prstGeom>
          <a:noFill/>
          <a:ln w="6350" cap="flat" cmpd="sng" algn="ctr">
            <a:solidFill>
              <a:sysClr val="windowText" lastClr="000000"/>
            </a:solidFill>
            <a:prstDash val="solid"/>
            <a:miter lim="800000"/>
          </a:ln>
          <a:effectLst/>
        </p:spPr>
      </p:cxnSp>
      <p:cxnSp>
        <p:nvCxnSpPr>
          <p:cNvPr id="66" name="直接连接符 65"/>
          <p:cNvCxnSpPr/>
          <p:nvPr/>
        </p:nvCxnSpPr>
        <p:spPr>
          <a:xfrm>
            <a:off x="4193775" y="5341241"/>
            <a:ext cx="0" cy="486086"/>
          </a:xfrm>
          <a:prstGeom prst="line">
            <a:avLst/>
          </a:prstGeom>
          <a:noFill/>
          <a:ln w="6350" cap="flat" cmpd="sng" algn="ctr">
            <a:solidFill>
              <a:sysClr val="windowText" lastClr="000000"/>
            </a:solidFill>
            <a:prstDash val="solid"/>
            <a:miter lim="800000"/>
          </a:ln>
          <a:effectLst/>
        </p:spPr>
      </p:cxnSp>
      <p:cxnSp>
        <p:nvCxnSpPr>
          <p:cNvPr id="68" name="直接箭头连接符 67"/>
          <p:cNvCxnSpPr>
            <a:endCxn id="72" idx="1"/>
          </p:cNvCxnSpPr>
          <p:nvPr/>
        </p:nvCxnSpPr>
        <p:spPr>
          <a:xfrm>
            <a:off x="4193775" y="5818306"/>
            <a:ext cx="4060595" cy="10364"/>
          </a:xfrm>
          <a:prstGeom prst="straightConnector1">
            <a:avLst/>
          </a:prstGeom>
          <a:noFill/>
          <a:ln w="6350" cap="flat" cmpd="sng" algn="ctr">
            <a:solidFill>
              <a:sysClr val="windowText" lastClr="000000"/>
            </a:solidFill>
            <a:prstDash val="solid"/>
            <a:miter lim="800000"/>
            <a:tailEnd type="triangle"/>
          </a:ln>
          <a:effectLst/>
        </p:spPr>
      </p:cxnSp>
      <p:cxnSp>
        <p:nvCxnSpPr>
          <p:cNvPr id="71" name="直接箭头连接符 70"/>
          <p:cNvCxnSpPr/>
          <p:nvPr/>
        </p:nvCxnSpPr>
        <p:spPr>
          <a:xfrm>
            <a:off x="4193775" y="5341241"/>
            <a:ext cx="436191" cy="0"/>
          </a:xfrm>
          <a:prstGeom prst="straightConnector1">
            <a:avLst/>
          </a:prstGeom>
          <a:noFill/>
          <a:ln w="6350" cap="flat" cmpd="sng" algn="ctr">
            <a:solidFill>
              <a:sysClr val="windowText" lastClr="000000"/>
            </a:solidFill>
            <a:prstDash val="solid"/>
            <a:miter lim="800000"/>
            <a:tailEnd type="triangle"/>
          </a:ln>
          <a:effectLst/>
        </p:spPr>
      </p:cxnSp>
      <p:sp>
        <p:nvSpPr>
          <p:cNvPr id="72" name="矩形 71"/>
          <p:cNvSpPr/>
          <p:nvPr/>
        </p:nvSpPr>
        <p:spPr>
          <a:xfrm>
            <a:off x="8254370" y="5616830"/>
            <a:ext cx="868347" cy="423679"/>
          </a:xfrm>
          <a:prstGeom prst="rect">
            <a:avLst/>
          </a:prstGeom>
          <a:solidFill>
            <a:schemeClr val="bg2"/>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00" b="0" i="0" u="none" strike="noStrike" kern="0" cap="none" spc="0" normalizeH="0" baseline="0" noProof="0" dirty="0">
                <a:ln>
                  <a:noFill/>
                </a:ln>
                <a:solidFill>
                  <a:srgbClr val="F2F2F2">
                    <a:lumMod val="10000"/>
                  </a:srgbClr>
                </a:solidFill>
                <a:effectLst/>
                <a:uLnTx/>
                <a:uFillTx/>
                <a:latin typeface="OPPOSans R" panose="00020600040101010101" charset="-122"/>
                <a:ea typeface="OPPOSans R" panose="00020600040101010101" charset="-122"/>
                <a:cs typeface="+mn-cs"/>
              </a:rPr>
              <a:t>Telephone return visit</a:t>
            </a:r>
            <a:endParaRPr kumimoji="0" lang="zh-CN" altLang="en-US" sz="900" b="0" i="0" u="none" strike="noStrike" kern="0" cap="none" spc="0" normalizeH="0" baseline="0" noProof="0" dirty="0">
              <a:ln>
                <a:noFill/>
              </a:ln>
              <a:solidFill>
                <a:srgbClr val="F2F2F2">
                  <a:lumMod val="10000"/>
                </a:srgbClr>
              </a:solidFill>
              <a:effectLst/>
              <a:uLnTx/>
              <a:uFillTx/>
              <a:latin typeface="OPPOSans R" panose="00020600040101010101" charset="-122"/>
              <a:ea typeface="OPPOSans R" panose="00020600040101010101" charset="-122"/>
              <a:cs typeface="+mn-cs"/>
            </a:endParaRPr>
          </a:p>
        </p:txBody>
      </p:sp>
      <p:sp>
        <p:nvSpPr>
          <p:cNvPr id="73" name="文本框 72"/>
          <p:cNvSpPr txBox="1"/>
          <p:nvPr/>
        </p:nvSpPr>
        <p:spPr>
          <a:xfrm>
            <a:off x="4163957" y="5121446"/>
            <a:ext cx="55728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prstClr val="black"/>
                </a:solidFill>
                <a:effectLst/>
                <a:uLnTx/>
                <a:uFillTx/>
                <a:latin typeface="OPPOSans R" panose="00020600040101010101" charset="-122"/>
                <a:ea typeface="OPPOSans R" panose="00020600040101010101" charset="-122"/>
              </a:rPr>
              <a:t>50%</a:t>
            </a:r>
            <a:endParaRPr kumimoji="0" lang="zh-CN" altLang="en-US" sz="900" b="0" i="0" u="none" strike="noStrike" kern="1200" cap="none" spc="0" normalizeH="0" baseline="0" noProof="0" dirty="0">
              <a:ln>
                <a:noFill/>
              </a:ln>
              <a:solidFill>
                <a:prstClr val="black"/>
              </a:solidFill>
              <a:effectLst/>
              <a:uLnTx/>
              <a:uFillTx/>
              <a:latin typeface="OPPOSans R" panose="00020600040101010101" charset="-122"/>
              <a:ea typeface="OPPOSans R" panose="00020600040101010101" charset="-122"/>
            </a:endParaRPr>
          </a:p>
        </p:txBody>
      </p:sp>
      <p:sp>
        <p:nvSpPr>
          <p:cNvPr id="74" name="矩形 73"/>
          <p:cNvSpPr/>
          <p:nvPr/>
        </p:nvSpPr>
        <p:spPr>
          <a:xfrm>
            <a:off x="10763604" y="5282945"/>
            <a:ext cx="663620" cy="306804"/>
          </a:xfrm>
          <a:prstGeom prst="rect">
            <a:avLst/>
          </a:prstGeom>
          <a:solidFill>
            <a:schemeClr val="bg2"/>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0" cap="none" spc="0" normalizeH="0" baseline="0" noProof="0" dirty="0">
                <a:ln>
                  <a:noFill/>
                </a:ln>
                <a:solidFill>
                  <a:prstClr val="black"/>
                </a:solidFill>
                <a:effectLst/>
                <a:uLnTx/>
                <a:uFillTx/>
                <a:latin typeface="OPPOSans R" panose="00020600040101010101" charset="-122"/>
                <a:ea typeface="OPPOSans R" panose="00020600040101010101" charset="-122"/>
                <a:cs typeface="+mn-cs"/>
              </a:rPr>
              <a:t>Ending</a:t>
            </a:r>
            <a:endParaRPr kumimoji="0" lang="zh-CN" altLang="en-US" sz="1050" b="0" i="0" u="none" strike="noStrike" kern="0" cap="none" spc="0" normalizeH="0" baseline="0" noProof="0" dirty="0">
              <a:ln>
                <a:noFill/>
              </a:ln>
              <a:solidFill>
                <a:prstClr val="black"/>
              </a:solidFill>
              <a:effectLst/>
              <a:uLnTx/>
              <a:uFillTx/>
              <a:latin typeface="OPPOSans R" panose="00020600040101010101" charset="-122"/>
              <a:ea typeface="OPPOSans R" panose="00020600040101010101" charset="-122"/>
              <a:cs typeface="+mn-cs"/>
            </a:endParaRPr>
          </a:p>
        </p:txBody>
      </p:sp>
      <p:cxnSp>
        <p:nvCxnSpPr>
          <p:cNvPr id="75" name="直接箭头连接符 74"/>
          <p:cNvCxnSpPr>
            <a:stCxn id="62" idx="2"/>
          </p:cNvCxnSpPr>
          <p:nvPr/>
        </p:nvCxnSpPr>
        <p:spPr>
          <a:xfrm flipH="1">
            <a:off x="7267699" y="5340296"/>
            <a:ext cx="1" cy="487030"/>
          </a:xfrm>
          <a:prstGeom prst="straightConnector1">
            <a:avLst/>
          </a:prstGeom>
          <a:noFill/>
          <a:ln w="6350" cap="flat" cmpd="sng" algn="ctr">
            <a:solidFill>
              <a:sysClr val="windowText" lastClr="000000"/>
            </a:solidFill>
            <a:prstDash val="solid"/>
            <a:miter lim="800000"/>
            <a:tailEnd type="triangle"/>
          </a:ln>
          <a:effectLst/>
        </p:spPr>
      </p:cxnSp>
      <p:sp>
        <p:nvSpPr>
          <p:cNvPr id="76" name="文本框 75"/>
          <p:cNvSpPr txBox="1"/>
          <p:nvPr/>
        </p:nvSpPr>
        <p:spPr>
          <a:xfrm>
            <a:off x="8065661" y="4843990"/>
            <a:ext cx="51959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solidFill>
                <a:effectLst/>
                <a:uLnTx/>
                <a:uFillTx/>
                <a:latin typeface="OPPOSans R" panose="00020600040101010101" charset="-122"/>
                <a:ea typeface="OPPOSans R" panose="00020600040101010101" charset="-122"/>
              </a:rPr>
              <a:t>Yes</a:t>
            </a:r>
            <a:endParaRPr kumimoji="0" lang="zh-CN" altLang="en-US" sz="1100" b="0" i="0" u="none" strike="noStrike" kern="1200" cap="none" spc="0" normalizeH="0" baseline="0" noProof="0" dirty="0">
              <a:ln>
                <a:noFill/>
              </a:ln>
              <a:solidFill>
                <a:prstClr val="black"/>
              </a:solidFill>
              <a:effectLst/>
              <a:uLnTx/>
              <a:uFillTx/>
              <a:latin typeface="OPPOSans R" panose="00020600040101010101" charset="-122"/>
              <a:ea typeface="OPPOSans R" panose="00020600040101010101" charset="-122"/>
            </a:endParaRPr>
          </a:p>
        </p:txBody>
      </p:sp>
      <p:sp>
        <p:nvSpPr>
          <p:cNvPr id="77" name="文本框 76"/>
          <p:cNvSpPr txBox="1"/>
          <p:nvPr/>
        </p:nvSpPr>
        <p:spPr>
          <a:xfrm>
            <a:off x="7193855" y="5454772"/>
            <a:ext cx="39963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solidFill>
                <a:effectLst/>
                <a:uLnTx/>
                <a:uFillTx/>
                <a:latin typeface="OPPOSans R" panose="00020600040101010101" charset="-122"/>
                <a:ea typeface="OPPOSans R" panose="00020600040101010101" charset="-122"/>
              </a:rPr>
              <a:t>No</a:t>
            </a:r>
            <a:endParaRPr kumimoji="0" lang="zh-CN" altLang="en-US" sz="1100" b="0" i="0" u="none" strike="noStrike" kern="1200" cap="none" spc="0" normalizeH="0" baseline="0" noProof="0" dirty="0">
              <a:ln>
                <a:noFill/>
              </a:ln>
              <a:solidFill>
                <a:prstClr val="black"/>
              </a:solidFill>
              <a:effectLst/>
              <a:uLnTx/>
              <a:uFillTx/>
              <a:latin typeface="OPPOSans R" panose="00020600040101010101" charset="-122"/>
              <a:ea typeface="OPPOSans R" panose="00020600040101010101" charset="-122"/>
            </a:endParaRPr>
          </a:p>
        </p:txBody>
      </p:sp>
      <p:sp>
        <p:nvSpPr>
          <p:cNvPr id="78" name="文本框 77"/>
          <p:cNvSpPr txBox="1"/>
          <p:nvPr/>
        </p:nvSpPr>
        <p:spPr>
          <a:xfrm>
            <a:off x="4178199" y="5616830"/>
            <a:ext cx="55728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prstClr val="black"/>
                </a:solidFill>
                <a:effectLst/>
                <a:uLnTx/>
                <a:uFillTx/>
                <a:latin typeface="OPPOSans R" panose="00020600040101010101" charset="-122"/>
                <a:ea typeface="OPPOSans R" panose="00020600040101010101" charset="-122"/>
              </a:rPr>
              <a:t>50%</a:t>
            </a:r>
            <a:endParaRPr kumimoji="0" lang="zh-CN" altLang="en-US" sz="900" b="0" i="0" u="none" strike="noStrike" kern="1200" cap="none" spc="0" normalizeH="0" baseline="0" noProof="0" dirty="0">
              <a:ln>
                <a:noFill/>
              </a:ln>
              <a:solidFill>
                <a:prstClr val="black"/>
              </a:solidFill>
              <a:effectLst/>
              <a:uLnTx/>
              <a:uFillTx/>
              <a:latin typeface="OPPOSans R" panose="00020600040101010101" charset="-122"/>
              <a:ea typeface="OPPOSans R" panose="00020600040101010101" charset="-122"/>
            </a:endParaRPr>
          </a:p>
        </p:txBody>
      </p:sp>
      <p:cxnSp>
        <p:nvCxnSpPr>
          <p:cNvPr id="79" name="直接连接符 78"/>
          <p:cNvCxnSpPr>
            <a:stCxn id="49" idx="3"/>
          </p:cNvCxnSpPr>
          <p:nvPr/>
        </p:nvCxnSpPr>
        <p:spPr>
          <a:xfrm>
            <a:off x="5731000" y="4745678"/>
            <a:ext cx="215375" cy="0"/>
          </a:xfrm>
          <a:prstGeom prst="line">
            <a:avLst/>
          </a:prstGeom>
          <a:noFill/>
          <a:ln w="6350" cap="flat" cmpd="sng" algn="ctr">
            <a:solidFill>
              <a:sysClr val="windowText" lastClr="000000"/>
            </a:solidFill>
            <a:prstDash val="solid"/>
            <a:miter lim="800000"/>
          </a:ln>
          <a:effectLst/>
        </p:spPr>
      </p:cxnSp>
      <p:cxnSp>
        <p:nvCxnSpPr>
          <p:cNvPr id="80" name="直接连接符 79"/>
          <p:cNvCxnSpPr/>
          <p:nvPr/>
        </p:nvCxnSpPr>
        <p:spPr>
          <a:xfrm>
            <a:off x="5744289" y="5338819"/>
            <a:ext cx="215375" cy="0"/>
          </a:xfrm>
          <a:prstGeom prst="line">
            <a:avLst/>
          </a:prstGeom>
          <a:noFill/>
          <a:ln w="6350" cap="flat" cmpd="sng" algn="ctr">
            <a:solidFill>
              <a:sysClr val="windowText" lastClr="000000"/>
            </a:solidFill>
            <a:prstDash val="solid"/>
            <a:miter lim="800000"/>
          </a:ln>
          <a:effectLst/>
        </p:spPr>
      </p:cxnSp>
      <p:cxnSp>
        <p:nvCxnSpPr>
          <p:cNvPr id="81" name="直接连接符 80"/>
          <p:cNvCxnSpPr/>
          <p:nvPr/>
        </p:nvCxnSpPr>
        <p:spPr>
          <a:xfrm>
            <a:off x="5950139" y="4745678"/>
            <a:ext cx="0" cy="593141"/>
          </a:xfrm>
          <a:prstGeom prst="line">
            <a:avLst/>
          </a:prstGeom>
          <a:noFill/>
          <a:ln w="6350" cap="flat" cmpd="sng" algn="ctr">
            <a:solidFill>
              <a:sysClr val="windowText" lastClr="000000"/>
            </a:solidFill>
            <a:prstDash val="solid"/>
            <a:miter lim="800000"/>
          </a:ln>
          <a:effectLst/>
        </p:spPr>
      </p:cxnSp>
      <p:cxnSp>
        <p:nvCxnSpPr>
          <p:cNvPr id="82" name="直接箭头连接符 81"/>
          <p:cNvCxnSpPr>
            <a:endCxn id="62" idx="1"/>
          </p:cNvCxnSpPr>
          <p:nvPr/>
        </p:nvCxnSpPr>
        <p:spPr>
          <a:xfrm>
            <a:off x="5946375" y="5068106"/>
            <a:ext cx="628454" cy="0"/>
          </a:xfrm>
          <a:prstGeom prst="straightConnector1">
            <a:avLst/>
          </a:prstGeom>
          <a:noFill/>
          <a:ln w="6350" cap="flat" cmpd="sng" algn="ctr">
            <a:solidFill>
              <a:sysClr val="windowText" lastClr="000000"/>
            </a:solidFill>
            <a:prstDash val="solid"/>
            <a:miter lim="800000"/>
            <a:tailEnd type="triangle"/>
          </a:ln>
          <a:effectLst/>
        </p:spPr>
      </p:cxnSp>
      <p:cxnSp>
        <p:nvCxnSpPr>
          <p:cNvPr id="83" name="直接连接符 82"/>
          <p:cNvCxnSpPr>
            <a:stCxn id="62" idx="3"/>
          </p:cNvCxnSpPr>
          <p:nvPr/>
        </p:nvCxnSpPr>
        <p:spPr>
          <a:xfrm>
            <a:off x="7960570" y="5068106"/>
            <a:ext cx="2391265" cy="0"/>
          </a:xfrm>
          <a:prstGeom prst="line">
            <a:avLst/>
          </a:prstGeom>
          <a:noFill/>
          <a:ln w="6350" cap="flat" cmpd="sng" algn="ctr">
            <a:solidFill>
              <a:sysClr val="windowText" lastClr="000000"/>
            </a:solidFill>
            <a:prstDash val="solid"/>
            <a:miter lim="800000"/>
          </a:ln>
          <a:effectLst/>
        </p:spPr>
      </p:cxnSp>
      <p:cxnSp>
        <p:nvCxnSpPr>
          <p:cNvPr id="84" name="直接连接符 83"/>
          <p:cNvCxnSpPr/>
          <p:nvPr/>
        </p:nvCxnSpPr>
        <p:spPr>
          <a:xfrm>
            <a:off x="10351835" y="5068105"/>
            <a:ext cx="0" cy="759221"/>
          </a:xfrm>
          <a:prstGeom prst="line">
            <a:avLst/>
          </a:prstGeom>
          <a:noFill/>
          <a:ln w="6350" cap="flat" cmpd="sng" algn="ctr">
            <a:solidFill>
              <a:sysClr val="windowText" lastClr="000000"/>
            </a:solidFill>
            <a:prstDash val="solid"/>
            <a:miter lim="800000"/>
          </a:ln>
          <a:effectLst/>
        </p:spPr>
      </p:cxnSp>
      <p:cxnSp>
        <p:nvCxnSpPr>
          <p:cNvPr id="85" name="直接箭头连接符 84"/>
          <p:cNvCxnSpPr>
            <a:endCxn id="74" idx="1"/>
          </p:cNvCxnSpPr>
          <p:nvPr/>
        </p:nvCxnSpPr>
        <p:spPr>
          <a:xfrm flipV="1">
            <a:off x="10351835" y="5436347"/>
            <a:ext cx="411769" cy="488"/>
          </a:xfrm>
          <a:prstGeom prst="straightConnector1">
            <a:avLst/>
          </a:prstGeom>
          <a:noFill/>
          <a:ln w="6350" cap="flat" cmpd="sng" algn="ctr">
            <a:solidFill>
              <a:sysClr val="windowText" lastClr="000000"/>
            </a:solidFill>
            <a:prstDash val="solid"/>
            <a:miter lim="800000"/>
            <a:tailEnd type="triangle"/>
          </a:ln>
          <a:effectLst/>
        </p:spPr>
      </p:cxnSp>
      <p:cxnSp>
        <p:nvCxnSpPr>
          <p:cNvPr id="86" name="直接连接符 85"/>
          <p:cNvCxnSpPr>
            <a:stCxn id="72" idx="3"/>
          </p:cNvCxnSpPr>
          <p:nvPr/>
        </p:nvCxnSpPr>
        <p:spPr>
          <a:xfrm flipV="1">
            <a:off x="9122717" y="5818306"/>
            <a:ext cx="1229118" cy="10364"/>
          </a:xfrm>
          <a:prstGeom prst="line">
            <a:avLst/>
          </a:prstGeom>
          <a:noFill/>
          <a:ln w="6350" cap="flat" cmpd="sng" algn="ctr">
            <a:solidFill>
              <a:sysClr val="windowText" lastClr="000000"/>
            </a:solidFill>
            <a:prstDash val="solid"/>
            <a:miter lim="800000"/>
          </a:ln>
          <a:effectLst/>
        </p:spPr>
      </p:cxnSp>
      <p:cxnSp>
        <p:nvCxnSpPr>
          <p:cNvPr id="87" name="直接连接符 86"/>
          <p:cNvCxnSpPr/>
          <p:nvPr/>
        </p:nvCxnSpPr>
        <p:spPr>
          <a:xfrm>
            <a:off x="526774" y="4010545"/>
            <a:ext cx="11259156" cy="0"/>
          </a:xfrm>
          <a:prstGeom prst="line">
            <a:avLst/>
          </a:prstGeom>
          <a:ln w="19050">
            <a:solidFill>
              <a:srgbClr val="397D54"/>
            </a:solidFill>
            <a:prstDash val="dash"/>
          </a:ln>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705159" y="6201684"/>
            <a:ext cx="931757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F2F2F2">
                    <a:lumMod val="10000"/>
                  </a:srgbClr>
                </a:solidFill>
                <a:effectLst/>
                <a:uLnTx/>
                <a:uFillTx/>
                <a:latin typeface="OPPOSans M" panose="00020600040101010101" charset="-122"/>
                <a:ea typeface="OPPOSans M" panose="00020600040101010101" charset="-122"/>
              </a:rPr>
              <a:t>*</a:t>
            </a:r>
            <a:r>
              <a:rPr kumimoji="0" lang="en-US" altLang="zh-CN" sz="1050" b="1" i="0" u="none" strike="noStrike" kern="1200" cap="none" spc="0" normalizeH="0" baseline="0" noProof="0" dirty="0">
                <a:ln>
                  <a:noFill/>
                </a:ln>
                <a:solidFill>
                  <a:srgbClr val="F2F2F2">
                    <a:lumMod val="10000"/>
                  </a:srgbClr>
                </a:solidFill>
                <a:effectLst/>
                <a:uLnTx/>
                <a:uFillTx/>
                <a:latin typeface="OPPOSans M" panose="00020600040101010101" charset="-122"/>
                <a:ea typeface="OPPOSans M" panose="00020600040101010101" charset="-122"/>
              </a:rPr>
              <a:t>All users </a:t>
            </a:r>
            <a:r>
              <a:rPr kumimoji="0" lang="en-US" altLang="zh-CN" sz="1050" b="0" i="0" u="none" strike="noStrike" kern="1200" cap="none" spc="0" normalizeH="0" baseline="0" noProof="0" dirty="0">
                <a:ln>
                  <a:noFill/>
                </a:ln>
                <a:solidFill>
                  <a:srgbClr val="F2F2F2">
                    <a:lumMod val="10000"/>
                  </a:srgbClr>
                </a:solidFill>
                <a:effectLst/>
                <a:uLnTx/>
                <a:uFillTx/>
                <a:latin typeface="OPPOSans M" panose="00020600040101010101" charset="-122"/>
                <a:ea typeface="OPPOSans M" panose="00020600040101010101" charset="-122"/>
              </a:rPr>
              <a:t>are determined according to the type of maintenance, not including abandoning maintenance</a:t>
            </a:r>
            <a:endParaRPr kumimoji="0" lang="zh-CN" altLang="en-US" sz="1050" b="0" i="0" u="none" strike="noStrike" kern="1200" cap="none" spc="0" normalizeH="0" baseline="0" noProof="0" dirty="0">
              <a:ln>
                <a:noFill/>
              </a:ln>
              <a:solidFill>
                <a:srgbClr val="F2F2F2">
                  <a:lumMod val="10000"/>
                </a:srgbClr>
              </a:solidFill>
              <a:effectLst/>
              <a:uLnTx/>
              <a:uFillTx/>
              <a:latin typeface="OPPOSans M" panose="00020600040101010101" charset="-122"/>
              <a:ea typeface="OPPOSans M" panose="00020600040101010101" charset="-122"/>
            </a:endParaRPr>
          </a:p>
        </p:txBody>
      </p:sp>
      <p:sp>
        <p:nvSpPr>
          <p:cNvPr id="89" name="圆角矩形 4"/>
          <p:cNvSpPr/>
          <p:nvPr/>
        </p:nvSpPr>
        <p:spPr>
          <a:xfrm>
            <a:off x="498756" y="4191909"/>
            <a:ext cx="11194488" cy="2355848"/>
          </a:xfrm>
          <a:prstGeom prst="roundRect">
            <a:avLst>
              <a:gd name="adj" fmla="val 0"/>
            </a:avLst>
          </a:prstGeom>
          <a:noFill/>
          <a:ln w="6350">
            <a:solidFill>
              <a:srgbClr val="3A6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2F2F2"/>
              </a:solidFill>
              <a:effectLst/>
              <a:uLnTx/>
              <a:uFillTx/>
              <a:latin typeface="OPPOSans M" panose="00020600040101010101" charset="-122"/>
              <a:ea typeface="OPPOSans M" panose="00020600040101010101" charset="-122"/>
            </a:endParaRPr>
          </a:p>
        </p:txBody>
      </p:sp>
      <p:sp>
        <p:nvSpPr>
          <p:cNvPr id="90" name="矩形 93"/>
          <p:cNvSpPr/>
          <p:nvPr/>
        </p:nvSpPr>
        <p:spPr>
          <a:xfrm rot="10800000">
            <a:off x="11346982" y="6206978"/>
            <a:ext cx="438948" cy="36849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2F2F2"/>
              </a:solidFill>
              <a:effectLst/>
              <a:uLnTx/>
              <a:uFillTx/>
              <a:latin typeface="OPPOSans M" panose="00020600040101010101" charset="-122"/>
              <a:ea typeface="OPPOSans M" panose="00020600040101010101" charset="-122"/>
            </a:endParaRPr>
          </a:p>
        </p:txBody>
      </p:sp>
      <p:sp>
        <p:nvSpPr>
          <p:cNvPr id="91" name="矩形 93"/>
          <p:cNvSpPr/>
          <p:nvPr/>
        </p:nvSpPr>
        <p:spPr>
          <a:xfrm>
            <a:off x="445884" y="4143989"/>
            <a:ext cx="438948" cy="36849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2F2F2"/>
              </a:solidFill>
              <a:effectLst/>
              <a:uLnTx/>
              <a:uFillTx/>
              <a:latin typeface="OPPOSans M" panose="00020600040101010101" charset="-122"/>
              <a:ea typeface="OPPOSans M" panose="00020600040101010101" charset="-122"/>
            </a:endParaRPr>
          </a:p>
        </p:txBody>
      </p:sp>
      <p:sp>
        <p:nvSpPr>
          <p:cNvPr id="92" name="圆角矩形 17"/>
          <p:cNvSpPr/>
          <p:nvPr/>
        </p:nvSpPr>
        <p:spPr>
          <a:xfrm>
            <a:off x="496520" y="1075216"/>
            <a:ext cx="11194488" cy="2781441"/>
          </a:xfrm>
          <a:prstGeom prst="roundRect">
            <a:avLst>
              <a:gd name="adj" fmla="val 0"/>
            </a:avLst>
          </a:prstGeom>
          <a:noFill/>
          <a:ln w="6350">
            <a:solidFill>
              <a:srgbClr val="3A6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2F2F2"/>
              </a:solidFill>
              <a:effectLst/>
              <a:uLnTx/>
              <a:uFillTx/>
              <a:latin typeface="OPPOSans M" panose="00020600040101010101" charset="-122"/>
              <a:ea typeface="OPPOSans M" panose="00020600040101010101" charset="-122"/>
            </a:endParaRPr>
          </a:p>
        </p:txBody>
      </p:sp>
      <p:sp>
        <p:nvSpPr>
          <p:cNvPr id="93" name="矩形 93"/>
          <p:cNvSpPr/>
          <p:nvPr/>
        </p:nvSpPr>
        <p:spPr>
          <a:xfrm rot="10800000">
            <a:off x="11374691" y="3556181"/>
            <a:ext cx="438948" cy="36849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2F2F2"/>
              </a:solidFill>
              <a:effectLst/>
              <a:uLnTx/>
              <a:uFillTx/>
              <a:latin typeface="OPPOSans M" panose="00020600040101010101" charset="-122"/>
              <a:ea typeface="OPPOSans M" panose="00020600040101010101" charset="-122"/>
            </a:endParaRPr>
          </a:p>
        </p:txBody>
      </p:sp>
      <p:sp>
        <p:nvSpPr>
          <p:cNvPr id="94" name="矩形 93"/>
          <p:cNvSpPr/>
          <p:nvPr/>
        </p:nvSpPr>
        <p:spPr>
          <a:xfrm>
            <a:off x="473593" y="989350"/>
            <a:ext cx="438948" cy="36849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2F2F2"/>
              </a:solidFill>
              <a:effectLst/>
              <a:uLnTx/>
              <a:uFillTx/>
              <a:latin typeface="OPPOSans M" panose="00020600040101010101" charset="-122"/>
              <a:ea typeface="OPPOSans M" panose="00020600040101010101" charset="-122"/>
            </a:endParaRPr>
          </a:p>
        </p:txBody>
      </p:sp>
      <p:sp>
        <p:nvSpPr>
          <p:cNvPr id="95" name="文本框 94"/>
          <p:cNvSpPr txBox="1"/>
          <p:nvPr/>
        </p:nvSpPr>
        <p:spPr>
          <a:xfrm>
            <a:off x="764775" y="4314790"/>
            <a:ext cx="223111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F2F2F2">
                    <a:lumMod val="10000"/>
                  </a:srgbClr>
                </a:solidFill>
                <a:effectLst/>
                <a:uLnTx/>
                <a:uFillTx/>
                <a:latin typeface="OPPOSans M" panose="00020600040101010101" charset="-122"/>
                <a:ea typeface="OPPOSans M" panose="00020600040101010101" charset="-122"/>
              </a:rPr>
              <a:t>Flowsheet</a:t>
            </a:r>
            <a:endParaRPr kumimoji="0" lang="zh-CN" altLang="en-US" sz="1200" b="0" i="0" u="none" strike="noStrike" kern="1200" cap="none" spc="0" normalizeH="0" baseline="0" noProof="0" dirty="0">
              <a:ln>
                <a:noFill/>
              </a:ln>
              <a:solidFill>
                <a:srgbClr val="F2F2F2">
                  <a:lumMod val="10000"/>
                </a:srgbClr>
              </a:solidFill>
              <a:effectLst/>
              <a:uLnTx/>
              <a:uFillTx/>
              <a:latin typeface="OPPOSans M" panose="00020600040101010101" charset="-122"/>
              <a:ea typeface="OPPOSans M" panose="00020600040101010101" charset="-122"/>
            </a:endParaRPr>
          </a:p>
        </p:txBody>
      </p:sp>
      <p:sp>
        <p:nvSpPr>
          <p:cNvPr id="96" name="文本框 95"/>
          <p:cNvSpPr txBox="1"/>
          <p:nvPr/>
        </p:nvSpPr>
        <p:spPr>
          <a:xfrm>
            <a:off x="3477231" y="1160084"/>
            <a:ext cx="8046960"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rPr>
              <a:t>A. There is an email address: the system will send an E-mail at 8 am on the second day after the repairing is completed; if the user has not completed it, entering telephone return visit</a:t>
            </a:r>
            <a:endParaRPr kumimoji="0" lang="en-US" altLang="zh-CN" sz="1100" b="0" i="0" u="none" strike="noStrike" kern="120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rPr>
              <a:t>B.</a:t>
            </a:r>
            <a:r>
              <a:rPr kumimoji="0" lang="zh-CN" altLang="en-US" sz="1100" b="0" i="0" u="none" strike="noStrike" kern="120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rPr>
              <a:t> </a:t>
            </a:r>
            <a:r>
              <a:rPr kumimoji="0" lang="en-US" altLang="zh-CN" sz="1100" b="0" i="0" u="none" strike="noStrike" kern="120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rPr>
              <a:t>No E-mail address: The system will send a text message at 8 am on the second day after the repairing is completed; if the user has not completed it, entering telephone return visit</a:t>
            </a:r>
            <a:endParaRPr kumimoji="0" lang="en-US" altLang="zh-CN" sz="1100" b="0" i="0" u="none" strike="noStrike" kern="120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endParaRPr>
          </a:p>
        </p:txBody>
      </p:sp>
      <p:sp>
        <p:nvSpPr>
          <p:cNvPr id="97" name="文本框 96"/>
          <p:cNvSpPr txBox="1"/>
          <p:nvPr/>
        </p:nvSpPr>
        <p:spPr>
          <a:xfrm>
            <a:off x="3491798" y="2559165"/>
            <a:ext cx="8102367" cy="938719"/>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defRPr/>
            </a:pPr>
            <a:r>
              <a:rPr kumimoji="0" lang="en-US" altLang="zh-CN" sz="1100" b="0" i="0" u="none" strike="noStrike" kern="120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rPr>
              <a:t>A. There is an email address: the system will send an E-mail at 8 am on the 4th day after the repairing is completed; if the user has not completed it, entering telephone return visit</a:t>
            </a:r>
            <a:endParaRPr kumimoji="0" lang="en-US" altLang="zh-CN" sz="1100" b="0" i="0" u="none" strike="noStrike" kern="120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endParaRPr>
          </a:p>
          <a:p>
            <a:pPr marR="0" lvl="0" algn="l" defTabSz="914400" rtl="0" eaLnBrk="1" fontAlgn="auto" latinLnBrk="0" hangingPunct="1">
              <a:lnSpc>
                <a:spcPct val="100000"/>
              </a:lnSpc>
              <a:spcBef>
                <a:spcPts val="0"/>
              </a:spcBef>
              <a:spcAft>
                <a:spcPts val="0"/>
              </a:spcAft>
              <a:buClrTx/>
              <a:buSzTx/>
              <a:defRPr/>
            </a:pPr>
            <a:endParaRPr kumimoji="0" lang="zh-CN" altLang="en-US" sz="1100" b="0" i="0" u="none" strike="noStrike" kern="120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rPr>
              <a:t>B.</a:t>
            </a:r>
            <a:r>
              <a:rPr kumimoji="0" lang="zh-CN" altLang="en-US" sz="1100" b="0" i="0" u="none" strike="noStrike" kern="120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rPr>
              <a:t>  </a:t>
            </a:r>
            <a:r>
              <a:rPr kumimoji="0" lang="en-US" altLang="zh-CN" sz="1100" b="0" i="0" u="none" strike="noStrike" kern="120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rPr>
              <a:t>No E-mail address: The system will send a text message at 8 am on the 5th day after the repairing is completed; if the user has not completed it, entering telephone return visit</a:t>
            </a:r>
            <a:endParaRPr kumimoji="0" lang="zh-CN" altLang="en-US" sz="1100" b="0" i="0" u="none" strike="noStrike" kern="120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endParaRPr>
          </a:p>
        </p:txBody>
      </p:sp>
      <p:sp>
        <p:nvSpPr>
          <p:cNvPr id="98" name="文本框 97"/>
          <p:cNvSpPr txBox="1"/>
          <p:nvPr/>
        </p:nvSpPr>
        <p:spPr>
          <a:xfrm>
            <a:off x="3477231" y="3608455"/>
            <a:ext cx="7448134"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F2F2F2">
                    <a:lumMod val="10000"/>
                  </a:srgbClr>
                </a:solidFill>
                <a:effectLst/>
                <a:uLnTx/>
                <a:uFillTx/>
                <a:latin typeface="OPPOSans M" panose="00020600040101010101" charset="-122"/>
                <a:ea typeface="OPPOSans M" panose="00020600040101010101" charset="-122"/>
              </a:rPr>
              <a:t>* </a:t>
            </a:r>
            <a:r>
              <a:rPr kumimoji="0" lang="en-US" altLang="zh-CN" sz="1050" b="0" i="0" u="none" strike="noStrike" kern="1200" cap="none" spc="0" normalizeH="0" baseline="0" noProof="0" dirty="0">
                <a:ln>
                  <a:noFill/>
                </a:ln>
                <a:solidFill>
                  <a:srgbClr val="F2F2F2">
                    <a:lumMod val="10000"/>
                  </a:srgbClr>
                </a:solidFill>
                <a:effectLst/>
                <a:uLnTx/>
                <a:uFillTx/>
                <a:latin typeface="OPPOSans M" panose="00020600040101010101" charset="-122"/>
                <a:ea typeface="OPPOSans M" panose="00020600040101010101" charset="-122"/>
              </a:rPr>
              <a:t>Email and SMS survey links are set to be valid for 7 days</a:t>
            </a:r>
            <a:endParaRPr kumimoji="0" lang="zh-CN" altLang="en-US" sz="1050" b="0" i="0" u="none" strike="noStrike" kern="1200" cap="none" spc="0" normalizeH="0" baseline="0" noProof="0" dirty="0">
              <a:ln>
                <a:noFill/>
              </a:ln>
              <a:solidFill>
                <a:srgbClr val="F2F2F2">
                  <a:lumMod val="10000"/>
                </a:srgbClr>
              </a:solidFill>
              <a:effectLst/>
              <a:uLnTx/>
              <a:uFillTx/>
              <a:latin typeface="OPPOSans M" panose="00020600040101010101" charset="-122"/>
              <a:ea typeface="OPPOSans M" panose="00020600040101010101" charset="-122"/>
            </a:endParaRPr>
          </a:p>
        </p:txBody>
      </p:sp>
      <p:sp>
        <p:nvSpPr>
          <p:cNvPr id="99" name="标题 1"/>
          <p:cNvSpPr txBox="1"/>
          <p:nvPr/>
        </p:nvSpPr>
        <p:spPr>
          <a:xfrm>
            <a:off x="636056" y="252744"/>
            <a:ext cx="9455783" cy="9652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25500">
              <a:lnSpc>
                <a:spcPct val="100000"/>
              </a:lnSpc>
              <a:spcBef>
                <a:spcPts val="0"/>
              </a:spcBef>
            </a:pPr>
            <a:r>
              <a:rPr kumimoji="1" lang="en-US" altLang="zh-CN" sz="2400"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2.3 Introduction to key steps: </a:t>
            </a:r>
            <a:r>
              <a:rPr kumimoji="1" lang="en-US" altLang="zh-CN" sz="2000" i="1"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Distribute the survey</a:t>
            </a:r>
            <a:endParaRPr kumimoji="1" lang="en-US" altLang="zh-CN" sz="2000" i="1"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anim calcmode="lin" valueType="num">
                                      <p:cBhvr>
                                        <p:cTn id="13" dur="1000" fill="hold"/>
                                        <p:tgtEl>
                                          <p:spTgt spid="49"/>
                                        </p:tgtEl>
                                        <p:attrNameLst>
                                          <p:attrName>ppt_x</p:attrName>
                                        </p:attrNameLst>
                                      </p:cBhvr>
                                      <p:tavLst>
                                        <p:tav tm="0">
                                          <p:val>
                                            <p:strVal val="#ppt_x"/>
                                          </p:val>
                                        </p:tav>
                                        <p:tav tm="100000">
                                          <p:val>
                                            <p:strVal val="#ppt_x"/>
                                          </p:val>
                                        </p:tav>
                                      </p:tavLst>
                                    </p:anim>
                                    <p:anim calcmode="lin" valueType="num">
                                      <p:cBhvr>
                                        <p:cTn id="14" dur="1000" fill="hold"/>
                                        <p:tgtEl>
                                          <p:spTgt spid="4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1000" fill="hold"/>
                                        <p:tgtEl>
                                          <p:spTgt spid="5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1000"/>
                                        <p:tgtEl>
                                          <p:spTgt spid="52"/>
                                        </p:tgtEl>
                                      </p:cBhvr>
                                    </p:animEffect>
                                    <p:anim calcmode="lin" valueType="num">
                                      <p:cBhvr>
                                        <p:cTn id="23" dur="1000" fill="hold"/>
                                        <p:tgtEl>
                                          <p:spTgt spid="52"/>
                                        </p:tgtEl>
                                        <p:attrNameLst>
                                          <p:attrName>ppt_x</p:attrName>
                                        </p:attrNameLst>
                                      </p:cBhvr>
                                      <p:tavLst>
                                        <p:tav tm="0">
                                          <p:val>
                                            <p:strVal val="#ppt_x"/>
                                          </p:val>
                                        </p:tav>
                                        <p:tav tm="100000">
                                          <p:val>
                                            <p:strVal val="#ppt_x"/>
                                          </p:val>
                                        </p:tav>
                                      </p:tavLst>
                                    </p:anim>
                                    <p:anim calcmode="lin" valueType="num">
                                      <p:cBhvr>
                                        <p:cTn id="24" dur="1000" fill="hold"/>
                                        <p:tgtEl>
                                          <p:spTgt spid="5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1000"/>
                                        <p:tgtEl>
                                          <p:spTgt spid="53"/>
                                        </p:tgtEl>
                                      </p:cBhvr>
                                    </p:animEffect>
                                    <p:anim calcmode="lin" valueType="num">
                                      <p:cBhvr>
                                        <p:cTn id="28" dur="1000" fill="hold"/>
                                        <p:tgtEl>
                                          <p:spTgt spid="53"/>
                                        </p:tgtEl>
                                        <p:attrNameLst>
                                          <p:attrName>ppt_x</p:attrName>
                                        </p:attrNameLst>
                                      </p:cBhvr>
                                      <p:tavLst>
                                        <p:tav tm="0">
                                          <p:val>
                                            <p:strVal val="#ppt_x"/>
                                          </p:val>
                                        </p:tav>
                                        <p:tav tm="100000">
                                          <p:val>
                                            <p:strVal val="#ppt_x"/>
                                          </p:val>
                                        </p:tav>
                                      </p:tavLst>
                                    </p:anim>
                                    <p:anim calcmode="lin" valueType="num">
                                      <p:cBhvr>
                                        <p:cTn id="29" dur="1000" fill="hold"/>
                                        <p:tgtEl>
                                          <p:spTgt spid="5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1000"/>
                                        <p:tgtEl>
                                          <p:spTgt spid="54"/>
                                        </p:tgtEl>
                                      </p:cBhvr>
                                    </p:animEffect>
                                    <p:anim calcmode="lin" valueType="num">
                                      <p:cBhvr>
                                        <p:cTn id="33" dur="1000" fill="hold"/>
                                        <p:tgtEl>
                                          <p:spTgt spid="54"/>
                                        </p:tgtEl>
                                        <p:attrNameLst>
                                          <p:attrName>ppt_x</p:attrName>
                                        </p:attrNameLst>
                                      </p:cBhvr>
                                      <p:tavLst>
                                        <p:tav tm="0">
                                          <p:val>
                                            <p:strVal val="#ppt_x"/>
                                          </p:val>
                                        </p:tav>
                                        <p:tav tm="100000">
                                          <p:val>
                                            <p:strVal val="#ppt_x"/>
                                          </p:val>
                                        </p:tav>
                                      </p:tavLst>
                                    </p:anim>
                                    <p:anim calcmode="lin" valueType="num">
                                      <p:cBhvr>
                                        <p:cTn id="34" dur="1000" fill="hold"/>
                                        <p:tgtEl>
                                          <p:spTgt spid="5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1000"/>
                                        <p:tgtEl>
                                          <p:spTgt spid="58"/>
                                        </p:tgtEl>
                                      </p:cBhvr>
                                    </p:animEffect>
                                    <p:anim calcmode="lin" valueType="num">
                                      <p:cBhvr>
                                        <p:cTn id="38" dur="1000" fill="hold"/>
                                        <p:tgtEl>
                                          <p:spTgt spid="58"/>
                                        </p:tgtEl>
                                        <p:attrNameLst>
                                          <p:attrName>ppt_x</p:attrName>
                                        </p:attrNameLst>
                                      </p:cBhvr>
                                      <p:tavLst>
                                        <p:tav tm="0">
                                          <p:val>
                                            <p:strVal val="#ppt_x"/>
                                          </p:val>
                                        </p:tav>
                                        <p:tav tm="100000">
                                          <p:val>
                                            <p:strVal val="#ppt_x"/>
                                          </p:val>
                                        </p:tav>
                                      </p:tavLst>
                                    </p:anim>
                                    <p:anim calcmode="lin" valueType="num">
                                      <p:cBhvr>
                                        <p:cTn id="39" dur="1000" fill="hold"/>
                                        <p:tgtEl>
                                          <p:spTgt spid="5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fade">
                                      <p:cBhvr>
                                        <p:cTn id="42" dur="1000"/>
                                        <p:tgtEl>
                                          <p:spTgt spid="62"/>
                                        </p:tgtEl>
                                      </p:cBhvr>
                                    </p:animEffect>
                                    <p:anim calcmode="lin" valueType="num">
                                      <p:cBhvr>
                                        <p:cTn id="43" dur="1000" fill="hold"/>
                                        <p:tgtEl>
                                          <p:spTgt spid="62"/>
                                        </p:tgtEl>
                                        <p:attrNameLst>
                                          <p:attrName>ppt_x</p:attrName>
                                        </p:attrNameLst>
                                      </p:cBhvr>
                                      <p:tavLst>
                                        <p:tav tm="0">
                                          <p:val>
                                            <p:strVal val="#ppt_x"/>
                                          </p:val>
                                        </p:tav>
                                        <p:tav tm="100000">
                                          <p:val>
                                            <p:strVal val="#ppt_x"/>
                                          </p:val>
                                        </p:tav>
                                      </p:tavLst>
                                    </p:anim>
                                    <p:anim calcmode="lin" valueType="num">
                                      <p:cBhvr>
                                        <p:cTn id="44" dur="1000" fill="hold"/>
                                        <p:tgtEl>
                                          <p:spTgt spid="6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fade">
                                      <p:cBhvr>
                                        <p:cTn id="47" dur="1000"/>
                                        <p:tgtEl>
                                          <p:spTgt spid="64"/>
                                        </p:tgtEl>
                                      </p:cBhvr>
                                    </p:animEffect>
                                    <p:anim calcmode="lin" valueType="num">
                                      <p:cBhvr>
                                        <p:cTn id="48" dur="1000" fill="hold"/>
                                        <p:tgtEl>
                                          <p:spTgt spid="64"/>
                                        </p:tgtEl>
                                        <p:attrNameLst>
                                          <p:attrName>ppt_x</p:attrName>
                                        </p:attrNameLst>
                                      </p:cBhvr>
                                      <p:tavLst>
                                        <p:tav tm="0">
                                          <p:val>
                                            <p:strVal val="#ppt_x"/>
                                          </p:val>
                                        </p:tav>
                                        <p:tav tm="100000">
                                          <p:val>
                                            <p:strVal val="#ppt_x"/>
                                          </p:val>
                                        </p:tav>
                                      </p:tavLst>
                                    </p:anim>
                                    <p:anim calcmode="lin" valueType="num">
                                      <p:cBhvr>
                                        <p:cTn id="49" dur="1000" fill="hold"/>
                                        <p:tgtEl>
                                          <p:spTgt spid="6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fade">
                                      <p:cBhvr>
                                        <p:cTn id="52" dur="1000"/>
                                        <p:tgtEl>
                                          <p:spTgt spid="65"/>
                                        </p:tgtEl>
                                      </p:cBhvr>
                                    </p:animEffect>
                                    <p:anim calcmode="lin" valueType="num">
                                      <p:cBhvr>
                                        <p:cTn id="53" dur="1000" fill="hold"/>
                                        <p:tgtEl>
                                          <p:spTgt spid="65"/>
                                        </p:tgtEl>
                                        <p:attrNameLst>
                                          <p:attrName>ppt_x</p:attrName>
                                        </p:attrNameLst>
                                      </p:cBhvr>
                                      <p:tavLst>
                                        <p:tav tm="0">
                                          <p:val>
                                            <p:strVal val="#ppt_x"/>
                                          </p:val>
                                        </p:tav>
                                        <p:tav tm="100000">
                                          <p:val>
                                            <p:strVal val="#ppt_x"/>
                                          </p:val>
                                        </p:tav>
                                      </p:tavLst>
                                    </p:anim>
                                    <p:anim calcmode="lin" valueType="num">
                                      <p:cBhvr>
                                        <p:cTn id="54" dur="1000" fill="hold"/>
                                        <p:tgtEl>
                                          <p:spTgt spid="65"/>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fade">
                                      <p:cBhvr>
                                        <p:cTn id="57" dur="1000"/>
                                        <p:tgtEl>
                                          <p:spTgt spid="66"/>
                                        </p:tgtEl>
                                      </p:cBhvr>
                                    </p:animEffect>
                                    <p:anim calcmode="lin" valueType="num">
                                      <p:cBhvr>
                                        <p:cTn id="58" dur="1000" fill="hold"/>
                                        <p:tgtEl>
                                          <p:spTgt spid="66"/>
                                        </p:tgtEl>
                                        <p:attrNameLst>
                                          <p:attrName>ppt_x</p:attrName>
                                        </p:attrNameLst>
                                      </p:cBhvr>
                                      <p:tavLst>
                                        <p:tav tm="0">
                                          <p:val>
                                            <p:strVal val="#ppt_x"/>
                                          </p:val>
                                        </p:tav>
                                        <p:tav tm="100000">
                                          <p:val>
                                            <p:strVal val="#ppt_x"/>
                                          </p:val>
                                        </p:tav>
                                      </p:tavLst>
                                    </p:anim>
                                    <p:anim calcmode="lin" valueType="num">
                                      <p:cBhvr>
                                        <p:cTn id="59" dur="1000" fill="hold"/>
                                        <p:tgtEl>
                                          <p:spTgt spid="6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fade">
                                      <p:cBhvr>
                                        <p:cTn id="67" dur="1000"/>
                                        <p:tgtEl>
                                          <p:spTgt spid="71"/>
                                        </p:tgtEl>
                                      </p:cBhvr>
                                    </p:animEffect>
                                    <p:anim calcmode="lin" valueType="num">
                                      <p:cBhvr>
                                        <p:cTn id="68" dur="1000" fill="hold"/>
                                        <p:tgtEl>
                                          <p:spTgt spid="71"/>
                                        </p:tgtEl>
                                        <p:attrNameLst>
                                          <p:attrName>ppt_x</p:attrName>
                                        </p:attrNameLst>
                                      </p:cBhvr>
                                      <p:tavLst>
                                        <p:tav tm="0">
                                          <p:val>
                                            <p:strVal val="#ppt_x"/>
                                          </p:val>
                                        </p:tav>
                                        <p:tav tm="100000">
                                          <p:val>
                                            <p:strVal val="#ppt_x"/>
                                          </p:val>
                                        </p:tav>
                                      </p:tavLst>
                                    </p:anim>
                                    <p:anim calcmode="lin" valueType="num">
                                      <p:cBhvr>
                                        <p:cTn id="69" dur="1000" fill="hold"/>
                                        <p:tgtEl>
                                          <p:spTgt spid="71"/>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fade">
                                      <p:cBhvr>
                                        <p:cTn id="72" dur="1000"/>
                                        <p:tgtEl>
                                          <p:spTgt spid="72"/>
                                        </p:tgtEl>
                                      </p:cBhvr>
                                    </p:animEffect>
                                    <p:anim calcmode="lin" valueType="num">
                                      <p:cBhvr>
                                        <p:cTn id="73" dur="1000" fill="hold"/>
                                        <p:tgtEl>
                                          <p:spTgt spid="72"/>
                                        </p:tgtEl>
                                        <p:attrNameLst>
                                          <p:attrName>ppt_x</p:attrName>
                                        </p:attrNameLst>
                                      </p:cBhvr>
                                      <p:tavLst>
                                        <p:tav tm="0">
                                          <p:val>
                                            <p:strVal val="#ppt_x"/>
                                          </p:val>
                                        </p:tav>
                                        <p:tav tm="100000">
                                          <p:val>
                                            <p:strVal val="#ppt_x"/>
                                          </p:val>
                                        </p:tav>
                                      </p:tavLst>
                                    </p:anim>
                                    <p:anim calcmode="lin" valueType="num">
                                      <p:cBhvr>
                                        <p:cTn id="74" dur="1000" fill="hold"/>
                                        <p:tgtEl>
                                          <p:spTgt spid="7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73"/>
                                        </p:tgtEl>
                                        <p:attrNameLst>
                                          <p:attrName>style.visibility</p:attrName>
                                        </p:attrNameLst>
                                      </p:cBhvr>
                                      <p:to>
                                        <p:strVal val="visible"/>
                                      </p:to>
                                    </p:set>
                                    <p:animEffect transition="in" filter="fade">
                                      <p:cBhvr>
                                        <p:cTn id="77" dur="1000"/>
                                        <p:tgtEl>
                                          <p:spTgt spid="73"/>
                                        </p:tgtEl>
                                      </p:cBhvr>
                                    </p:animEffect>
                                    <p:anim calcmode="lin" valueType="num">
                                      <p:cBhvr>
                                        <p:cTn id="78" dur="1000" fill="hold"/>
                                        <p:tgtEl>
                                          <p:spTgt spid="73"/>
                                        </p:tgtEl>
                                        <p:attrNameLst>
                                          <p:attrName>ppt_x</p:attrName>
                                        </p:attrNameLst>
                                      </p:cBhvr>
                                      <p:tavLst>
                                        <p:tav tm="0">
                                          <p:val>
                                            <p:strVal val="#ppt_x"/>
                                          </p:val>
                                        </p:tav>
                                        <p:tav tm="100000">
                                          <p:val>
                                            <p:strVal val="#ppt_x"/>
                                          </p:val>
                                        </p:tav>
                                      </p:tavLst>
                                    </p:anim>
                                    <p:anim calcmode="lin" valueType="num">
                                      <p:cBhvr>
                                        <p:cTn id="79" dur="1000" fill="hold"/>
                                        <p:tgtEl>
                                          <p:spTgt spid="7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76"/>
                                        </p:tgtEl>
                                        <p:attrNameLst>
                                          <p:attrName>style.visibility</p:attrName>
                                        </p:attrNameLst>
                                      </p:cBhvr>
                                      <p:to>
                                        <p:strVal val="visible"/>
                                      </p:to>
                                    </p:set>
                                    <p:animEffect transition="in" filter="fade">
                                      <p:cBhvr>
                                        <p:cTn id="92" dur="1000"/>
                                        <p:tgtEl>
                                          <p:spTgt spid="76"/>
                                        </p:tgtEl>
                                      </p:cBhvr>
                                    </p:animEffect>
                                    <p:anim calcmode="lin" valueType="num">
                                      <p:cBhvr>
                                        <p:cTn id="93" dur="1000" fill="hold"/>
                                        <p:tgtEl>
                                          <p:spTgt spid="76"/>
                                        </p:tgtEl>
                                        <p:attrNameLst>
                                          <p:attrName>ppt_x</p:attrName>
                                        </p:attrNameLst>
                                      </p:cBhvr>
                                      <p:tavLst>
                                        <p:tav tm="0">
                                          <p:val>
                                            <p:strVal val="#ppt_x"/>
                                          </p:val>
                                        </p:tav>
                                        <p:tav tm="100000">
                                          <p:val>
                                            <p:strVal val="#ppt_x"/>
                                          </p:val>
                                        </p:tav>
                                      </p:tavLst>
                                    </p:anim>
                                    <p:anim calcmode="lin" valueType="num">
                                      <p:cBhvr>
                                        <p:cTn id="94" dur="1000" fill="hold"/>
                                        <p:tgtEl>
                                          <p:spTgt spid="76"/>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77"/>
                                        </p:tgtEl>
                                        <p:attrNameLst>
                                          <p:attrName>style.visibility</p:attrName>
                                        </p:attrNameLst>
                                      </p:cBhvr>
                                      <p:to>
                                        <p:strVal val="visible"/>
                                      </p:to>
                                    </p:set>
                                    <p:animEffect transition="in" filter="fade">
                                      <p:cBhvr>
                                        <p:cTn id="97" dur="1000"/>
                                        <p:tgtEl>
                                          <p:spTgt spid="77"/>
                                        </p:tgtEl>
                                      </p:cBhvr>
                                    </p:animEffect>
                                    <p:anim calcmode="lin" valueType="num">
                                      <p:cBhvr>
                                        <p:cTn id="98" dur="1000" fill="hold"/>
                                        <p:tgtEl>
                                          <p:spTgt spid="77"/>
                                        </p:tgtEl>
                                        <p:attrNameLst>
                                          <p:attrName>ppt_x</p:attrName>
                                        </p:attrNameLst>
                                      </p:cBhvr>
                                      <p:tavLst>
                                        <p:tav tm="0">
                                          <p:val>
                                            <p:strVal val="#ppt_x"/>
                                          </p:val>
                                        </p:tav>
                                        <p:tav tm="100000">
                                          <p:val>
                                            <p:strVal val="#ppt_x"/>
                                          </p:val>
                                        </p:tav>
                                      </p:tavLst>
                                    </p:anim>
                                    <p:anim calcmode="lin" valueType="num">
                                      <p:cBhvr>
                                        <p:cTn id="99" dur="1000" fill="hold"/>
                                        <p:tgtEl>
                                          <p:spTgt spid="77"/>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78"/>
                                        </p:tgtEl>
                                        <p:attrNameLst>
                                          <p:attrName>style.visibility</p:attrName>
                                        </p:attrNameLst>
                                      </p:cBhvr>
                                      <p:to>
                                        <p:strVal val="visible"/>
                                      </p:to>
                                    </p:set>
                                    <p:animEffect transition="in" filter="fade">
                                      <p:cBhvr>
                                        <p:cTn id="102" dur="1000"/>
                                        <p:tgtEl>
                                          <p:spTgt spid="78"/>
                                        </p:tgtEl>
                                      </p:cBhvr>
                                    </p:animEffect>
                                    <p:anim calcmode="lin" valueType="num">
                                      <p:cBhvr>
                                        <p:cTn id="103" dur="1000" fill="hold"/>
                                        <p:tgtEl>
                                          <p:spTgt spid="78"/>
                                        </p:tgtEl>
                                        <p:attrNameLst>
                                          <p:attrName>ppt_x</p:attrName>
                                        </p:attrNameLst>
                                      </p:cBhvr>
                                      <p:tavLst>
                                        <p:tav tm="0">
                                          <p:val>
                                            <p:strVal val="#ppt_x"/>
                                          </p:val>
                                        </p:tav>
                                        <p:tav tm="100000">
                                          <p:val>
                                            <p:strVal val="#ppt_x"/>
                                          </p:val>
                                        </p:tav>
                                      </p:tavLst>
                                    </p:anim>
                                    <p:anim calcmode="lin" valueType="num">
                                      <p:cBhvr>
                                        <p:cTn id="104" dur="1000" fill="hold"/>
                                        <p:tgtEl>
                                          <p:spTgt spid="78"/>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fade">
                                      <p:cBhvr>
                                        <p:cTn id="107" dur="1000"/>
                                        <p:tgtEl>
                                          <p:spTgt spid="79"/>
                                        </p:tgtEl>
                                      </p:cBhvr>
                                    </p:animEffect>
                                    <p:anim calcmode="lin" valueType="num">
                                      <p:cBhvr>
                                        <p:cTn id="108" dur="1000" fill="hold"/>
                                        <p:tgtEl>
                                          <p:spTgt spid="79"/>
                                        </p:tgtEl>
                                        <p:attrNameLst>
                                          <p:attrName>ppt_x</p:attrName>
                                        </p:attrNameLst>
                                      </p:cBhvr>
                                      <p:tavLst>
                                        <p:tav tm="0">
                                          <p:val>
                                            <p:strVal val="#ppt_x"/>
                                          </p:val>
                                        </p:tav>
                                        <p:tav tm="100000">
                                          <p:val>
                                            <p:strVal val="#ppt_x"/>
                                          </p:val>
                                        </p:tav>
                                      </p:tavLst>
                                    </p:anim>
                                    <p:anim calcmode="lin" valueType="num">
                                      <p:cBhvr>
                                        <p:cTn id="109" dur="1000" fill="hold"/>
                                        <p:tgtEl>
                                          <p:spTgt spid="79"/>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80"/>
                                        </p:tgtEl>
                                        <p:attrNameLst>
                                          <p:attrName>style.visibility</p:attrName>
                                        </p:attrNameLst>
                                      </p:cBhvr>
                                      <p:to>
                                        <p:strVal val="visible"/>
                                      </p:to>
                                    </p:set>
                                    <p:animEffect transition="in" filter="fade">
                                      <p:cBhvr>
                                        <p:cTn id="112" dur="1000"/>
                                        <p:tgtEl>
                                          <p:spTgt spid="80"/>
                                        </p:tgtEl>
                                      </p:cBhvr>
                                    </p:animEffect>
                                    <p:anim calcmode="lin" valueType="num">
                                      <p:cBhvr>
                                        <p:cTn id="113" dur="1000" fill="hold"/>
                                        <p:tgtEl>
                                          <p:spTgt spid="80"/>
                                        </p:tgtEl>
                                        <p:attrNameLst>
                                          <p:attrName>ppt_x</p:attrName>
                                        </p:attrNameLst>
                                      </p:cBhvr>
                                      <p:tavLst>
                                        <p:tav tm="0">
                                          <p:val>
                                            <p:strVal val="#ppt_x"/>
                                          </p:val>
                                        </p:tav>
                                        <p:tav tm="100000">
                                          <p:val>
                                            <p:strVal val="#ppt_x"/>
                                          </p:val>
                                        </p:tav>
                                      </p:tavLst>
                                    </p:anim>
                                    <p:anim calcmode="lin" valueType="num">
                                      <p:cBhvr>
                                        <p:cTn id="114" dur="1000" fill="hold"/>
                                        <p:tgtEl>
                                          <p:spTgt spid="80"/>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81"/>
                                        </p:tgtEl>
                                        <p:attrNameLst>
                                          <p:attrName>style.visibility</p:attrName>
                                        </p:attrNameLst>
                                      </p:cBhvr>
                                      <p:to>
                                        <p:strVal val="visible"/>
                                      </p:to>
                                    </p:set>
                                    <p:animEffect transition="in" filter="fade">
                                      <p:cBhvr>
                                        <p:cTn id="117" dur="1000"/>
                                        <p:tgtEl>
                                          <p:spTgt spid="81"/>
                                        </p:tgtEl>
                                      </p:cBhvr>
                                    </p:animEffect>
                                    <p:anim calcmode="lin" valueType="num">
                                      <p:cBhvr>
                                        <p:cTn id="118" dur="1000" fill="hold"/>
                                        <p:tgtEl>
                                          <p:spTgt spid="81"/>
                                        </p:tgtEl>
                                        <p:attrNameLst>
                                          <p:attrName>ppt_x</p:attrName>
                                        </p:attrNameLst>
                                      </p:cBhvr>
                                      <p:tavLst>
                                        <p:tav tm="0">
                                          <p:val>
                                            <p:strVal val="#ppt_x"/>
                                          </p:val>
                                        </p:tav>
                                        <p:tav tm="100000">
                                          <p:val>
                                            <p:strVal val="#ppt_x"/>
                                          </p:val>
                                        </p:tav>
                                      </p:tavLst>
                                    </p:anim>
                                    <p:anim calcmode="lin" valueType="num">
                                      <p:cBhvr>
                                        <p:cTn id="119" dur="1000" fill="hold"/>
                                        <p:tgtEl>
                                          <p:spTgt spid="81"/>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82"/>
                                        </p:tgtEl>
                                        <p:attrNameLst>
                                          <p:attrName>style.visibility</p:attrName>
                                        </p:attrNameLst>
                                      </p:cBhvr>
                                      <p:to>
                                        <p:strVal val="visible"/>
                                      </p:to>
                                    </p:set>
                                    <p:animEffect transition="in" filter="fade">
                                      <p:cBhvr>
                                        <p:cTn id="122" dur="1000"/>
                                        <p:tgtEl>
                                          <p:spTgt spid="82"/>
                                        </p:tgtEl>
                                      </p:cBhvr>
                                    </p:animEffect>
                                    <p:anim calcmode="lin" valueType="num">
                                      <p:cBhvr>
                                        <p:cTn id="123" dur="1000" fill="hold"/>
                                        <p:tgtEl>
                                          <p:spTgt spid="82"/>
                                        </p:tgtEl>
                                        <p:attrNameLst>
                                          <p:attrName>ppt_x</p:attrName>
                                        </p:attrNameLst>
                                      </p:cBhvr>
                                      <p:tavLst>
                                        <p:tav tm="0">
                                          <p:val>
                                            <p:strVal val="#ppt_x"/>
                                          </p:val>
                                        </p:tav>
                                        <p:tav tm="100000">
                                          <p:val>
                                            <p:strVal val="#ppt_x"/>
                                          </p:val>
                                        </p:tav>
                                      </p:tavLst>
                                    </p:anim>
                                    <p:anim calcmode="lin" valueType="num">
                                      <p:cBhvr>
                                        <p:cTn id="124" dur="1000" fill="hold"/>
                                        <p:tgtEl>
                                          <p:spTgt spid="82"/>
                                        </p:tgtEl>
                                        <p:attrNameLst>
                                          <p:attrName>ppt_y</p:attrName>
                                        </p:attrNameLst>
                                      </p:cBhvr>
                                      <p:tavLst>
                                        <p:tav tm="0">
                                          <p:val>
                                            <p:strVal val="#ppt_y+.1"/>
                                          </p:val>
                                        </p:tav>
                                        <p:tav tm="100000">
                                          <p:val>
                                            <p:strVal val="#ppt_y"/>
                                          </p:val>
                                        </p:tav>
                                      </p:tavLst>
                                    </p:anim>
                                  </p:childTnLst>
                                </p:cTn>
                              </p:par>
                              <p:par>
                                <p:cTn id="125" presetID="42" presetClass="entr" presetSubtype="0" fill="hold" nodeType="withEffect">
                                  <p:stCondLst>
                                    <p:cond delay="0"/>
                                  </p:stCondLst>
                                  <p:childTnLst>
                                    <p:set>
                                      <p:cBhvr>
                                        <p:cTn id="126" dur="1" fill="hold">
                                          <p:stCondLst>
                                            <p:cond delay="0"/>
                                          </p:stCondLst>
                                        </p:cTn>
                                        <p:tgtEl>
                                          <p:spTgt spid="83"/>
                                        </p:tgtEl>
                                        <p:attrNameLst>
                                          <p:attrName>style.visibility</p:attrName>
                                        </p:attrNameLst>
                                      </p:cBhvr>
                                      <p:to>
                                        <p:strVal val="visible"/>
                                      </p:to>
                                    </p:set>
                                    <p:animEffect transition="in" filter="fade">
                                      <p:cBhvr>
                                        <p:cTn id="127" dur="1000"/>
                                        <p:tgtEl>
                                          <p:spTgt spid="83"/>
                                        </p:tgtEl>
                                      </p:cBhvr>
                                    </p:animEffect>
                                    <p:anim calcmode="lin" valueType="num">
                                      <p:cBhvr>
                                        <p:cTn id="128" dur="1000" fill="hold"/>
                                        <p:tgtEl>
                                          <p:spTgt spid="83"/>
                                        </p:tgtEl>
                                        <p:attrNameLst>
                                          <p:attrName>ppt_x</p:attrName>
                                        </p:attrNameLst>
                                      </p:cBhvr>
                                      <p:tavLst>
                                        <p:tav tm="0">
                                          <p:val>
                                            <p:strVal val="#ppt_x"/>
                                          </p:val>
                                        </p:tav>
                                        <p:tav tm="100000">
                                          <p:val>
                                            <p:strVal val="#ppt_x"/>
                                          </p:val>
                                        </p:tav>
                                      </p:tavLst>
                                    </p:anim>
                                    <p:anim calcmode="lin" valueType="num">
                                      <p:cBhvr>
                                        <p:cTn id="129" dur="1000" fill="hold"/>
                                        <p:tgtEl>
                                          <p:spTgt spid="83"/>
                                        </p:tgtEl>
                                        <p:attrNameLst>
                                          <p:attrName>ppt_y</p:attrName>
                                        </p:attrNameLst>
                                      </p:cBhvr>
                                      <p:tavLst>
                                        <p:tav tm="0">
                                          <p:val>
                                            <p:strVal val="#ppt_y+.1"/>
                                          </p:val>
                                        </p:tav>
                                        <p:tav tm="100000">
                                          <p:val>
                                            <p:strVal val="#ppt_y"/>
                                          </p:val>
                                        </p:tav>
                                      </p:tavLst>
                                    </p:anim>
                                  </p:childTnLst>
                                </p:cTn>
                              </p:par>
                              <p:par>
                                <p:cTn id="130" presetID="42" presetClass="entr" presetSubtype="0" fill="hold" nodeType="withEffect">
                                  <p:stCondLst>
                                    <p:cond delay="0"/>
                                  </p:stCondLst>
                                  <p:childTnLst>
                                    <p:set>
                                      <p:cBhvr>
                                        <p:cTn id="131" dur="1" fill="hold">
                                          <p:stCondLst>
                                            <p:cond delay="0"/>
                                          </p:stCondLst>
                                        </p:cTn>
                                        <p:tgtEl>
                                          <p:spTgt spid="84"/>
                                        </p:tgtEl>
                                        <p:attrNameLst>
                                          <p:attrName>style.visibility</p:attrName>
                                        </p:attrNameLst>
                                      </p:cBhvr>
                                      <p:to>
                                        <p:strVal val="visible"/>
                                      </p:to>
                                    </p:set>
                                    <p:animEffect transition="in" filter="fade">
                                      <p:cBhvr>
                                        <p:cTn id="132" dur="1000"/>
                                        <p:tgtEl>
                                          <p:spTgt spid="84"/>
                                        </p:tgtEl>
                                      </p:cBhvr>
                                    </p:animEffect>
                                    <p:anim calcmode="lin" valueType="num">
                                      <p:cBhvr>
                                        <p:cTn id="133" dur="1000" fill="hold"/>
                                        <p:tgtEl>
                                          <p:spTgt spid="84"/>
                                        </p:tgtEl>
                                        <p:attrNameLst>
                                          <p:attrName>ppt_x</p:attrName>
                                        </p:attrNameLst>
                                      </p:cBhvr>
                                      <p:tavLst>
                                        <p:tav tm="0">
                                          <p:val>
                                            <p:strVal val="#ppt_x"/>
                                          </p:val>
                                        </p:tav>
                                        <p:tav tm="100000">
                                          <p:val>
                                            <p:strVal val="#ppt_x"/>
                                          </p:val>
                                        </p:tav>
                                      </p:tavLst>
                                    </p:anim>
                                    <p:anim calcmode="lin" valueType="num">
                                      <p:cBhvr>
                                        <p:cTn id="134" dur="1000" fill="hold"/>
                                        <p:tgtEl>
                                          <p:spTgt spid="84"/>
                                        </p:tgtEl>
                                        <p:attrNameLst>
                                          <p:attrName>ppt_y</p:attrName>
                                        </p:attrNameLst>
                                      </p:cBhvr>
                                      <p:tavLst>
                                        <p:tav tm="0">
                                          <p:val>
                                            <p:strVal val="#ppt_y+.1"/>
                                          </p:val>
                                        </p:tav>
                                        <p:tav tm="100000">
                                          <p:val>
                                            <p:strVal val="#ppt_y"/>
                                          </p:val>
                                        </p:tav>
                                      </p:tavLst>
                                    </p:anim>
                                  </p:childTnLst>
                                </p:cTn>
                              </p:par>
                              <p:par>
                                <p:cTn id="135" presetID="42" presetClass="entr" presetSubtype="0" fill="hold" nodeType="withEffect">
                                  <p:stCondLst>
                                    <p:cond delay="0"/>
                                  </p:stCondLst>
                                  <p:childTnLst>
                                    <p:set>
                                      <p:cBhvr>
                                        <p:cTn id="136" dur="1" fill="hold">
                                          <p:stCondLst>
                                            <p:cond delay="0"/>
                                          </p:stCondLst>
                                        </p:cTn>
                                        <p:tgtEl>
                                          <p:spTgt spid="85"/>
                                        </p:tgtEl>
                                        <p:attrNameLst>
                                          <p:attrName>style.visibility</p:attrName>
                                        </p:attrNameLst>
                                      </p:cBhvr>
                                      <p:to>
                                        <p:strVal val="visible"/>
                                      </p:to>
                                    </p:set>
                                    <p:animEffect transition="in" filter="fade">
                                      <p:cBhvr>
                                        <p:cTn id="137" dur="1000"/>
                                        <p:tgtEl>
                                          <p:spTgt spid="85"/>
                                        </p:tgtEl>
                                      </p:cBhvr>
                                    </p:animEffect>
                                    <p:anim calcmode="lin" valueType="num">
                                      <p:cBhvr>
                                        <p:cTn id="138" dur="1000" fill="hold"/>
                                        <p:tgtEl>
                                          <p:spTgt spid="85"/>
                                        </p:tgtEl>
                                        <p:attrNameLst>
                                          <p:attrName>ppt_x</p:attrName>
                                        </p:attrNameLst>
                                      </p:cBhvr>
                                      <p:tavLst>
                                        <p:tav tm="0">
                                          <p:val>
                                            <p:strVal val="#ppt_x"/>
                                          </p:val>
                                        </p:tav>
                                        <p:tav tm="100000">
                                          <p:val>
                                            <p:strVal val="#ppt_x"/>
                                          </p:val>
                                        </p:tav>
                                      </p:tavLst>
                                    </p:anim>
                                    <p:anim calcmode="lin" valueType="num">
                                      <p:cBhvr>
                                        <p:cTn id="139" dur="1000" fill="hold"/>
                                        <p:tgtEl>
                                          <p:spTgt spid="85"/>
                                        </p:tgtEl>
                                        <p:attrNameLst>
                                          <p:attrName>ppt_y</p:attrName>
                                        </p:attrNameLst>
                                      </p:cBhvr>
                                      <p:tavLst>
                                        <p:tav tm="0">
                                          <p:val>
                                            <p:strVal val="#ppt_y+.1"/>
                                          </p:val>
                                        </p:tav>
                                        <p:tav tm="100000">
                                          <p:val>
                                            <p:strVal val="#ppt_y"/>
                                          </p:val>
                                        </p:tav>
                                      </p:tavLst>
                                    </p:anim>
                                  </p:childTnLst>
                                </p:cTn>
                              </p:par>
                              <p:par>
                                <p:cTn id="140" presetID="42" presetClass="entr" presetSubtype="0" fill="hold" nodeType="withEffect">
                                  <p:stCondLst>
                                    <p:cond delay="0"/>
                                  </p:stCondLst>
                                  <p:childTnLst>
                                    <p:set>
                                      <p:cBhvr>
                                        <p:cTn id="141" dur="1" fill="hold">
                                          <p:stCondLst>
                                            <p:cond delay="0"/>
                                          </p:stCondLst>
                                        </p:cTn>
                                        <p:tgtEl>
                                          <p:spTgt spid="86"/>
                                        </p:tgtEl>
                                        <p:attrNameLst>
                                          <p:attrName>style.visibility</p:attrName>
                                        </p:attrNameLst>
                                      </p:cBhvr>
                                      <p:to>
                                        <p:strVal val="visible"/>
                                      </p:to>
                                    </p:set>
                                    <p:animEffect transition="in" filter="fade">
                                      <p:cBhvr>
                                        <p:cTn id="142" dur="1000"/>
                                        <p:tgtEl>
                                          <p:spTgt spid="86"/>
                                        </p:tgtEl>
                                      </p:cBhvr>
                                    </p:animEffect>
                                    <p:anim calcmode="lin" valueType="num">
                                      <p:cBhvr>
                                        <p:cTn id="143" dur="1000" fill="hold"/>
                                        <p:tgtEl>
                                          <p:spTgt spid="86"/>
                                        </p:tgtEl>
                                        <p:attrNameLst>
                                          <p:attrName>ppt_x</p:attrName>
                                        </p:attrNameLst>
                                      </p:cBhvr>
                                      <p:tavLst>
                                        <p:tav tm="0">
                                          <p:val>
                                            <p:strVal val="#ppt_x"/>
                                          </p:val>
                                        </p:tav>
                                        <p:tav tm="100000">
                                          <p:val>
                                            <p:strVal val="#ppt_x"/>
                                          </p:val>
                                        </p:tav>
                                      </p:tavLst>
                                    </p:anim>
                                    <p:anim calcmode="lin" valueType="num">
                                      <p:cBhvr>
                                        <p:cTn id="144" dur="1000" fill="hold"/>
                                        <p:tgtEl>
                                          <p:spTgt spid="86"/>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88"/>
                                        </p:tgtEl>
                                        <p:attrNameLst>
                                          <p:attrName>style.visibility</p:attrName>
                                        </p:attrNameLst>
                                      </p:cBhvr>
                                      <p:to>
                                        <p:strVal val="visible"/>
                                      </p:to>
                                    </p:set>
                                    <p:animEffect transition="in" filter="fade">
                                      <p:cBhvr>
                                        <p:cTn id="147" dur="1000"/>
                                        <p:tgtEl>
                                          <p:spTgt spid="88"/>
                                        </p:tgtEl>
                                      </p:cBhvr>
                                    </p:animEffect>
                                    <p:anim calcmode="lin" valueType="num">
                                      <p:cBhvr>
                                        <p:cTn id="148" dur="1000" fill="hold"/>
                                        <p:tgtEl>
                                          <p:spTgt spid="88"/>
                                        </p:tgtEl>
                                        <p:attrNameLst>
                                          <p:attrName>ppt_x</p:attrName>
                                        </p:attrNameLst>
                                      </p:cBhvr>
                                      <p:tavLst>
                                        <p:tav tm="0">
                                          <p:val>
                                            <p:strVal val="#ppt_x"/>
                                          </p:val>
                                        </p:tav>
                                        <p:tav tm="100000">
                                          <p:val>
                                            <p:strVal val="#ppt_x"/>
                                          </p:val>
                                        </p:tav>
                                      </p:tavLst>
                                    </p:anim>
                                    <p:anim calcmode="lin" valueType="num">
                                      <p:cBhvr>
                                        <p:cTn id="149" dur="1000" fill="hold"/>
                                        <p:tgtEl>
                                          <p:spTgt spid="88"/>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89"/>
                                        </p:tgtEl>
                                        <p:attrNameLst>
                                          <p:attrName>style.visibility</p:attrName>
                                        </p:attrNameLst>
                                      </p:cBhvr>
                                      <p:to>
                                        <p:strVal val="visible"/>
                                      </p:to>
                                    </p:set>
                                    <p:animEffect transition="in" filter="fade">
                                      <p:cBhvr>
                                        <p:cTn id="152" dur="1000"/>
                                        <p:tgtEl>
                                          <p:spTgt spid="89"/>
                                        </p:tgtEl>
                                      </p:cBhvr>
                                    </p:animEffect>
                                    <p:anim calcmode="lin" valueType="num">
                                      <p:cBhvr>
                                        <p:cTn id="153" dur="1000" fill="hold"/>
                                        <p:tgtEl>
                                          <p:spTgt spid="89"/>
                                        </p:tgtEl>
                                        <p:attrNameLst>
                                          <p:attrName>ppt_x</p:attrName>
                                        </p:attrNameLst>
                                      </p:cBhvr>
                                      <p:tavLst>
                                        <p:tav tm="0">
                                          <p:val>
                                            <p:strVal val="#ppt_x"/>
                                          </p:val>
                                        </p:tav>
                                        <p:tav tm="100000">
                                          <p:val>
                                            <p:strVal val="#ppt_x"/>
                                          </p:val>
                                        </p:tav>
                                      </p:tavLst>
                                    </p:anim>
                                    <p:anim calcmode="lin" valueType="num">
                                      <p:cBhvr>
                                        <p:cTn id="154" dur="1000" fill="hold"/>
                                        <p:tgtEl>
                                          <p:spTgt spid="89"/>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90"/>
                                        </p:tgtEl>
                                        <p:attrNameLst>
                                          <p:attrName>style.visibility</p:attrName>
                                        </p:attrNameLst>
                                      </p:cBhvr>
                                      <p:to>
                                        <p:strVal val="visible"/>
                                      </p:to>
                                    </p:set>
                                    <p:animEffect transition="in" filter="fade">
                                      <p:cBhvr>
                                        <p:cTn id="157" dur="1000"/>
                                        <p:tgtEl>
                                          <p:spTgt spid="90"/>
                                        </p:tgtEl>
                                      </p:cBhvr>
                                    </p:animEffect>
                                    <p:anim calcmode="lin" valueType="num">
                                      <p:cBhvr>
                                        <p:cTn id="158" dur="1000" fill="hold"/>
                                        <p:tgtEl>
                                          <p:spTgt spid="90"/>
                                        </p:tgtEl>
                                        <p:attrNameLst>
                                          <p:attrName>ppt_x</p:attrName>
                                        </p:attrNameLst>
                                      </p:cBhvr>
                                      <p:tavLst>
                                        <p:tav tm="0">
                                          <p:val>
                                            <p:strVal val="#ppt_x"/>
                                          </p:val>
                                        </p:tav>
                                        <p:tav tm="100000">
                                          <p:val>
                                            <p:strVal val="#ppt_x"/>
                                          </p:val>
                                        </p:tav>
                                      </p:tavLst>
                                    </p:anim>
                                    <p:anim calcmode="lin" valueType="num">
                                      <p:cBhvr>
                                        <p:cTn id="159" dur="1000" fill="hold"/>
                                        <p:tgtEl>
                                          <p:spTgt spid="90"/>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91"/>
                                        </p:tgtEl>
                                        <p:attrNameLst>
                                          <p:attrName>style.visibility</p:attrName>
                                        </p:attrNameLst>
                                      </p:cBhvr>
                                      <p:to>
                                        <p:strVal val="visible"/>
                                      </p:to>
                                    </p:set>
                                    <p:animEffect transition="in" filter="fade">
                                      <p:cBhvr>
                                        <p:cTn id="162" dur="1000"/>
                                        <p:tgtEl>
                                          <p:spTgt spid="91"/>
                                        </p:tgtEl>
                                      </p:cBhvr>
                                    </p:animEffect>
                                    <p:anim calcmode="lin" valueType="num">
                                      <p:cBhvr>
                                        <p:cTn id="163" dur="1000" fill="hold"/>
                                        <p:tgtEl>
                                          <p:spTgt spid="91"/>
                                        </p:tgtEl>
                                        <p:attrNameLst>
                                          <p:attrName>ppt_x</p:attrName>
                                        </p:attrNameLst>
                                      </p:cBhvr>
                                      <p:tavLst>
                                        <p:tav tm="0">
                                          <p:val>
                                            <p:strVal val="#ppt_x"/>
                                          </p:val>
                                        </p:tav>
                                        <p:tav tm="100000">
                                          <p:val>
                                            <p:strVal val="#ppt_x"/>
                                          </p:val>
                                        </p:tav>
                                      </p:tavLst>
                                    </p:anim>
                                    <p:anim calcmode="lin" valueType="num">
                                      <p:cBhvr>
                                        <p:cTn id="164" dur="1000" fill="hold"/>
                                        <p:tgtEl>
                                          <p:spTgt spid="91"/>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95"/>
                                        </p:tgtEl>
                                        <p:attrNameLst>
                                          <p:attrName>style.visibility</p:attrName>
                                        </p:attrNameLst>
                                      </p:cBhvr>
                                      <p:to>
                                        <p:strVal val="visible"/>
                                      </p:to>
                                    </p:set>
                                    <p:animEffect transition="in" filter="fade">
                                      <p:cBhvr>
                                        <p:cTn id="167" dur="1000"/>
                                        <p:tgtEl>
                                          <p:spTgt spid="95"/>
                                        </p:tgtEl>
                                      </p:cBhvr>
                                    </p:animEffect>
                                    <p:anim calcmode="lin" valueType="num">
                                      <p:cBhvr>
                                        <p:cTn id="168" dur="1000" fill="hold"/>
                                        <p:tgtEl>
                                          <p:spTgt spid="95"/>
                                        </p:tgtEl>
                                        <p:attrNameLst>
                                          <p:attrName>ppt_x</p:attrName>
                                        </p:attrNameLst>
                                      </p:cBhvr>
                                      <p:tavLst>
                                        <p:tav tm="0">
                                          <p:val>
                                            <p:strVal val="#ppt_x"/>
                                          </p:val>
                                        </p:tav>
                                        <p:tav tm="100000">
                                          <p:val>
                                            <p:strVal val="#ppt_x"/>
                                          </p:val>
                                        </p:tav>
                                      </p:tavLst>
                                    </p:anim>
                                    <p:anim calcmode="lin" valueType="num">
                                      <p:cBhvr>
                                        <p:cTn id="169"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1" grpId="0" animBg="1"/>
      <p:bldP spid="53" grpId="0"/>
      <p:bldP spid="54" grpId="0" animBg="1"/>
      <p:bldP spid="58" grpId="0"/>
      <p:bldP spid="62" grpId="0" animBg="1"/>
      <p:bldP spid="72" grpId="0" animBg="1"/>
      <p:bldP spid="73" grpId="0"/>
      <p:bldP spid="74" grpId="0" animBg="1"/>
      <p:bldP spid="76" grpId="0"/>
      <p:bldP spid="77" grpId="0"/>
      <p:bldP spid="78" grpId="0"/>
      <p:bldP spid="88" grpId="0"/>
      <p:bldP spid="89" grpId="0" animBg="1"/>
      <p:bldP spid="90" grpId="0" animBg="1"/>
      <p:bldP spid="91" grpId="0" animBg="1"/>
      <p:bldP spid="9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26567" y="1256936"/>
            <a:ext cx="11312337" cy="4902444"/>
            <a:chOff x="861492" y="1176702"/>
            <a:chExt cx="7423011" cy="3385821"/>
          </a:xfrm>
        </p:grpSpPr>
        <p:sp>
          <p:nvSpPr>
            <p:cNvPr id="5" name="圆角矩形 4"/>
            <p:cNvSpPr/>
            <p:nvPr/>
          </p:nvSpPr>
          <p:spPr>
            <a:xfrm>
              <a:off x="899160" y="1221265"/>
              <a:ext cx="7345680" cy="3277267"/>
            </a:xfrm>
            <a:prstGeom prst="roundRect">
              <a:avLst>
                <a:gd name="adj" fmla="val 0"/>
              </a:avLst>
            </a:prstGeom>
            <a:noFill/>
            <a:ln w="6350">
              <a:solidFill>
                <a:srgbClr val="3A6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42"/>
            <p:cNvSpPr txBox="1"/>
            <p:nvPr/>
          </p:nvSpPr>
          <p:spPr>
            <a:xfrm>
              <a:off x="1149524" y="1320717"/>
              <a:ext cx="6985259" cy="3241806"/>
            </a:xfrm>
            <a:prstGeom prst="rect">
              <a:avLst/>
            </a:prstGeom>
            <a:noFill/>
          </p:spPr>
          <p:txBody>
            <a:bodyPr wrap="square" lIns="0" tIns="0" rIns="0" bIns="0" rtlCol="0">
              <a:spAutoFit/>
            </a:bodyPr>
            <a:lstStyle/>
            <a:p>
              <a:pPr algn="just">
                <a:lnSpc>
                  <a:spcPct val="150000"/>
                </a:lnSpc>
              </a:pPr>
              <a:r>
                <a:rPr lang="en-US" altLang="zh-CN" sz="1600" b="1" dirty="0">
                  <a:solidFill>
                    <a:schemeClr val="bg1">
                      <a:lumMod val="10000"/>
                    </a:schemeClr>
                  </a:solidFill>
                  <a:latin typeface="+mj-ea"/>
                  <a:ea typeface="+mj-ea"/>
                </a:rPr>
                <a:t>Dear Customers,</a:t>
              </a:r>
              <a:endParaRPr lang="en-US" altLang="zh-CN" sz="1600" b="1" dirty="0">
                <a:solidFill>
                  <a:schemeClr val="bg1">
                    <a:lumMod val="10000"/>
                  </a:schemeClr>
                </a:solidFill>
                <a:latin typeface="+mj-ea"/>
                <a:ea typeface="+mj-ea"/>
              </a:endParaRPr>
            </a:p>
            <a:p>
              <a:pPr algn="just">
                <a:lnSpc>
                  <a:spcPct val="150000"/>
                </a:lnSpc>
              </a:pPr>
              <a:r>
                <a:rPr lang="en-US" altLang="zh-CN" sz="1600" b="1" dirty="0">
                  <a:solidFill>
                    <a:schemeClr val="bg1">
                      <a:lumMod val="10000"/>
                    </a:schemeClr>
                  </a:solidFill>
                  <a:latin typeface="+mj-ea"/>
                  <a:ea typeface="+mj-ea"/>
                </a:rPr>
                <a:t>Thank you for your trust in OPPO service. Please tell us about your experience</a:t>
              </a:r>
              <a:endParaRPr lang="en-US" altLang="zh-CN" sz="1600" b="1" dirty="0">
                <a:solidFill>
                  <a:schemeClr val="bg1">
                    <a:lumMod val="10000"/>
                  </a:schemeClr>
                </a:solidFill>
                <a:latin typeface="+mj-ea"/>
                <a:ea typeface="+mj-ea"/>
              </a:endParaRPr>
            </a:p>
            <a:p>
              <a:pPr algn="just"/>
              <a:endParaRPr lang="en-US" altLang="zh-CN" b="1" dirty="0">
                <a:solidFill>
                  <a:schemeClr val="bg1">
                    <a:lumMod val="10000"/>
                  </a:schemeClr>
                </a:solidFill>
                <a:latin typeface="+mj-ea"/>
                <a:ea typeface="+mj-ea"/>
              </a:endParaRPr>
            </a:p>
            <a:p>
              <a:pPr algn="just">
                <a:lnSpc>
                  <a:spcPct val="150000"/>
                </a:lnSpc>
              </a:pPr>
              <a:r>
                <a:rPr lang="en-US" altLang="zh-CN" b="1" dirty="0">
                  <a:solidFill>
                    <a:schemeClr val="bg1">
                      <a:lumMod val="10000"/>
                    </a:schemeClr>
                  </a:solidFill>
                  <a:latin typeface="+mj-ea"/>
                  <a:ea typeface="+mj-ea"/>
                </a:rPr>
                <a:t>Q1</a:t>
              </a:r>
              <a:r>
                <a:rPr lang="zh-CN" altLang="en-US" b="1" dirty="0">
                  <a:solidFill>
                    <a:schemeClr val="bg1">
                      <a:lumMod val="10000"/>
                    </a:schemeClr>
                  </a:solidFill>
                  <a:latin typeface="+mj-ea"/>
                  <a:ea typeface="+mj-ea"/>
                </a:rPr>
                <a:t>：</a:t>
              </a:r>
              <a:r>
                <a:rPr kumimoji="0" lang="en-US" altLang="zh-CN" sz="1600" i="0" u="none" strike="noStrike" kern="1200" cap="none" spc="0" normalizeH="0" baseline="0" noProof="0" dirty="0">
                  <a:ln>
                    <a:noFill/>
                  </a:ln>
                  <a:solidFill>
                    <a:srgbClr val="F2F2F2">
                      <a:lumMod val="10000"/>
                    </a:srgbClr>
                  </a:solidFill>
                  <a:effectLst/>
                  <a:uLnTx/>
                  <a:uFillTx/>
                  <a:latin typeface="OPPOSans M" panose="00020600040101010101" charset="-122"/>
                  <a:ea typeface="OPPOSans M" panose="00020600040101010101" charset="-122"/>
                </a:rPr>
                <a:t>How satisfied are you with this after-sales service? Based on your experience, please rate from 1 to 10 points. 1-very dissatisfied, 10-very satisfied.</a:t>
              </a:r>
              <a:endParaRPr lang="en-US" altLang="zh-CN" sz="1600" dirty="0">
                <a:solidFill>
                  <a:schemeClr val="bg1">
                    <a:lumMod val="10000"/>
                  </a:schemeClr>
                </a:solidFill>
                <a:latin typeface="+mj-ea"/>
                <a:ea typeface="+mj-ea"/>
              </a:endParaRPr>
            </a:p>
            <a:p>
              <a:pPr algn="just">
                <a:lnSpc>
                  <a:spcPct val="150000"/>
                </a:lnSpc>
                <a:defRPr/>
              </a:pPr>
              <a:r>
                <a:rPr lang="en-US" altLang="zh-CN" b="1" dirty="0">
                  <a:solidFill>
                    <a:schemeClr val="bg1">
                      <a:lumMod val="10000"/>
                    </a:schemeClr>
                  </a:solidFill>
                  <a:latin typeface="+mj-ea"/>
                  <a:ea typeface="+mj-ea"/>
                </a:rPr>
                <a:t>Q2</a:t>
              </a:r>
              <a:r>
                <a:rPr lang="zh-CN" altLang="en-US" b="1" dirty="0">
                  <a:solidFill>
                    <a:schemeClr val="bg1">
                      <a:lumMod val="10000"/>
                    </a:schemeClr>
                  </a:solidFill>
                  <a:latin typeface="+mj-ea"/>
                  <a:ea typeface="+mj-ea"/>
                </a:rPr>
                <a:t>：</a:t>
              </a:r>
              <a:r>
                <a:rPr lang="zh-CN" altLang="en-US" sz="1600" dirty="0">
                  <a:solidFill>
                    <a:schemeClr val="bg1">
                      <a:lumMod val="10000"/>
                    </a:schemeClr>
                  </a:solidFill>
                  <a:latin typeface="+mj-ea"/>
                  <a:ea typeface="+mj-ea"/>
                </a:rPr>
                <a:t>（</a:t>
              </a:r>
              <a:r>
                <a:rPr lang="en-US" altLang="zh-CN" sz="1600" dirty="0">
                  <a:solidFill>
                    <a:schemeClr val="bg1">
                      <a:lumMod val="10000"/>
                    </a:schemeClr>
                  </a:solidFill>
                  <a:latin typeface="+mj-ea"/>
                  <a:ea typeface="+mj-ea"/>
                </a:rPr>
                <a:t>9-10</a:t>
              </a:r>
              <a:r>
                <a:rPr lang="zh-CN" altLang="en-US" sz="1600" dirty="0">
                  <a:solidFill>
                    <a:schemeClr val="bg1">
                      <a:lumMod val="10000"/>
                    </a:schemeClr>
                  </a:solidFill>
                  <a:latin typeface="+mj-ea"/>
                  <a:ea typeface="+mj-ea"/>
                </a:rPr>
                <a:t> </a:t>
              </a:r>
              <a:r>
                <a:rPr lang="en-US" altLang="zh-CN" sz="1600" dirty="0">
                  <a:solidFill>
                    <a:schemeClr val="bg1">
                      <a:lumMod val="10000"/>
                    </a:schemeClr>
                  </a:solidFill>
                  <a:latin typeface="+mj-ea"/>
                  <a:ea typeface="+mj-ea"/>
                </a:rPr>
                <a:t>points</a:t>
              </a:r>
              <a:r>
                <a:rPr lang="zh-CN" altLang="en-US" sz="1600" dirty="0">
                  <a:solidFill>
                    <a:schemeClr val="bg1">
                      <a:lumMod val="10000"/>
                    </a:schemeClr>
                  </a:solidFill>
                  <a:latin typeface="+mj-ea"/>
                  <a:ea typeface="+mj-ea"/>
                </a:rPr>
                <a:t>）</a:t>
              </a:r>
              <a:r>
                <a:rPr kumimoji="0" lang="en-US" altLang="zh-CN" sz="1600" i="0" u="none" strike="noStrike" kern="1200" cap="none" spc="0" normalizeH="0" baseline="0" noProof="0" dirty="0">
                  <a:ln>
                    <a:noFill/>
                  </a:ln>
                  <a:solidFill>
                    <a:srgbClr val="F2F2F2">
                      <a:lumMod val="10000"/>
                    </a:srgbClr>
                  </a:solidFill>
                  <a:effectLst/>
                  <a:uLnTx/>
                  <a:uFillTx/>
                  <a:latin typeface="OPPOSans M" panose="00020600040101010101" charset="-122"/>
                  <a:ea typeface="OPPOSans M" panose="00020600040101010101" charset="-122"/>
                </a:rPr>
                <a:t>We’re delighted to hear your experience was great. Which of the following aspects are you mainly satisfied with?</a:t>
              </a:r>
              <a:endParaRPr kumimoji="0" lang="en-US" altLang="zh-CN" sz="1600" i="0" u="none" strike="noStrike" kern="1200" cap="none" spc="0" normalizeH="0" baseline="0" noProof="0" dirty="0">
                <a:ln>
                  <a:noFill/>
                </a:ln>
                <a:solidFill>
                  <a:srgbClr val="F2F2F2">
                    <a:lumMod val="10000"/>
                  </a:srgbClr>
                </a:solidFill>
                <a:effectLst/>
                <a:uLnTx/>
                <a:uFillTx/>
                <a:latin typeface="OPPOSans M" panose="00020600040101010101" charset="-122"/>
                <a:ea typeface="OPPOSans M" panose="00020600040101010101" charset="-122"/>
              </a:endParaRPr>
            </a:p>
            <a:p>
              <a:pPr algn="just">
                <a:lnSpc>
                  <a:spcPct val="150000"/>
                </a:lnSpc>
              </a:pPr>
              <a:r>
                <a:rPr lang="zh-CN" altLang="en-US" sz="1600" dirty="0">
                  <a:solidFill>
                    <a:schemeClr val="bg1">
                      <a:lumMod val="10000"/>
                    </a:schemeClr>
                  </a:solidFill>
                  <a:latin typeface="+mj-ea"/>
                  <a:ea typeface="+mj-ea"/>
                </a:rPr>
                <a:t>         （</a:t>
              </a:r>
              <a:r>
                <a:rPr lang="en-US" altLang="zh-CN" sz="1600" dirty="0">
                  <a:solidFill>
                    <a:schemeClr val="bg1">
                      <a:lumMod val="10000"/>
                    </a:schemeClr>
                  </a:solidFill>
                  <a:latin typeface="+mj-ea"/>
                  <a:ea typeface="+mj-ea"/>
                </a:rPr>
                <a:t>7-8</a:t>
              </a:r>
              <a:r>
                <a:rPr lang="zh-CN" altLang="en-US" sz="1600" dirty="0">
                  <a:solidFill>
                    <a:schemeClr val="bg1">
                      <a:lumMod val="10000"/>
                    </a:schemeClr>
                  </a:solidFill>
                  <a:latin typeface="+mj-ea"/>
                  <a:ea typeface="+mj-ea"/>
                </a:rPr>
                <a:t> </a:t>
              </a:r>
              <a:r>
                <a:rPr lang="en-US" altLang="zh-CN" sz="1600" dirty="0">
                  <a:solidFill>
                    <a:schemeClr val="bg1">
                      <a:lumMod val="10000"/>
                    </a:schemeClr>
                  </a:solidFill>
                  <a:latin typeface="+mj-ea"/>
                  <a:ea typeface="+mj-ea"/>
                </a:rPr>
                <a:t>points)</a:t>
              </a:r>
              <a:r>
                <a:rPr lang="zh-CN" altLang="en-US" sz="1600" dirty="0">
                  <a:solidFill>
                    <a:schemeClr val="bg1">
                      <a:lumMod val="10000"/>
                    </a:schemeClr>
                  </a:solidFill>
                  <a:latin typeface="+mj-ea"/>
                  <a:ea typeface="+mj-ea"/>
                </a:rPr>
                <a:t> </a:t>
              </a:r>
              <a:r>
                <a:rPr lang="en-US" altLang="zh-CN" sz="1600" dirty="0">
                  <a:solidFill>
                    <a:schemeClr val="bg1">
                      <a:lumMod val="10000"/>
                    </a:schemeClr>
                  </a:solidFill>
                  <a:latin typeface="+mj-ea"/>
                  <a:ea typeface="+mj-ea"/>
                </a:rPr>
                <a:t>Thanks for your feedback. What things can we improve?</a:t>
              </a:r>
              <a:endParaRPr lang="en-US" altLang="zh-CN" sz="1600" dirty="0">
                <a:solidFill>
                  <a:schemeClr val="bg1">
                    <a:lumMod val="10000"/>
                  </a:schemeClr>
                </a:solidFill>
                <a:latin typeface="+mj-ea"/>
                <a:ea typeface="+mj-ea"/>
              </a:endParaRPr>
            </a:p>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600" dirty="0">
                  <a:solidFill>
                    <a:schemeClr val="bg1">
                      <a:lumMod val="10000"/>
                    </a:schemeClr>
                  </a:solidFill>
                  <a:latin typeface="+mj-ea"/>
                  <a:ea typeface="+mj-ea"/>
                </a:rPr>
                <a:t>         （</a:t>
              </a:r>
              <a:r>
                <a:rPr lang="en-US" altLang="zh-CN" sz="1600" dirty="0">
                  <a:solidFill>
                    <a:schemeClr val="bg1">
                      <a:lumMod val="10000"/>
                    </a:schemeClr>
                  </a:solidFill>
                  <a:latin typeface="+mj-ea"/>
                  <a:ea typeface="+mj-ea"/>
                </a:rPr>
                <a:t>1-6</a:t>
              </a:r>
              <a:r>
                <a:rPr lang="zh-CN" altLang="en-US" sz="1600" dirty="0">
                  <a:solidFill>
                    <a:schemeClr val="bg1">
                      <a:lumMod val="10000"/>
                    </a:schemeClr>
                  </a:solidFill>
                  <a:latin typeface="+mj-ea"/>
                  <a:ea typeface="+mj-ea"/>
                </a:rPr>
                <a:t> </a:t>
              </a:r>
              <a:r>
                <a:rPr lang="en-US" altLang="zh-CN" sz="1600" dirty="0">
                  <a:solidFill>
                    <a:schemeClr val="bg1">
                      <a:lumMod val="10000"/>
                    </a:schemeClr>
                  </a:solidFill>
                  <a:latin typeface="+mj-ea"/>
                  <a:ea typeface="+mj-ea"/>
                </a:rPr>
                <a:t>points</a:t>
              </a:r>
              <a:r>
                <a:rPr lang="zh-CN" altLang="en-US" sz="1600" dirty="0">
                  <a:solidFill>
                    <a:schemeClr val="bg1">
                      <a:lumMod val="10000"/>
                    </a:schemeClr>
                  </a:solidFill>
                  <a:latin typeface="+mj-ea"/>
                  <a:ea typeface="+mj-ea"/>
                </a:rPr>
                <a:t>）</a:t>
              </a:r>
              <a:r>
                <a:rPr kumimoji="0" lang="en-US" altLang="zh-CN" sz="1600" i="0" u="none" strike="noStrike" kern="1200" cap="none" spc="0" normalizeH="0" baseline="0" noProof="0" dirty="0">
                  <a:ln>
                    <a:noFill/>
                  </a:ln>
                  <a:solidFill>
                    <a:srgbClr val="F2F2F2">
                      <a:lumMod val="10000"/>
                    </a:srgbClr>
                  </a:solidFill>
                  <a:effectLst/>
                  <a:uLnTx/>
                  <a:uFillTx/>
                  <a:latin typeface="OPPOSans M" panose="00020600040101010101" charset="-122"/>
                  <a:ea typeface="OPPOSans M" panose="00020600040101010101" charset="-122"/>
                </a:rPr>
                <a:t>We’re sorry to hear your experience was not good. What things can we do better?</a:t>
              </a:r>
              <a:endParaRPr kumimoji="0" lang="en-US" altLang="zh-CN" sz="1600" i="0" u="none" strike="noStrike" kern="1200" cap="none" spc="0" normalizeH="0" baseline="0" noProof="0" dirty="0">
                <a:ln>
                  <a:noFill/>
                </a:ln>
                <a:solidFill>
                  <a:srgbClr val="F2F2F2">
                    <a:lumMod val="10000"/>
                  </a:srgbClr>
                </a:solidFill>
                <a:effectLst/>
                <a:uLnTx/>
                <a:uFillTx/>
                <a:latin typeface="OPPOSans M" panose="00020600040101010101" charset="-122"/>
                <a:ea typeface="OPPOSans M" panose="00020600040101010101" charset="-122"/>
              </a:endParaRPr>
            </a:p>
            <a:p>
              <a:pPr algn="just"/>
              <a:endParaRPr lang="en-US" altLang="zh-CN" b="1" dirty="0">
                <a:solidFill>
                  <a:schemeClr val="bg1">
                    <a:lumMod val="10000"/>
                  </a:schemeClr>
                </a:solidFill>
                <a:latin typeface="+mj-ea"/>
                <a:ea typeface="+mj-ea"/>
              </a:endParaRPr>
            </a:p>
            <a:p>
              <a:pPr algn="just">
                <a:lnSpc>
                  <a:spcPct val="150000"/>
                </a:lnSpc>
              </a:pPr>
              <a:r>
                <a:rPr lang="en-US" altLang="zh-CN" sz="1600" b="1" dirty="0">
                  <a:solidFill>
                    <a:schemeClr val="bg1">
                      <a:lumMod val="10000"/>
                    </a:schemeClr>
                  </a:solidFill>
                  <a:latin typeface="+mj-ea"/>
                  <a:ea typeface="+mj-ea"/>
                </a:rPr>
                <a:t>Thanks again for your participation. If you have any questions, please contact us with OPPO Hotline on ******. Have a nice day!</a:t>
              </a:r>
              <a:endParaRPr lang="en-US" altLang="zh-CN" sz="1600" b="1" dirty="0">
                <a:solidFill>
                  <a:schemeClr val="bg1">
                    <a:lumMod val="10000"/>
                  </a:schemeClr>
                </a:solidFill>
                <a:latin typeface="+mj-ea"/>
                <a:ea typeface="+mj-ea"/>
              </a:endParaRPr>
            </a:p>
            <a:p>
              <a:pPr algn="just"/>
              <a:endParaRPr lang="zh-CN" altLang="en-US" dirty="0">
                <a:solidFill>
                  <a:schemeClr val="bg1">
                    <a:lumMod val="10000"/>
                  </a:schemeClr>
                </a:solidFill>
                <a:latin typeface="+mj-ea"/>
                <a:ea typeface="+mj-ea"/>
              </a:endParaRPr>
            </a:p>
          </p:txBody>
        </p:sp>
        <p:sp>
          <p:nvSpPr>
            <p:cNvPr id="8" name="矩形 93"/>
            <p:cNvSpPr/>
            <p:nvPr/>
          </p:nvSpPr>
          <p:spPr>
            <a:xfrm>
              <a:off x="861492" y="1176702"/>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93"/>
            <p:cNvSpPr/>
            <p:nvPr/>
          </p:nvSpPr>
          <p:spPr>
            <a:xfrm rot="10800000">
              <a:off x="7996471" y="4257510"/>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标题 1"/>
          <p:cNvSpPr txBox="1"/>
          <p:nvPr/>
        </p:nvSpPr>
        <p:spPr>
          <a:xfrm>
            <a:off x="636056" y="252744"/>
            <a:ext cx="9455783" cy="9652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25500">
              <a:lnSpc>
                <a:spcPct val="100000"/>
              </a:lnSpc>
              <a:spcBef>
                <a:spcPts val="0"/>
              </a:spcBef>
            </a:pPr>
            <a:r>
              <a:rPr kumimoji="1" lang="en-US" altLang="zh-CN" sz="2400"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2.3 Introduction to Key Steps: </a:t>
            </a:r>
            <a:r>
              <a:rPr kumimoji="1" lang="en-US" altLang="zh-CN" sz="2000" i="1"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Distribute the Survey</a:t>
            </a:r>
            <a:endParaRPr kumimoji="1" lang="en-US" altLang="zh-CN" sz="2000" i="1"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476116" y="1801240"/>
            <a:ext cx="3541710" cy="4675680"/>
          </a:xfrm>
          <a:prstGeom prst="rect">
            <a:avLst/>
          </a:prstGeom>
          <a:noFill/>
          <a:ln w="12700" cap="flat">
            <a:solidFill>
              <a:schemeClr val="bg1">
                <a:lumMod val="10000"/>
              </a:schemeClr>
            </a:solidFill>
            <a:miter lim="400000"/>
          </a:ln>
          <a:effectLst/>
          <a:sp3d/>
        </p:spPr>
        <p:txBody>
          <a:bodyPr rot="0" spcFirstLastPara="1" vertOverflow="overflow" horzOverflow="overflow" vert="horz" wrap="square" lIns="25400" tIns="25400" rIns="25400" bIns="25400" numCol="1" spcCol="38100" rtlCol="0" anchor="ctr">
            <a:noAutofit/>
          </a:bodyPr>
          <a:lstStyle/>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b="1"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Q2</a:t>
            </a:r>
            <a:r>
              <a:rPr kumimoji="0" lang="zh-CN" altLang="en-US" sz="1000" b="1"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a:t>
            </a:r>
            <a:r>
              <a:rPr kumimoji="0" lang="en-US" altLang="zh-CN" sz="1000" b="1"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9-10</a:t>
            </a:r>
            <a:r>
              <a:rPr kumimoji="0" lang="zh-CN" altLang="en-US" sz="1000" b="1"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 </a:t>
            </a:r>
            <a:r>
              <a:rPr kumimoji="0" lang="en-US" altLang="zh-CN" sz="1000" b="1"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points</a:t>
            </a:r>
            <a:r>
              <a:rPr kumimoji="0" lang="zh-CN" altLang="en-US" sz="1000" b="1"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a:t>
            </a:r>
            <a:endParaRPr kumimoji="0" lang="en-US" altLang="zh-CN" sz="1000" b="1"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(1)	Convenient to inquire the official after-sales information </a:t>
            </a:r>
            <a:endParaRPr kumimoji="0" lang="en-US" altLang="zh-CN" sz="10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(2)	Convenient appointment for repair</a:t>
            </a:r>
            <a:endParaRPr kumimoji="0" lang="en-US" altLang="zh-CN" sz="10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(3)	Easy to find Service Center</a:t>
            </a:r>
            <a:endParaRPr kumimoji="0" lang="en-US" altLang="zh-CN" sz="10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(4)	Comfortable and tidy environment</a:t>
            </a:r>
            <a:endParaRPr kumimoji="0" lang="en-US" altLang="zh-CN" sz="10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(5)	There was a receptionist and maintenance process guidelines in Service Center</a:t>
            </a:r>
            <a:endParaRPr kumimoji="0" lang="en-US" altLang="zh-CN" sz="10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(6)	Service staff was friendly and polite</a:t>
            </a:r>
            <a:endParaRPr kumimoji="0" lang="en-US" altLang="zh-CN" sz="10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(7)	Clearly tell me what the issue was</a:t>
            </a:r>
            <a:endParaRPr kumimoji="0" lang="en-US" altLang="zh-CN" sz="10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(8)	Professional and effectively solved the issue</a:t>
            </a:r>
            <a:endParaRPr kumimoji="0" lang="en-US" altLang="zh-CN" sz="10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(9)	Fast repair  </a:t>
            </a:r>
            <a:endParaRPr kumimoji="0" lang="en-US" altLang="zh-CN" sz="10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(10)	</a:t>
            </a:r>
            <a:r>
              <a:rPr kumimoji="0" lang="en-US" altLang="zh-CN" sz="1000" b="0" i="0" u="none" strike="noStrike" kern="0" cap="none" spc="0" normalizeH="0" baseline="0" noProof="0" dirty="0" err="1">
                <a:ln>
                  <a:noFill/>
                </a:ln>
                <a:solidFill>
                  <a:schemeClr val="bg1">
                    <a:lumMod val="10000"/>
                  </a:schemeClr>
                </a:solidFill>
                <a:effectLst/>
                <a:uLnTx/>
                <a:uFillTx/>
                <a:latin typeface="OPPOSans M" panose="00020600040101010101" charset="-122"/>
                <a:ea typeface="OPPOSans M" panose="00020600040101010101" charset="-122"/>
                <a:sym typeface="Helvetica Neue"/>
              </a:rPr>
              <a:t>Resonable</a:t>
            </a:r>
            <a:r>
              <a:rPr kumimoji="0" lang="en-US" altLang="zh-CN" sz="10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 repair costs or discounts</a:t>
            </a:r>
            <a:endParaRPr kumimoji="0" lang="en-US" altLang="zh-CN" sz="10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(11)	Transparent repair costs</a:t>
            </a:r>
            <a:endParaRPr kumimoji="0" lang="en-US" altLang="zh-CN" sz="10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(12)	Short queueing time</a:t>
            </a:r>
            <a:endParaRPr kumimoji="0" lang="en-US" altLang="zh-CN" sz="10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(13)	Service Report was provided</a:t>
            </a:r>
            <a:endParaRPr kumimoji="0" lang="en-US" altLang="zh-CN" sz="10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(14)	Other intimate service (free gifts, drinks, snacks)</a:t>
            </a:r>
            <a:endParaRPr kumimoji="0" lang="en-US" altLang="zh-CN" sz="10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(15)	Convenient international warranty</a:t>
            </a:r>
            <a:endParaRPr kumimoji="0" lang="en-US" altLang="zh-CN" sz="10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(16)	Others</a:t>
            </a:r>
            <a:r>
              <a:rPr kumimoji="0" lang="zh-CN" altLang="en-US" sz="10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a:t>
            </a:r>
            <a:r>
              <a:rPr kumimoji="0" lang="en-US" altLang="zh-CN" sz="10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___________(please fill out</a:t>
            </a:r>
            <a:r>
              <a:rPr kumimoji="0" lang="zh-CN" altLang="en-US" sz="10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a:t>
            </a:r>
            <a:endParaRPr kumimoji="0" lang="zh-CN" altLang="en-US" sz="10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p:txBody>
      </p:sp>
      <p:sp>
        <p:nvSpPr>
          <p:cNvPr id="14" name="文本框 13"/>
          <p:cNvSpPr txBox="1"/>
          <p:nvPr/>
        </p:nvSpPr>
        <p:spPr>
          <a:xfrm>
            <a:off x="4341163" y="1801239"/>
            <a:ext cx="3541710" cy="4675679"/>
          </a:xfrm>
          <a:prstGeom prst="rect">
            <a:avLst/>
          </a:prstGeom>
          <a:noFill/>
          <a:ln w="12700" cap="flat">
            <a:solidFill>
              <a:schemeClr val="bg1">
                <a:lumMod val="10000"/>
              </a:schemeClr>
            </a:solidFill>
            <a:miter lim="400000"/>
          </a:ln>
          <a:effectLst/>
          <a:sp3d/>
        </p:spPr>
        <p:txBody>
          <a:bodyPr rot="0" spcFirstLastPara="1" vertOverflow="overflow" horzOverflow="overflow" vert="horz" wrap="square" lIns="25400" tIns="25400" rIns="25400" bIns="25400" numCol="1" spcCol="38100" rtlCol="0" anchor="t">
            <a:noAutofit/>
          </a:bodyPr>
          <a:lstStyle/>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100" b="1"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Q2</a:t>
            </a:r>
            <a:r>
              <a:rPr kumimoji="0" lang="zh-CN" altLang="en-US" sz="1100" b="1"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Wingdings" panose="05000000000000000000" pitchFamily="2" charset="2"/>
              </a:rPr>
              <a:t>：（</a:t>
            </a:r>
            <a:r>
              <a:rPr kumimoji="0" lang="en-US" altLang="zh-CN" sz="1100" b="1"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Wingdings" panose="05000000000000000000" pitchFamily="2" charset="2"/>
              </a:rPr>
              <a:t>9-10</a:t>
            </a:r>
            <a:r>
              <a:rPr lang="zh-CN" altLang="en-US" sz="1100" b="1" kern="0" dirty="0">
                <a:solidFill>
                  <a:schemeClr val="bg1">
                    <a:lumMod val="10000"/>
                  </a:schemeClr>
                </a:solidFill>
                <a:latin typeface="OPPOSans M" panose="00020600040101010101" charset="-122"/>
                <a:ea typeface="OPPOSans M" panose="00020600040101010101" charset="-122"/>
                <a:sym typeface="Wingdings" panose="05000000000000000000" pitchFamily="2" charset="2"/>
              </a:rPr>
              <a:t> </a:t>
            </a:r>
            <a:r>
              <a:rPr lang="en-US" altLang="zh-CN" sz="1100" b="1" kern="0" dirty="0">
                <a:solidFill>
                  <a:schemeClr val="bg1">
                    <a:lumMod val="10000"/>
                  </a:schemeClr>
                </a:solidFill>
                <a:latin typeface="OPPOSans M" panose="00020600040101010101" charset="-122"/>
                <a:ea typeface="OPPOSans M" panose="00020600040101010101" charset="-122"/>
                <a:sym typeface="Wingdings" panose="05000000000000000000" pitchFamily="2" charset="2"/>
              </a:rPr>
              <a:t>points</a:t>
            </a:r>
            <a:r>
              <a:rPr kumimoji="0" lang="zh-CN" altLang="en-US" sz="1100" b="1"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Wingdings" panose="05000000000000000000" pitchFamily="2" charset="2"/>
              </a:rPr>
              <a:t>）</a:t>
            </a:r>
            <a:endParaRPr kumimoji="0" lang="en-US" altLang="zh-CN" sz="1100" b="1"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1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(1)	Service staff was friendly and polite</a:t>
            </a:r>
            <a:endParaRPr kumimoji="0" lang="en-US" altLang="zh-CN" sz="11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1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(2)	Clearly tell me what the issue was</a:t>
            </a:r>
            <a:endParaRPr kumimoji="0" lang="en-US" altLang="zh-CN" sz="11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1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(3)	Clearly tell me how long the repair time was</a:t>
            </a:r>
            <a:endParaRPr kumimoji="0" lang="en-US" altLang="zh-CN" sz="11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1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(4)	Professional and effectively solved the issue</a:t>
            </a:r>
            <a:endParaRPr kumimoji="0" lang="en-US" altLang="zh-CN" sz="11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1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(5)	Reasonable repair costs or discounts</a:t>
            </a:r>
            <a:endParaRPr kumimoji="0" lang="en-US" altLang="zh-CN" sz="11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1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(6)	Service Report was provided</a:t>
            </a:r>
            <a:endParaRPr kumimoji="0" lang="en-US" altLang="zh-CN" sz="11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1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(7)	Short delivery time and fast repair </a:t>
            </a:r>
            <a:endParaRPr kumimoji="0" lang="en-US" altLang="zh-CN" sz="11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1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(8)	Convenient to pay</a:t>
            </a:r>
            <a:endParaRPr kumimoji="0" lang="en-US" altLang="zh-CN" sz="11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1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(9)	Free delivery charges</a:t>
            </a:r>
            <a:endParaRPr kumimoji="0" lang="en-US" altLang="zh-CN" sz="11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1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(10)	Others</a:t>
            </a:r>
            <a:r>
              <a:rPr kumimoji="0" lang="zh-CN" altLang="en-US" sz="11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a:t>
            </a:r>
            <a:r>
              <a:rPr kumimoji="0" lang="en-US" altLang="zh-CN" sz="11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___________(please fill out</a:t>
            </a:r>
            <a:r>
              <a:rPr kumimoji="0" lang="zh-CN" altLang="en-US" sz="11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a:t>
            </a:r>
            <a:endParaRPr kumimoji="0" lang="zh-CN" altLang="en-US" sz="11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p:txBody>
      </p:sp>
      <p:sp>
        <p:nvSpPr>
          <p:cNvPr id="15" name="文本框 14"/>
          <p:cNvSpPr txBox="1"/>
          <p:nvPr/>
        </p:nvSpPr>
        <p:spPr>
          <a:xfrm>
            <a:off x="8205790" y="1801240"/>
            <a:ext cx="3541710" cy="4675678"/>
          </a:xfrm>
          <a:prstGeom prst="rect">
            <a:avLst/>
          </a:prstGeom>
          <a:noFill/>
          <a:ln w="12700" cap="flat">
            <a:solidFill>
              <a:schemeClr val="bg1">
                <a:lumMod val="10000"/>
              </a:schemeClr>
            </a:solidFill>
            <a:miter lim="400000"/>
          </a:ln>
          <a:effectLst/>
          <a:sp3d/>
        </p:spPr>
        <p:txBody>
          <a:bodyPr rot="0" spcFirstLastPara="1" vertOverflow="overflow" horzOverflow="overflow" vert="horz" wrap="square" lIns="25400" tIns="25400" rIns="25400" bIns="25400" numCol="1" spcCol="38100" rtlCol="0" anchor="t">
            <a:noAutofit/>
          </a:bodyPr>
          <a:lstStyle/>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100" b="1"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Q2</a:t>
            </a:r>
            <a:r>
              <a:rPr kumimoji="0" lang="zh-CN" altLang="en-US" sz="1100" b="1"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Wingdings" panose="05000000000000000000" pitchFamily="2" charset="2"/>
              </a:rPr>
              <a:t>：（</a:t>
            </a:r>
            <a:r>
              <a:rPr kumimoji="0" lang="en-US" altLang="zh-CN" sz="1100" b="1"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Wingdings" panose="05000000000000000000" pitchFamily="2" charset="2"/>
              </a:rPr>
              <a:t>9-10 points</a:t>
            </a:r>
            <a:r>
              <a:rPr kumimoji="0" lang="zh-CN" altLang="en-US" sz="1100" b="1"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Wingdings" panose="05000000000000000000" pitchFamily="2" charset="2"/>
              </a:rPr>
              <a:t>）</a:t>
            </a:r>
            <a:endParaRPr kumimoji="0" lang="en-US" altLang="zh-CN" sz="1100" b="1"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1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(1)	Salespersons or dealers were friendly and polite</a:t>
            </a:r>
            <a:endParaRPr kumimoji="0" lang="en-US" altLang="zh-CN" sz="11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1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(2)	Salespersons or dealers could clearly tell me what the issue was</a:t>
            </a:r>
            <a:endParaRPr kumimoji="0" lang="en-US" altLang="zh-CN" sz="11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1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(3)	Salespersons or dealers could clearly tell me how long the repair time was</a:t>
            </a:r>
            <a:endParaRPr kumimoji="0" lang="en-US" altLang="zh-CN" sz="11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1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(4)	Effectively solved the issue</a:t>
            </a:r>
            <a:endParaRPr kumimoji="0" lang="en-US" altLang="zh-CN" sz="11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1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(5)	Reasonable repair costs or discounts</a:t>
            </a:r>
            <a:endParaRPr kumimoji="0" lang="en-US" altLang="zh-CN" sz="11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1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(6)	Service Report was provided</a:t>
            </a:r>
            <a:endParaRPr kumimoji="0" lang="en-US" altLang="zh-CN" sz="11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1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(7)	Short delivery time and fast repair </a:t>
            </a:r>
            <a:endParaRPr kumimoji="0" lang="en-US" altLang="zh-CN" sz="11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1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(8)	Convenient to pay</a:t>
            </a:r>
            <a:endParaRPr kumimoji="0" lang="en-US" altLang="zh-CN" sz="11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1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(9)	Free delivery charges</a:t>
            </a:r>
            <a:endParaRPr kumimoji="0" lang="en-US" altLang="zh-CN" sz="11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1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(10)	Others</a:t>
            </a:r>
            <a:r>
              <a:rPr kumimoji="0" lang="zh-CN" altLang="en-US" sz="11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a:t>
            </a:r>
            <a:r>
              <a:rPr kumimoji="0" lang="en-US" altLang="zh-CN" sz="11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___________(please fill out</a:t>
            </a:r>
            <a:r>
              <a:rPr kumimoji="0" lang="zh-CN" altLang="en-US" sz="11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a:t>
            </a:r>
            <a:endParaRPr kumimoji="0" lang="zh-CN" altLang="en-US" sz="1100" b="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p:txBody>
      </p:sp>
      <p:sp>
        <p:nvSpPr>
          <p:cNvPr id="2" name="矩形: 圆角 1"/>
          <p:cNvSpPr/>
          <p:nvPr/>
        </p:nvSpPr>
        <p:spPr>
          <a:xfrm>
            <a:off x="476115" y="1073285"/>
            <a:ext cx="3541710" cy="561263"/>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1400" b="1" dirty="0">
                <a:solidFill>
                  <a:schemeClr val="bg1">
                    <a:lumMod val="10000"/>
                  </a:schemeClr>
                </a:solidFill>
              </a:rPr>
              <a:t>Type 1: </a:t>
            </a:r>
            <a:endParaRPr lang="en-US" altLang="zh-CN" sz="1400" b="1" dirty="0">
              <a:solidFill>
                <a:schemeClr val="bg1">
                  <a:lumMod val="10000"/>
                </a:schemeClr>
              </a:solidFill>
            </a:endParaRPr>
          </a:p>
          <a:p>
            <a:pPr algn="ctr"/>
            <a:r>
              <a:rPr lang="en-US" altLang="zh-CN" sz="1400" b="1" dirty="0">
                <a:solidFill>
                  <a:schemeClr val="bg1">
                    <a:lumMod val="10000"/>
                  </a:schemeClr>
                </a:solidFill>
              </a:rPr>
              <a:t>Users who send for repairing on-site</a:t>
            </a:r>
            <a:endParaRPr lang="en-US" altLang="zh-CN" sz="1400" b="1" dirty="0">
              <a:solidFill>
                <a:schemeClr val="bg1">
                  <a:lumMod val="10000"/>
                </a:schemeClr>
              </a:solidFill>
            </a:endParaRPr>
          </a:p>
        </p:txBody>
      </p:sp>
      <p:sp>
        <p:nvSpPr>
          <p:cNvPr id="3" name="矩形: 圆角 2"/>
          <p:cNvSpPr/>
          <p:nvPr/>
        </p:nvSpPr>
        <p:spPr>
          <a:xfrm>
            <a:off x="4341163" y="1073285"/>
            <a:ext cx="3541710" cy="561263"/>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1400" b="1" dirty="0">
                <a:solidFill>
                  <a:schemeClr val="bg1">
                    <a:lumMod val="10000"/>
                  </a:schemeClr>
                </a:solidFill>
              </a:rPr>
              <a:t>Type2: Users who send for repairing by mailing</a:t>
            </a:r>
            <a:endParaRPr lang="en-US" altLang="zh-CN" sz="1400" b="1" dirty="0">
              <a:solidFill>
                <a:schemeClr val="bg1">
                  <a:lumMod val="10000"/>
                </a:schemeClr>
              </a:solidFill>
            </a:endParaRPr>
          </a:p>
        </p:txBody>
      </p:sp>
      <p:sp>
        <p:nvSpPr>
          <p:cNvPr id="4" name="矩形: 圆角 3"/>
          <p:cNvSpPr/>
          <p:nvPr/>
        </p:nvSpPr>
        <p:spPr>
          <a:xfrm>
            <a:off x="8205790" y="1073284"/>
            <a:ext cx="3510095" cy="561263"/>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1400" b="1" dirty="0">
                <a:solidFill>
                  <a:schemeClr val="bg1">
                    <a:lumMod val="10000"/>
                  </a:schemeClr>
                </a:solidFill>
              </a:rPr>
              <a:t>Type3: Users who send for repairing via dealers, salesman, or operators </a:t>
            </a:r>
            <a:endParaRPr lang="en-US" altLang="zh-CN" sz="1400" b="1" dirty="0">
              <a:solidFill>
                <a:schemeClr val="bg1">
                  <a:lumMod val="10000"/>
                </a:schemeClr>
              </a:solidFill>
            </a:endParaRPr>
          </a:p>
        </p:txBody>
      </p:sp>
      <p:sp>
        <p:nvSpPr>
          <p:cNvPr id="11" name="标题 1"/>
          <p:cNvSpPr txBox="1"/>
          <p:nvPr/>
        </p:nvSpPr>
        <p:spPr>
          <a:xfrm>
            <a:off x="636056" y="252744"/>
            <a:ext cx="9455783" cy="9652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25500">
              <a:lnSpc>
                <a:spcPct val="100000"/>
              </a:lnSpc>
              <a:spcBef>
                <a:spcPts val="0"/>
              </a:spcBef>
            </a:pPr>
            <a:r>
              <a:rPr kumimoji="1" lang="en-US" altLang="zh-CN" sz="2400"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2.3 Introduction to Key Steps: </a:t>
            </a:r>
            <a:r>
              <a:rPr kumimoji="1" lang="en-US" altLang="zh-CN" sz="2000" i="1"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Distribute the Survey</a:t>
            </a:r>
            <a:endParaRPr kumimoji="1" lang="en-US" altLang="zh-CN" sz="2000" i="1"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476116" y="1801240"/>
            <a:ext cx="3541710" cy="4675680"/>
          </a:xfrm>
          <a:prstGeom prst="rect">
            <a:avLst/>
          </a:prstGeom>
          <a:noFill/>
          <a:ln w="12700" cap="flat">
            <a:solidFill>
              <a:schemeClr val="bg1">
                <a:lumMod val="10000"/>
              </a:schemeClr>
            </a:solidFill>
            <a:miter lim="400000"/>
          </a:ln>
          <a:effectLst/>
          <a:sp3d/>
        </p:spPr>
        <p:txBody>
          <a:bodyPr rot="0" spcFirstLastPara="1" vertOverflow="overflow" horzOverflow="overflow" vert="horz" wrap="square" lIns="25400" tIns="25400" rIns="25400" bIns="25400" numCol="1" spcCol="38100" rtlCol="0" anchor="ctr">
            <a:noAutofit/>
          </a:bodyPr>
          <a:lstStyle/>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b="1"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Q2</a:t>
            </a:r>
            <a:r>
              <a:rPr kumimoji="0" lang="zh-CN" altLang="en-US" sz="1000" b="1"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a:t>
            </a:r>
            <a:r>
              <a:rPr kumimoji="0" lang="en-US" altLang="zh-CN" sz="1000" b="1"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1-6 points</a:t>
            </a:r>
            <a:r>
              <a:rPr kumimoji="0" lang="zh-CN" altLang="en-US" sz="1000" b="1"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a:t>
            </a:r>
            <a:r>
              <a:rPr kumimoji="0" lang="en-US" altLang="zh-CN" sz="1000" b="1"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7-8 points</a:t>
            </a:r>
            <a:r>
              <a:rPr kumimoji="0" lang="zh-CN" altLang="en-US" sz="1000" b="1"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a:t>
            </a:r>
            <a:endParaRPr kumimoji="0" lang="zh-CN" altLang="en-US" sz="1000" b="1"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(1)	Inconvenient to find Service Center </a:t>
            </a:r>
            <a:endPar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(2)	Environment is not good enough</a:t>
            </a:r>
            <a:endPar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(3)	Service staff was unfriendly and ignored me</a:t>
            </a:r>
            <a:endPar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(4)	Data lost after repair</a:t>
            </a:r>
            <a:endPar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(5)	Communication skill was not good enough</a:t>
            </a:r>
            <a:endPar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(6)	Some wrong information was provided</a:t>
            </a:r>
            <a:endPar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(7)	Attitude was not good enough, such as arguing with me</a:t>
            </a:r>
            <a:endPar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(8)	Didn't effectively solve the issue</a:t>
            </a:r>
            <a:endPar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(9)	Waiting time for queuing, repair, return and exchange was a little long</a:t>
            </a:r>
            <a:endPar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(10)	Unreasonable charge and high price</a:t>
            </a:r>
            <a:endPar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(11)	Phone damaged after repair</a:t>
            </a:r>
            <a:endPar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(12)	Waiting spare part for long time</a:t>
            </a:r>
            <a:endPar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(13)	New issues came out after repair</a:t>
            </a:r>
            <a:endPar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(14)	Didn't call me to fetch the phone in time</a:t>
            </a:r>
            <a:endPar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(15)	Failure to inform me the warranty</a:t>
            </a:r>
            <a:endPar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(16)	Inspection result was controversial</a:t>
            </a:r>
            <a:endPar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(17)	Others</a:t>
            </a:r>
            <a:r>
              <a:rPr kumimoji="0" lang="zh-CN" altLang="en-US"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a:t>
            </a:r>
            <a:r>
              <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___________(please fill out</a:t>
            </a:r>
            <a:r>
              <a:rPr kumimoji="0" lang="zh-CN" altLang="en-US"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a:t>
            </a:r>
            <a:endParaRPr kumimoji="0" lang="zh-CN" altLang="en-US"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p:txBody>
      </p:sp>
      <p:sp>
        <p:nvSpPr>
          <p:cNvPr id="14" name="文本框 13"/>
          <p:cNvSpPr txBox="1"/>
          <p:nvPr/>
        </p:nvSpPr>
        <p:spPr>
          <a:xfrm>
            <a:off x="4341163" y="1801239"/>
            <a:ext cx="3541710" cy="4675679"/>
          </a:xfrm>
          <a:prstGeom prst="rect">
            <a:avLst/>
          </a:prstGeom>
          <a:noFill/>
          <a:ln w="12700" cap="flat">
            <a:solidFill>
              <a:schemeClr val="bg1">
                <a:lumMod val="10000"/>
              </a:schemeClr>
            </a:solidFill>
            <a:miter lim="400000"/>
          </a:ln>
          <a:effectLst/>
          <a:sp3d/>
        </p:spPr>
        <p:txBody>
          <a:bodyPr rot="0" spcFirstLastPara="1" vertOverflow="overflow" horzOverflow="overflow" vert="horz" wrap="square" lIns="25400" tIns="25400" rIns="25400" bIns="25400" numCol="1" spcCol="38100" rtlCol="0" anchor="t">
            <a:noAutofit/>
          </a:bodyPr>
          <a:lstStyle/>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50" b="1"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Q2</a:t>
            </a:r>
            <a:r>
              <a:rPr kumimoji="0" lang="zh-CN" altLang="en-US" sz="1050" b="1"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a:t>
            </a:r>
            <a:r>
              <a:rPr kumimoji="0" lang="en-US" altLang="zh-CN" sz="1050" b="1"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1-6 points</a:t>
            </a:r>
            <a:r>
              <a:rPr kumimoji="0" lang="zh-CN" altLang="en-US" sz="1050" b="1"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a:t>
            </a:r>
            <a:r>
              <a:rPr kumimoji="0" lang="en-US" altLang="zh-CN" sz="1050" b="1"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7-8 points</a:t>
            </a:r>
            <a:r>
              <a:rPr kumimoji="0" lang="zh-CN" altLang="en-US" sz="1050" b="1"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a:t>
            </a:r>
            <a:endParaRPr kumimoji="0" lang="zh-CN" altLang="en-US" sz="1050" b="1"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5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(1)	Inconvenient to inquire the official after-sales information </a:t>
            </a:r>
            <a:endParaRPr kumimoji="0" lang="en-US" altLang="zh-CN" sz="105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5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(2)	Service staff was not friendly enough</a:t>
            </a:r>
            <a:endParaRPr kumimoji="0" lang="en-US" altLang="zh-CN" sz="105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5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(3)	Couldn't clearly tell me what the issue was</a:t>
            </a:r>
            <a:endParaRPr kumimoji="0" lang="en-US" altLang="zh-CN" sz="105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5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(4)	Couldn't clearly tell me how long the repair time was</a:t>
            </a:r>
            <a:endParaRPr kumimoji="0" lang="en-US" altLang="zh-CN" sz="105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5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(5)	Didn't effectively solve the issue; repeated repair</a:t>
            </a:r>
            <a:endParaRPr kumimoji="0" lang="en-US" altLang="zh-CN" sz="105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5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(6)	Unreasonable charge and  high price</a:t>
            </a:r>
            <a:endParaRPr kumimoji="0" lang="en-US" altLang="zh-CN" sz="105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5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(7)	Didn't provide Service Report </a:t>
            </a:r>
            <a:endParaRPr kumimoji="0" lang="en-US" altLang="zh-CN" sz="105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5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(8)	Delay of delivery</a:t>
            </a:r>
            <a:endParaRPr kumimoji="0" lang="en-US" altLang="zh-CN" sz="105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5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(9)	Inconvenient to pay</a:t>
            </a:r>
            <a:endParaRPr kumimoji="0" lang="en-US" altLang="zh-CN" sz="105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5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(10)	Data lost after repair</a:t>
            </a:r>
            <a:endParaRPr kumimoji="0" lang="en-US" altLang="zh-CN" sz="105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5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(11)	Phone damaged after repair</a:t>
            </a:r>
            <a:endParaRPr kumimoji="0" lang="en-US" altLang="zh-CN" sz="105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5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(12)	New issues came out after repair</a:t>
            </a:r>
            <a:endParaRPr kumimoji="0" lang="en-US" altLang="zh-CN" sz="105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5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(13)	Others</a:t>
            </a:r>
            <a:r>
              <a:rPr kumimoji="0" lang="zh-CN" altLang="en-US" sz="105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a:t>
            </a:r>
            <a:r>
              <a:rPr kumimoji="0" lang="en-US" altLang="zh-CN" sz="105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___________(please fill out</a:t>
            </a:r>
            <a:r>
              <a:rPr kumimoji="0" lang="zh-CN" altLang="en-US" sz="105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a:t>
            </a:r>
            <a:endParaRPr kumimoji="0" lang="zh-CN" altLang="en-US" sz="105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p:txBody>
      </p:sp>
      <p:sp>
        <p:nvSpPr>
          <p:cNvPr id="15" name="文本框 14"/>
          <p:cNvSpPr txBox="1"/>
          <p:nvPr/>
        </p:nvSpPr>
        <p:spPr>
          <a:xfrm>
            <a:off x="8205790" y="1801240"/>
            <a:ext cx="3541710" cy="4675678"/>
          </a:xfrm>
          <a:prstGeom prst="rect">
            <a:avLst/>
          </a:prstGeom>
          <a:noFill/>
          <a:ln w="12700" cap="flat">
            <a:solidFill>
              <a:schemeClr val="bg1">
                <a:lumMod val="10000"/>
              </a:schemeClr>
            </a:solidFill>
            <a:miter lim="400000"/>
          </a:ln>
          <a:effectLst/>
          <a:sp3d/>
        </p:spPr>
        <p:txBody>
          <a:bodyPr rot="0" spcFirstLastPara="1" vertOverflow="overflow" horzOverflow="overflow" vert="horz" wrap="square" lIns="25400" tIns="25400" rIns="25400" bIns="25400" numCol="1" spcCol="38100" rtlCol="0" anchor="t">
            <a:noAutofit/>
          </a:bodyPr>
          <a:lstStyle/>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b="1"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Q2</a:t>
            </a:r>
            <a:r>
              <a:rPr kumimoji="0" lang="zh-CN" altLang="en-US" sz="1000" b="1"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a:t>
            </a:r>
            <a:r>
              <a:rPr kumimoji="0" lang="en-US" altLang="zh-CN" sz="1000" b="1"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1-6 points</a:t>
            </a:r>
            <a:r>
              <a:rPr kumimoji="0" lang="zh-CN" altLang="en-US" sz="1000" b="1"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a:t>
            </a:r>
            <a:r>
              <a:rPr kumimoji="0" lang="en-US" altLang="zh-CN" sz="1000" b="1"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7-8 points</a:t>
            </a:r>
            <a:r>
              <a:rPr kumimoji="0" lang="zh-CN" altLang="en-US" sz="1000" b="1"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a:t>
            </a:r>
            <a:endParaRPr kumimoji="0" lang="zh-CN" altLang="en-US" sz="1000" b="1"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(1)	Inconvenient to inquire the official after-sales information </a:t>
            </a:r>
            <a:endPar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(2)	Salespersons or dealers were not friendly enough</a:t>
            </a:r>
            <a:endPar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(3)	Salespersons or dealers couldn't clearly tell me what the issue was</a:t>
            </a:r>
            <a:endPar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(4)	Salespersons or dealers couldn't clearly tell me how long the repair time was</a:t>
            </a:r>
            <a:endPar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(5)	Didn't effectively solve the issue; repeated repair</a:t>
            </a:r>
            <a:endPar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(6)	Unreasonable charge and  high price</a:t>
            </a:r>
            <a:endPar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(7)	Didn't provide Service Report </a:t>
            </a:r>
            <a:endPar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(8)	Delay of delivery</a:t>
            </a:r>
            <a:endPar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(9)	Inconvenient to pay</a:t>
            </a:r>
            <a:endPar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(10)	Phone damaged after repair</a:t>
            </a:r>
            <a:endPar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(11)	Data lost after repair</a:t>
            </a:r>
            <a:endPar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(12)	New issues came out after repair</a:t>
            </a:r>
            <a:endPar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a:p>
            <a:pPr marL="0" marR="0" lvl="0" indent="0" algn="l" defTabSz="412750" rtl="0" eaLnBrk="1" fontAlgn="auto" latinLnBrk="0" hangingPunct="0">
              <a:lnSpc>
                <a:spcPct val="150000"/>
              </a:lnSpc>
              <a:spcBef>
                <a:spcPts val="0"/>
              </a:spcBef>
              <a:spcAft>
                <a:spcPts val="0"/>
              </a:spcAft>
              <a:buClrTx/>
              <a:buSzTx/>
              <a:buFontTx/>
              <a:buNone/>
              <a:defRPr/>
            </a:pPr>
            <a:r>
              <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(13)	Others</a:t>
            </a:r>
            <a:r>
              <a:rPr kumimoji="0" lang="zh-CN" altLang="en-US"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a:t>
            </a:r>
            <a:r>
              <a:rPr kumimoji="0" lang="en-US" altLang="zh-CN"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___________(please fill out</a:t>
            </a:r>
            <a:r>
              <a:rPr kumimoji="0" lang="zh-CN" altLang="en-US"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rPr>
              <a:t>）</a:t>
            </a:r>
            <a:endParaRPr kumimoji="0" lang="zh-CN" altLang="en-US" sz="1000" i="0" u="none" strike="noStrike" kern="0" cap="none" spc="0" normalizeH="0" baseline="0" noProof="0" dirty="0">
              <a:ln>
                <a:noFill/>
              </a:ln>
              <a:solidFill>
                <a:schemeClr val="bg1">
                  <a:lumMod val="10000"/>
                </a:schemeClr>
              </a:solidFill>
              <a:effectLst/>
              <a:uLnTx/>
              <a:uFillTx/>
              <a:latin typeface="OPPOSans M" panose="00020600040101010101" charset="-122"/>
              <a:ea typeface="OPPOSans M" panose="00020600040101010101" charset="-122"/>
              <a:sym typeface="Helvetica Neue"/>
            </a:endParaRPr>
          </a:p>
        </p:txBody>
      </p:sp>
      <p:sp>
        <p:nvSpPr>
          <p:cNvPr id="2" name="矩形: 圆角 1"/>
          <p:cNvSpPr/>
          <p:nvPr/>
        </p:nvSpPr>
        <p:spPr>
          <a:xfrm>
            <a:off x="476116" y="948363"/>
            <a:ext cx="3541710" cy="561263"/>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1400" b="1" dirty="0">
                <a:solidFill>
                  <a:schemeClr val="bg1">
                    <a:lumMod val="10000"/>
                  </a:schemeClr>
                </a:solidFill>
              </a:rPr>
              <a:t>Type 1: </a:t>
            </a:r>
            <a:endParaRPr lang="en-US" altLang="zh-CN" sz="1400" b="1" dirty="0">
              <a:solidFill>
                <a:schemeClr val="bg1">
                  <a:lumMod val="10000"/>
                </a:schemeClr>
              </a:solidFill>
            </a:endParaRPr>
          </a:p>
          <a:p>
            <a:pPr algn="ctr"/>
            <a:r>
              <a:rPr lang="en-US" altLang="zh-CN" sz="1400" b="1" dirty="0">
                <a:solidFill>
                  <a:schemeClr val="bg1">
                    <a:lumMod val="10000"/>
                  </a:schemeClr>
                </a:solidFill>
              </a:rPr>
              <a:t>Users who send for repairing on-site</a:t>
            </a:r>
            <a:endParaRPr lang="en-US" altLang="zh-CN" sz="1400" b="1" dirty="0">
              <a:solidFill>
                <a:schemeClr val="bg1">
                  <a:lumMod val="10000"/>
                </a:schemeClr>
              </a:solidFill>
            </a:endParaRPr>
          </a:p>
        </p:txBody>
      </p:sp>
      <p:sp>
        <p:nvSpPr>
          <p:cNvPr id="3" name="矩形: 圆角 2"/>
          <p:cNvSpPr/>
          <p:nvPr/>
        </p:nvSpPr>
        <p:spPr>
          <a:xfrm>
            <a:off x="4341163" y="948363"/>
            <a:ext cx="3541710" cy="561263"/>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1400" b="1" dirty="0">
                <a:solidFill>
                  <a:schemeClr val="bg1">
                    <a:lumMod val="10000"/>
                  </a:schemeClr>
                </a:solidFill>
              </a:rPr>
              <a:t>Type2: Users who send for repairing by mailing</a:t>
            </a:r>
            <a:endParaRPr lang="en-US" altLang="zh-CN" sz="1400" b="1" dirty="0">
              <a:solidFill>
                <a:schemeClr val="bg1">
                  <a:lumMod val="10000"/>
                </a:schemeClr>
              </a:solidFill>
            </a:endParaRPr>
          </a:p>
        </p:txBody>
      </p:sp>
      <p:sp>
        <p:nvSpPr>
          <p:cNvPr id="4" name="矩形: 圆角 3"/>
          <p:cNvSpPr/>
          <p:nvPr/>
        </p:nvSpPr>
        <p:spPr>
          <a:xfrm>
            <a:off x="8205790" y="972773"/>
            <a:ext cx="3510095" cy="561263"/>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1400" b="1" dirty="0">
                <a:solidFill>
                  <a:schemeClr val="bg1">
                    <a:lumMod val="10000"/>
                  </a:schemeClr>
                </a:solidFill>
              </a:rPr>
              <a:t>Type3: Users who send for repairing via dealers, salesman, or operators </a:t>
            </a:r>
            <a:endParaRPr lang="en-US" altLang="zh-CN" sz="1400" b="1" dirty="0">
              <a:solidFill>
                <a:schemeClr val="bg1">
                  <a:lumMod val="10000"/>
                </a:schemeClr>
              </a:solidFill>
            </a:endParaRPr>
          </a:p>
        </p:txBody>
      </p:sp>
      <p:sp>
        <p:nvSpPr>
          <p:cNvPr id="10" name="标题 1"/>
          <p:cNvSpPr txBox="1"/>
          <p:nvPr/>
        </p:nvSpPr>
        <p:spPr>
          <a:xfrm>
            <a:off x="636056" y="252744"/>
            <a:ext cx="9455783" cy="9652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25500">
              <a:lnSpc>
                <a:spcPct val="100000"/>
              </a:lnSpc>
              <a:spcBef>
                <a:spcPts val="0"/>
              </a:spcBef>
            </a:pPr>
            <a:r>
              <a:rPr kumimoji="1" lang="en-US" altLang="zh-CN" sz="2400"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2.3 Introduction to Key Steps: </a:t>
            </a:r>
            <a:r>
              <a:rPr kumimoji="1" lang="en-US" altLang="zh-CN" sz="2000" i="1"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Distribute the Survey</a:t>
            </a:r>
            <a:endParaRPr kumimoji="1" lang="en-US" altLang="zh-CN" sz="2000" i="1"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123013" y="2242579"/>
            <a:ext cx="10861169" cy="2460289"/>
          </a:xfrm>
          <a:prstGeom prst="rect">
            <a:avLst/>
          </a:prstGeom>
        </p:spPr>
        <p:txBody>
          <a:bodyPr wrap="square">
            <a:spAutoFit/>
          </a:bodyPr>
          <a:lstStyle/>
          <a:p>
            <a:pPr marL="342900" indent="-342900">
              <a:lnSpc>
                <a:spcPct val="250000"/>
              </a:lnSpc>
              <a:buFont typeface="+mj-lt"/>
              <a:buAutoNum type="arabicPeriod"/>
            </a:pPr>
            <a:r>
              <a:rPr kumimoji="1" lang="en-US" altLang="zh-CN" sz="1600" dirty="0">
                <a:solidFill>
                  <a:schemeClr val="bg2">
                    <a:lumMod val="25000"/>
                  </a:schemeClr>
                </a:solidFill>
                <a:latin typeface="OPPOSans M" panose="00020600040101010101" charset="-122"/>
                <a:ea typeface="OPPOSans M" panose="00020600040101010101" charset="-122"/>
                <a:cs typeface="OPPOSans B" panose="00020600040101010101" charset="-122"/>
              </a:rPr>
              <a:t>Learn how OPPO company conduct NPS survey, and understand the direction of NPS improvement;</a:t>
            </a:r>
            <a:endParaRPr kumimoji="1" lang="en-US" altLang="zh-CN" sz="1600" dirty="0">
              <a:solidFill>
                <a:schemeClr val="bg2">
                  <a:lumMod val="25000"/>
                </a:schemeClr>
              </a:solidFill>
              <a:latin typeface="OPPOSans M" panose="00020600040101010101" charset="-122"/>
              <a:ea typeface="OPPOSans M" panose="00020600040101010101" charset="-122"/>
              <a:cs typeface="OPPOSans B" panose="00020600040101010101" charset="-122"/>
            </a:endParaRPr>
          </a:p>
          <a:p>
            <a:pPr marL="342900" indent="-342900">
              <a:lnSpc>
                <a:spcPct val="250000"/>
              </a:lnSpc>
              <a:buFont typeface="+mj-lt"/>
              <a:buAutoNum type="arabicPeriod"/>
            </a:pPr>
            <a:r>
              <a:rPr kumimoji="1" lang="en-US" altLang="zh-CN" sz="1600" dirty="0">
                <a:solidFill>
                  <a:schemeClr val="bg2">
                    <a:lumMod val="25000"/>
                  </a:schemeClr>
                </a:solidFill>
                <a:latin typeface="OPPOSans M" panose="00020600040101010101" charset="-122"/>
                <a:ea typeface="OPPOSans M" panose="00020600040101010101" charset="-122"/>
                <a:cs typeface="OPPOSans B" panose="00020600040101010101" charset="-122"/>
              </a:rPr>
              <a:t>Learn the service NPS survey system and data interpretation methods, and establish an NPS way of thinking;</a:t>
            </a:r>
            <a:endParaRPr kumimoji="1" lang="en-US" altLang="zh-CN" sz="1600" dirty="0">
              <a:solidFill>
                <a:schemeClr val="bg2">
                  <a:lumMod val="25000"/>
                </a:schemeClr>
              </a:solidFill>
              <a:latin typeface="OPPOSans M" panose="00020600040101010101" charset="-122"/>
              <a:ea typeface="OPPOSans M" panose="00020600040101010101" charset="-122"/>
              <a:cs typeface="OPPOSans B" panose="00020600040101010101" charset="-122"/>
            </a:endParaRPr>
          </a:p>
        </p:txBody>
      </p:sp>
      <p:cxnSp>
        <p:nvCxnSpPr>
          <p:cNvPr id="18" name="直接连接符 17"/>
          <p:cNvCxnSpPr/>
          <p:nvPr/>
        </p:nvCxnSpPr>
        <p:spPr>
          <a:xfrm>
            <a:off x="0" y="1176439"/>
            <a:ext cx="98667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325292" y="6520949"/>
            <a:ext cx="98667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1292505" y="520918"/>
            <a:ext cx="4364962" cy="461665"/>
          </a:xfrm>
          <a:prstGeom prst="rect">
            <a:avLst/>
          </a:prstGeom>
          <a:noFill/>
        </p:spPr>
        <p:txBody>
          <a:bodyPr wrap="square" rtlCol="0">
            <a:spAutoFit/>
          </a:bodyPr>
          <a:lstStyle/>
          <a:p>
            <a:pPr algn="l"/>
            <a:r>
              <a:rPr kumimoji="1" lang="en-US" altLang="zh-CN" sz="2400" dirty="0">
                <a:solidFill>
                  <a:schemeClr val="bg2">
                    <a:lumMod val="25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Training Objectives</a:t>
            </a:r>
            <a:endParaRPr kumimoji="1" lang="en-US" altLang="zh-CN" sz="2400" dirty="0">
              <a:solidFill>
                <a:schemeClr val="bg2">
                  <a:lumMod val="25000"/>
                </a:schemeClr>
              </a:solidFill>
              <a:latin typeface="OPPOSans B" panose="00020600040101010101" charset="-122"/>
              <a:ea typeface="OPPOSans B" panose="00020600040101010101" charset="-122"/>
              <a:cs typeface="OPPOSans B" panose="00020600040101010101" charset="-122"/>
              <a:sym typeface="OPPOSans M" panose="00020600040101010101" charset="-122"/>
            </a:endParaRPr>
          </a:p>
        </p:txBody>
      </p:sp>
      <p:grpSp>
        <p:nvGrpSpPr>
          <p:cNvPr id="10" name="组合 9"/>
          <p:cNvGrpSpPr/>
          <p:nvPr/>
        </p:nvGrpSpPr>
        <p:grpSpPr>
          <a:xfrm>
            <a:off x="637939" y="174719"/>
            <a:ext cx="445538" cy="670757"/>
            <a:chOff x="637939" y="174719"/>
            <a:chExt cx="445538" cy="670757"/>
          </a:xfrm>
        </p:grpSpPr>
        <p:sp>
          <p:nvSpPr>
            <p:cNvPr id="11" name="等腰三角形 10"/>
            <p:cNvSpPr/>
            <p:nvPr userDrawn="1"/>
          </p:nvSpPr>
          <p:spPr>
            <a:xfrm rot="8146147">
              <a:off x="689434" y="174719"/>
              <a:ext cx="394043" cy="425714"/>
            </a:xfrm>
            <a:prstGeom prst="triangle">
              <a:avLst/>
            </a:prstGeom>
            <a:solidFill>
              <a:srgbClr val="2DC84D"/>
            </a:solidFill>
            <a:ln>
              <a:solidFill>
                <a:srgbClr val="2DC8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400" dirty="0">
                <a:latin typeface="方正兰亭纤黑简体" panose="02000000000000000000" charset="-122"/>
                <a:ea typeface="方正兰亭纤黑简体" panose="02000000000000000000" charset="-122"/>
              </a:endParaRPr>
            </a:p>
          </p:txBody>
        </p:sp>
        <p:sp>
          <p:nvSpPr>
            <p:cNvPr id="13" name="等腰三角形 12"/>
            <p:cNvSpPr/>
            <p:nvPr userDrawn="1"/>
          </p:nvSpPr>
          <p:spPr>
            <a:xfrm rot="4194585">
              <a:off x="681486" y="492113"/>
              <a:ext cx="309816" cy="396909"/>
            </a:xfrm>
            <a:prstGeom prst="triangle">
              <a:avLst/>
            </a:prstGeom>
            <a:solidFill>
              <a:srgbClr val="046A38"/>
            </a:solidFill>
            <a:ln>
              <a:solidFill>
                <a:srgbClr val="CAC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400" dirty="0">
                <a:latin typeface="方正兰亭纤黑简体" panose="02000000000000000000" charset="-122"/>
                <a:ea typeface="方正兰亭纤黑简体" panose="02000000000000000000" charset="-122"/>
              </a:endParaRPr>
            </a:p>
          </p:txBody>
        </p:sp>
      </p:grpSp>
      <p:sp>
        <p:nvSpPr>
          <p:cNvPr id="14" name="矩形 13"/>
          <p:cNvSpPr/>
          <p:nvPr/>
        </p:nvSpPr>
        <p:spPr>
          <a:xfrm>
            <a:off x="794259" y="1657804"/>
            <a:ext cx="8314733" cy="3924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1800" b="0" i="0" u="none" strike="noStrike" kern="1200" cap="none" spc="0" normalizeH="0" baseline="0" noProof="0" dirty="0">
                <a:ln>
                  <a:noFill/>
                </a:ln>
                <a:solidFill>
                  <a:srgbClr val="E7E6E6">
                    <a:lumMod val="25000"/>
                  </a:srgbClr>
                </a:solidFill>
                <a:effectLst/>
                <a:uLnTx/>
                <a:uFillTx/>
                <a:latin typeface="OPPOSans M" panose="00020600040101010101" charset="-122"/>
                <a:ea typeface="OPPOSans M" panose="00020600040101010101" charset="-122"/>
                <a:cs typeface="OPPOSans B" panose="00020600040101010101" charset="-122"/>
              </a:rPr>
              <a:t>Through one-hour learning, you will get:</a:t>
            </a:r>
            <a:endParaRPr kumimoji="1" lang="zh-CN" altLang="en-US" sz="1800" b="0" i="0" u="none" strike="noStrike" kern="1200" cap="none" spc="0" normalizeH="0" baseline="0" noProof="0" dirty="0">
              <a:ln>
                <a:noFill/>
              </a:ln>
              <a:solidFill>
                <a:srgbClr val="E7E6E6">
                  <a:lumMod val="25000"/>
                </a:srgbClr>
              </a:solidFill>
              <a:effectLst/>
              <a:uLnTx/>
              <a:uFillTx/>
              <a:latin typeface="OPPOSans M" panose="00020600040101010101" charset="-122"/>
              <a:ea typeface="OPPOSans M" panose="00020600040101010101" charset="-122"/>
              <a:cs typeface="OPPOSans B" panose="00020600040101010101"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箭头: 上 264"/>
          <p:cNvSpPr/>
          <p:nvPr/>
        </p:nvSpPr>
        <p:spPr>
          <a:xfrm>
            <a:off x="1830890" y="1941921"/>
            <a:ext cx="187777" cy="3116438"/>
          </a:xfrm>
          <a:prstGeom prst="upArrow">
            <a:avLst/>
          </a:prstGeom>
          <a:solidFill>
            <a:schemeClr val="accent6">
              <a:lumMod val="50000"/>
            </a:scheme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00" b="0" i="0" u="none" strike="noStrike" kern="0" cap="none" spc="0" normalizeH="0" baseline="0" noProof="0" dirty="0">
              <a:ln>
                <a:noFill/>
              </a:ln>
              <a:solidFill>
                <a:prstClr val="white">
                  <a:lumMod val="50000"/>
                </a:prstClr>
              </a:solidFill>
              <a:effectLst/>
              <a:uLnTx/>
              <a:uFillTx/>
              <a:latin typeface="OPPOSans M" panose="00020600040101010101" charset="-122"/>
              <a:ea typeface="OPPOSans M" panose="00020600040101010101" charset="-122"/>
            </a:endParaRPr>
          </a:p>
        </p:txBody>
      </p:sp>
      <p:sp>
        <p:nvSpPr>
          <p:cNvPr id="22" name="箭头: 上 262"/>
          <p:cNvSpPr/>
          <p:nvPr/>
        </p:nvSpPr>
        <p:spPr>
          <a:xfrm rot="5400000">
            <a:off x="6145979" y="3661677"/>
            <a:ext cx="166597" cy="4834717"/>
          </a:xfrm>
          <a:prstGeom prst="upArrow">
            <a:avLst/>
          </a:prstGeom>
          <a:solidFill>
            <a:schemeClr val="accent6">
              <a:lumMod val="50000"/>
            </a:scheme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00" b="0" i="0" u="none" strike="noStrike" kern="0" cap="none" spc="0" normalizeH="0" baseline="0" noProof="0" dirty="0">
              <a:ln>
                <a:noFill/>
              </a:ln>
              <a:solidFill>
                <a:prstClr val="white">
                  <a:lumMod val="50000"/>
                </a:prstClr>
              </a:solidFill>
              <a:effectLst/>
              <a:uLnTx/>
              <a:uFillTx/>
              <a:latin typeface="OPPOSans M" panose="00020600040101010101" charset="-122"/>
              <a:ea typeface="OPPOSans M" panose="00020600040101010101" charset="-122"/>
            </a:endParaRPr>
          </a:p>
        </p:txBody>
      </p:sp>
      <p:sp>
        <p:nvSpPr>
          <p:cNvPr id="23" name="Text Box 11"/>
          <p:cNvSpPr txBox="1">
            <a:spLocks noChangeArrowheads="1"/>
          </p:cNvSpPr>
          <p:nvPr/>
        </p:nvSpPr>
        <p:spPr bwMode="auto">
          <a:xfrm>
            <a:off x="1584841" y="1206435"/>
            <a:ext cx="67987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zh-CN"/>
            </a:defPPr>
            <a:lvl1pPr marR="0" lvl="0" indent="0" algn="ctr" fontAlgn="auto">
              <a:lnSpc>
                <a:spcPct val="100000"/>
              </a:lnSpc>
              <a:spcBef>
                <a:spcPct val="50000"/>
              </a:spcBef>
              <a:spcAft>
                <a:spcPts val="0"/>
              </a:spcAft>
              <a:buClrTx/>
              <a:buSzTx/>
              <a:buFontTx/>
              <a:buNone/>
              <a:defRPr kumimoji="0" sz="900" b="1" i="0" u="none" strike="noStrike" cap="none" spc="0" normalizeH="0" baseline="0">
                <a:ln>
                  <a:noFill/>
                </a:ln>
                <a:solidFill>
                  <a:srgbClr val="FFFFFF">
                    <a:lumMod val="50000"/>
                  </a:srgbClr>
                </a:solidFill>
                <a:effectLst/>
                <a:uLnTx/>
                <a:uFillTx/>
                <a:latin typeface="微软雅黑" panose="020B0503020204020204" pitchFamily="34" charset="-122"/>
                <a:ea typeface="微软雅黑" panose="020B0503020204020204" pitchFamily="34" charset="-122"/>
              </a:defRPr>
            </a:lvl1pPr>
          </a:lstStyle>
          <a:p>
            <a:pPr>
              <a:defRPr/>
            </a:pPr>
            <a:r>
              <a:rPr lang="en-US" altLang="zh-CN" kern="0" dirty="0">
                <a:latin typeface="OPPOSans M" panose="00020600040101010101" charset="-122"/>
                <a:ea typeface="OPPOSans M" panose="00020600040101010101" charset="-122"/>
              </a:rPr>
              <a:t>High mention rate</a:t>
            </a:r>
            <a:endParaRPr lang="zh-CN" altLang="en-US" kern="0" dirty="0">
              <a:latin typeface="OPPOSans M" panose="00020600040101010101" charset="-122"/>
              <a:ea typeface="OPPOSans M" panose="00020600040101010101" charset="-122"/>
            </a:endParaRPr>
          </a:p>
        </p:txBody>
      </p:sp>
      <p:sp>
        <p:nvSpPr>
          <p:cNvPr id="24" name="Text Box 11"/>
          <p:cNvSpPr txBox="1">
            <a:spLocks noChangeArrowheads="1"/>
          </p:cNvSpPr>
          <p:nvPr/>
        </p:nvSpPr>
        <p:spPr bwMode="auto">
          <a:xfrm>
            <a:off x="1520788" y="5186052"/>
            <a:ext cx="67987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zh-CN"/>
            </a:defPPr>
            <a:lvl1pPr marR="0" lvl="0" indent="0" algn="ctr" fontAlgn="auto">
              <a:lnSpc>
                <a:spcPct val="100000"/>
              </a:lnSpc>
              <a:spcBef>
                <a:spcPct val="50000"/>
              </a:spcBef>
              <a:spcAft>
                <a:spcPts val="0"/>
              </a:spcAft>
              <a:buClrTx/>
              <a:buSzTx/>
              <a:buFontTx/>
              <a:buNone/>
              <a:defRPr kumimoji="0" sz="900" b="1" i="0" u="none" strike="noStrike" cap="none" spc="0" normalizeH="0" baseline="0">
                <a:ln>
                  <a:noFill/>
                </a:ln>
                <a:solidFill>
                  <a:srgbClr val="FFFFFF">
                    <a:lumMod val="50000"/>
                  </a:srgbClr>
                </a:solidFill>
                <a:effectLst/>
                <a:uLnTx/>
                <a:uFillTx/>
                <a:latin typeface="微软雅黑" panose="020B0503020204020204" pitchFamily="34" charset="-122"/>
                <a:ea typeface="微软雅黑" panose="020B0503020204020204" pitchFamily="34" charset="-122"/>
              </a:defRPr>
            </a:lvl1pPr>
          </a:lstStyle>
          <a:p>
            <a:pPr>
              <a:defRPr/>
            </a:pPr>
            <a:r>
              <a:rPr lang="en-US" altLang="zh-CN" kern="0" dirty="0">
                <a:latin typeface="OPPOSans M" panose="00020600040101010101" charset="-122"/>
                <a:ea typeface="OPPOSans M" panose="00020600040101010101" charset="-122"/>
              </a:rPr>
              <a:t>Low mention rete</a:t>
            </a:r>
            <a:endParaRPr lang="zh-CN" altLang="en-US" kern="0" dirty="0">
              <a:latin typeface="OPPOSans M" panose="00020600040101010101" charset="-122"/>
              <a:ea typeface="OPPOSans M" panose="00020600040101010101" charset="-122"/>
            </a:endParaRPr>
          </a:p>
        </p:txBody>
      </p:sp>
      <p:sp>
        <p:nvSpPr>
          <p:cNvPr id="25" name="Text Box 11"/>
          <p:cNvSpPr txBox="1">
            <a:spLocks noChangeArrowheads="1"/>
          </p:cNvSpPr>
          <p:nvPr/>
        </p:nvSpPr>
        <p:spPr bwMode="auto">
          <a:xfrm>
            <a:off x="2109237" y="5993057"/>
            <a:ext cx="1614351"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zh-CN"/>
            </a:defPPr>
            <a:lvl1pPr marR="0" lvl="0" indent="0" algn="ctr" fontAlgn="auto">
              <a:lnSpc>
                <a:spcPct val="100000"/>
              </a:lnSpc>
              <a:spcBef>
                <a:spcPct val="50000"/>
              </a:spcBef>
              <a:spcAft>
                <a:spcPts val="0"/>
              </a:spcAft>
              <a:buClrTx/>
              <a:buSzTx/>
              <a:buFontTx/>
              <a:buNone/>
              <a:defRPr kumimoji="0" sz="900" b="1" i="0" u="none" strike="noStrike" cap="none" spc="0" normalizeH="0" baseline="0">
                <a:ln>
                  <a:noFill/>
                </a:ln>
                <a:solidFill>
                  <a:srgbClr val="FFFFFF">
                    <a:lumMod val="50000"/>
                  </a:srgbClr>
                </a:solidFill>
                <a:effectLst/>
                <a:uLnTx/>
                <a:uFillTx/>
                <a:latin typeface="微软雅黑" panose="020B0503020204020204" pitchFamily="34" charset="-122"/>
                <a:ea typeface="微软雅黑" panose="020B0503020204020204" pitchFamily="34" charset="-122"/>
              </a:defRPr>
            </a:lvl1pPr>
          </a:lstStyle>
          <a:p>
            <a:pPr algn="l">
              <a:defRPr/>
            </a:pPr>
            <a:r>
              <a:rPr lang="en-US" altLang="zh-CN" kern="0" dirty="0">
                <a:latin typeface="OPPOSans M" panose="00020600040101010101" charset="-122"/>
                <a:ea typeface="OPPOSans M" panose="00020600040101010101" charset="-122"/>
              </a:rPr>
              <a:t>Low NPS</a:t>
            </a:r>
            <a:endParaRPr lang="zh-CN" altLang="en-US" kern="0" dirty="0">
              <a:latin typeface="OPPOSans M" panose="00020600040101010101" charset="-122"/>
              <a:ea typeface="OPPOSans M" panose="00020600040101010101" charset="-122"/>
            </a:endParaRPr>
          </a:p>
        </p:txBody>
      </p:sp>
      <p:sp>
        <p:nvSpPr>
          <p:cNvPr id="26" name="Text Box 11"/>
          <p:cNvSpPr txBox="1">
            <a:spLocks noChangeArrowheads="1"/>
          </p:cNvSpPr>
          <p:nvPr/>
        </p:nvSpPr>
        <p:spPr bwMode="auto">
          <a:xfrm>
            <a:off x="8888242" y="5993057"/>
            <a:ext cx="208546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zh-CN"/>
            </a:defPPr>
            <a:lvl1pPr marR="0" lvl="0" indent="0" algn="ctr" fontAlgn="auto">
              <a:lnSpc>
                <a:spcPct val="100000"/>
              </a:lnSpc>
              <a:spcBef>
                <a:spcPct val="50000"/>
              </a:spcBef>
              <a:spcAft>
                <a:spcPts val="0"/>
              </a:spcAft>
              <a:buClrTx/>
              <a:buSzTx/>
              <a:buFontTx/>
              <a:buNone/>
              <a:defRPr kumimoji="0" sz="900" b="1" i="0" u="none" strike="noStrike" cap="none" spc="0" normalizeH="0" baseline="0">
                <a:ln>
                  <a:noFill/>
                </a:ln>
                <a:solidFill>
                  <a:srgbClr val="FFFFFF">
                    <a:lumMod val="50000"/>
                  </a:srgbClr>
                </a:solidFill>
                <a:effectLst/>
                <a:uLnTx/>
                <a:uFillTx/>
                <a:latin typeface="微软雅黑" panose="020B0503020204020204" pitchFamily="34" charset="-122"/>
                <a:ea typeface="微软雅黑" panose="020B0503020204020204" pitchFamily="34" charset="-122"/>
              </a:defRPr>
            </a:lvl1pPr>
          </a:lstStyle>
          <a:p>
            <a:pPr algn="l">
              <a:defRPr/>
            </a:pPr>
            <a:r>
              <a:rPr lang="en-US" altLang="zh-CN" sz="1000" kern="0" dirty="0">
                <a:latin typeface="OPPOSans M" panose="00020600040101010101" charset="-122"/>
                <a:ea typeface="OPPOSans M" panose="00020600040101010101" charset="-122"/>
              </a:rPr>
              <a:t>High NPS</a:t>
            </a:r>
            <a:endParaRPr lang="zh-CN" altLang="en-US" sz="1000" kern="0" dirty="0">
              <a:latin typeface="OPPOSans M" panose="00020600040101010101" charset="-122"/>
              <a:ea typeface="OPPOSans M" panose="00020600040101010101" charset="-122"/>
            </a:endParaRPr>
          </a:p>
        </p:txBody>
      </p:sp>
      <p:graphicFrame>
        <p:nvGraphicFramePr>
          <p:cNvPr id="27" name="表格 2"/>
          <p:cNvGraphicFramePr>
            <a:graphicFrameLocks noGrp="1"/>
          </p:cNvGraphicFramePr>
          <p:nvPr/>
        </p:nvGraphicFramePr>
        <p:xfrm>
          <a:off x="2627235" y="1366172"/>
          <a:ext cx="7204086" cy="4232653"/>
        </p:xfrm>
        <a:graphic>
          <a:graphicData uri="http://schemas.openxmlformats.org/drawingml/2006/table">
            <a:tbl>
              <a:tblPr firstRow="1" bandRow="1"/>
              <a:tblGrid>
                <a:gridCol w="2853026"/>
                <a:gridCol w="4351060"/>
              </a:tblGrid>
              <a:tr h="2419449">
                <a:tc>
                  <a:txBody>
                    <a:bodyPr/>
                    <a:lstStyle>
                      <a:lvl1pPr marL="0" algn="l" defTabSz="914400" rtl="0" eaLnBrk="1" latinLnBrk="0" hangingPunct="1">
                        <a:defRPr sz="1800" b="1" kern="1200">
                          <a:solidFill>
                            <a:schemeClr val="lt1"/>
                          </a:solidFill>
                          <a:latin typeface="OPPOSans M" panose="00020600040101010101" charset="-122"/>
                          <a:ea typeface="OPPOSans M" panose="00020600040101010101" charset="-122"/>
                          <a:cs typeface="Helvetica Neue Medium"/>
                        </a:defRPr>
                      </a:lvl1pPr>
                      <a:lvl2pPr marL="457200" algn="l" defTabSz="914400" rtl="0" eaLnBrk="1" latinLnBrk="0" hangingPunct="1">
                        <a:defRPr sz="1800" b="1" kern="1200">
                          <a:solidFill>
                            <a:schemeClr val="lt1"/>
                          </a:solidFill>
                          <a:latin typeface="OPPOSans M" panose="00020600040101010101" charset="-122"/>
                          <a:ea typeface="OPPOSans M" panose="00020600040101010101" charset="-122"/>
                          <a:cs typeface="Helvetica Neue Medium"/>
                        </a:defRPr>
                      </a:lvl2pPr>
                      <a:lvl3pPr marL="914400" algn="l" defTabSz="914400" rtl="0" eaLnBrk="1" latinLnBrk="0" hangingPunct="1">
                        <a:defRPr sz="1800" b="1" kern="1200">
                          <a:solidFill>
                            <a:schemeClr val="lt1"/>
                          </a:solidFill>
                          <a:latin typeface="OPPOSans M" panose="00020600040101010101" charset="-122"/>
                          <a:ea typeface="OPPOSans M" panose="00020600040101010101" charset="-122"/>
                          <a:cs typeface="Helvetica Neue Medium"/>
                        </a:defRPr>
                      </a:lvl3pPr>
                      <a:lvl4pPr marL="1371600" algn="l" defTabSz="914400" rtl="0" eaLnBrk="1" latinLnBrk="0" hangingPunct="1">
                        <a:defRPr sz="1800" b="1" kern="1200">
                          <a:solidFill>
                            <a:schemeClr val="lt1"/>
                          </a:solidFill>
                          <a:latin typeface="OPPOSans M" panose="00020600040101010101" charset="-122"/>
                          <a:ea typeface="OPPOSans M" panose="00020600040101010101" charset="-122"/>
                          <a:cs typeface="Helvetica Neue Medium"/>
                        </a:defRPr>
                      </a:lvl4pPr>
                      <a:lvl5pPr marL="1828800" algn="l" defTabSz="914400" rtl="0" eaLnBrk="1" latinLnBrk="0" hangingPunct="1">
                        <a:defRPr sz="1800" b="1" kern="1200">
                          <a:solidFill>
                            <a:schemeClr val="lt1"/>
                          </a:solidFill>
                          <a:latin typeface="OPPOSans M" panose="00020600040101010101" charset="-122"/>
                          <a:ea typeface="OPPOSans M" panose="00020600040101010101" charset="-122"/>
                          <a:cs typeface="Helvetica Neue Medium"/>
                        </a:defRPr>
                      </a:lvl5pPr>
                      <a:lvl6pPr marL="2286000" algn="l" defTabSz="914400" rtl="0" eaLnBrk="1" latinLnBrk="0" hangingPunct="1">
                        <a:defRPr sz="1800" b="1" kern="1200">
                          <a:solidFill>
                            <a:schemeClr val="lt1"/>
                          </a:solidFill>
                          <a:latin typeface="OPPOSans M" panose="00020600040101010101" charset="-122"/>
                          <a:ea typeface="OPPOSans M" panose="00020600040101010101" charset="-122"/>
                          <a:cs typeface="Helvetica Neue Medium"/>
                        </a:defRPr>
                      </a:lvl6pPr>
                      <a:lvl7pPr marL="2743200" algn="l" defTabSz="914400" rtl="0" eaLnBrk="1" latinLnBrk="0" hangingPunct="1">
                        <a:defRPr sz="1800" b="1" kern="1200">
                          <a:solidFill>
                            <a:schemeClr val="lt1"/>
                          </a:solidFill>
                          <a:latin typeface="OPPOSans M" panose="00020600040101010101" charset="-122"/>
                          <a:ea typeface="OPPOSans M" panose="00020600040101010101" charset="-122"/>
                          <a:cs typeface="Helvetica Neue Medium"/>
                        </a:defRPr>
                      </a:lvl7pPr>
                      <a:lvl8pPr marL="3200400" algn="l" defTabSz="914400" rtl="0" eaLnBrk="1" latinLnBrk="0" hangingPunct="1">
                        <a:defRPr sz="1800" b="1" kern="1200">
                          <a:solidFill>
                            <a:schemeClr val="lt1"/>
                          </a:solidFill>
                          <a:latin typeface="OPPOSans M" panose="00020600040101010101" charset="-122"/>
                          <a:ea typeface="OPPOSans M" panose="00020600040101010101" charset="-122"/>
                          <a:cs typeface="Helvetica Neue Medium"/>
                        </a:defRPr>
                      </a:lvl8pPr>
                      <a:lvl9pPr marL="3657600" algn="l" defTabSz="914400" rtl="0" eaLnBrk="1" latinLnBrk="0" hangingPunct="1">
                        <a:defRPr sz="1800" b="1" kern="1200">
                          <a:solidFill>
                            <a:schemeClr val="lt1"/>
                          </a:solidFill>
                          <a:latin typeface="OPPOSans M" panose="00020600040101010101" charset="-122"/>
                          <a:ea typeface="OPPOSans M" panose="00020600040101010101" charset="-122"/>
                          <a:cs typeface="Helvetica Neue Medium"/>
                        </a:defRPr>
                      </a:lvl9pPr>
                    </a:lstStyle>
                    <a:p>
                      <a:pPr marL="342900" indent="-342900">
                        <a:buFont typeface="+mj-ea"/>
                        <a:buAutoNum type="circleNumDbPlain"/>
                      </a:pPr>
                      <a:r>
                        <a:rPr lang="zh-CN" altLang="en-US" sz="1600" dirty="0">
                          <a:latin typeface="OPPOSans M" panose="00020600040101010101" charset="-122"/>
                          <a:ea typeface="OPPOSans M" panose="00020600040101010101" charset="-122"/>
                        </a:rPr>
                        <a:t>优先改善</a:t>
                      </a:r>
                      <a:r>
                        <a:rPr lang="en-US" altLang="zh-CN" sz="1100" dirty="0">
                          <a:latin typeface="OPPOSans M" panose="00020600040101010101" charset="-122"/>
                          <a:ea typeface="OPPOSans M" panose="00020600040101010101" charset="-122"/>
                        </a:rPr>
                        <a:t>Priority </a:t>
                      </a:r>
                      <a:endParaRPr lang="en-US" altLang="zh-CN" sz="1100" dirty="0">
                        <a:latin typeface="OPPOSans M" panose="00020600040101010101" charset="-122"/>
                        <a:ea typeface="OPPOSans M" panose="00020600040101010101" charset="-122"/>
                      </a:endParaRPr>
                    </a:p>
                    <a:p>
                      <a:pPr marL="0" indent="0">
                        <a:buFont typeface="+mj-ea"/>
                        <a:buNone/>
                      </a:pPr>
                      <a:r>
                        <a:rPr lang="zh-CN" altLang="en-US" sz="1200" b="0" dirty="0">
                          <a:latin typeface="OPPOSans M" panose="00020600040101010101" charset="-122"/>
                          <a:ea typeface="OPPOSans M" panose="00020600040101010101" charset="-122"/>
                        </a:rPr>
                        <a:t>用户提及率高且</a:t>
                      </a:r>
                      <a:r>
                        <a:rPr lang="en-US" altLang="zh-CN" sz="1200" b="0" dirty="0">
                          <a:latin typeface="OPPOSans M" panose="00020600040101010101" charset="-122"/>
                          <a:ea typeface="OPPOSans M" panose="00020600040101010101" charset="-122"/>
                        </a:rPr>
                        <a:t>NPS</a:t>
                      </a:r>
                      <a:r>
                        <a:rPr lang="zh-CN" altLang="en-US" sz="1200" b="0" dirty="0">
                          <a:latin typeface="OPPOSans M" panose="00020600040101010101" charset="-122"/>
                          <a:ea typeface="OPPOSans M" panose="00020600040101010101" charset="-122"/>
                        </a:rPr>
                        <a:t>分数低，应优先改善，减少用户不满</a:t>
                      </a:r>
                      <a:endParaRPr lang="en-US" altLang="zh-CN" sz="1200" b="0" dirty="0">
                        <a:latin typeface="OPPOSans M" panose="00020600040101010101" charset="-122"/>
                        <a:ea typeface="OPPOSans M" panose="00020600040101010101" charset="-122"/>
                      </a:endParaRPr>
                    </a:p>
                    <a:p>
                      <a:pPr marL="0" indent="0">
                        <a:buFont typeface="+mj-ea"/>
                        <a:buNone/>
                      </a:pPr>
                      <a:r>
                        <a:rPr lang="en-US" altLang="zh-CN" sz="900" b="0" dirty="0">
                          <a:latin typeface="OPPOSans M" panose="00020600040101010101" charset="-122"/>
                          <a:ea typeface="OPPOSans M" panose="00020600040101010101" charset="-122"/>
                        </a:rPr>
                        <a:t>User mention rate is high and NPS score is low, priorities should be improved to reduce user dissatisfaction</a:t>
                      </a:r>
                      <a:endParaRPr lang="en-US" altLang="zh-CN" sz="900" b="0" dirty="0">
                        <a:latin typeface="OPPOSans M" panose="00020600040101010101" charset="-122"/>
                        <a:ea typeface="OPPOSans M" panose="00020600040101010101" charset="-122"/>
                      </a:endParaRPr>
                    </a:p>
                    <a:p>
                      <a:pPr marL="0" indent="0">
                        <a:buFont typeface="+mj-ea"/>
                        <a:buNone/>
                      </a:pPr>
                      <a:endParaRPr lang="en-US" altLang="zh-CN" sz="900" b="0" dirty="0">
                        <a:latin typeface="OPPOSans M" panose="00020600040101010101" charset="-122"/>
                        <a:ea typeface="OPPOSans M" panose="00020600040101010101" charset="-122"/>
                      </a:endParaRPr>
                    </a:p>
                  </a:txBody>
                  <a:tcPr>
                    <a:lnL w="12700" cmpd="sng">
                      <a:solidFill>
                        <a:srgbClr val="F2F2F2"/>
                      </a:solidFill>
                    </a:lnL>
                    <a:lnR w="12700" cmpd="sng">
                      <a:solidFill>
                        <a:srgbClr val="F2F2F2"/>
                      </a:solidFill>
                    </a:lnR>
                    <a:lnT w="12700" cmpd="sng">
                      <a:solidFill>
                        <a:srgbClr val="F2F2F2"/>
                      </a:solidFill>
                    </a:lnT>
                    <a:lnB w="38100" cmpd="sng">
                      <a:solidFill>
                        <a:srgbClr val="F2F2F2"/>
                      </a:solidFill>
                    </a:lnB>
                    <a:lnTlToBr w="12700" cmpd="sng">
                      <a:noFill/>
                      <a:prstDash val="solid"/>
                    </a:lnTlToBr>
                    <a:lnBlToTr w="12700" cmpd="sng">
                      <a:noFill/>
                      <a:prstDash val="solid"/>
                    </a:lnBlToTr>
                    <a:solidFill>
                      <a:srgbClr val="046A38"/>
                    </a:solidFill>
                  </a:tcPr>
                </a:tc>
                <a:tc>
                  <a:txBody>
                    <a:bodyPr/>
                    <a:lstStyle>
                      <a:lvl1pPr marL="0" algn="l" defTabSz="914400" rtl="0" eaLnBrk="1" latinLnBrk="0" hangingPunct="1">
                        <a:defRPr sz="1800" b="1" kern="1200">
                          <a:solidFill>
                            <a:schemeClr val="lt1"/>
                          </a:solidFill>
                          <a:latin typeface="OPPOSans M" panose="00020600040101010101" charset="-122"/>
                          <a:ea typeface="OPPOSans M" panose="00020600040101010101" charset="-122"/>
                          <a:cs typeface="Helvetica Neue Medium"/>
                        </a:defRPr>
                      </a:lvl1pPr>
                      <a:lvl2pPr marL="457200" algn="l" defTabSz="914400" rtl="0" eaLnBrk="1" latinLnBrk="0" hangingPunct="1">
                        <a:defRPr sz="1800" b="1" kern="1200">
                          <a:solidFill>
                            <a:schemeClr val="lt1"/>
                          </a:solidFill>
                          <a:latin typeface="OPPOSans M" panose="00020600040101010101" charset="-122"/>
                          <a:ea typeface="OPPOSans M" panose="00020600040101010101" charset="-122"/>
                          <a:cs typeface="Helvetica Neue Medium"/>
                        </a:defRPr>
                      </a:lvl2pPr>
                      <a:lvl3pPr marL="914400" algn="l" defTabSz="914400" rtl="0" eaLnBrk="1" latinLnBrk="0" hangingPunct="1">
                        <a:defRPr sz="1800" b="1" kern="1200">
                          <a:solidFill>
                            <a:schemeClr val="lt1"/>
                          </a:solidFill>
                          <a:latin typeface="OPPOSans M" panose="00020600040101010101" charset="-122"/>
                          <a:ea typeface="OPPOSans M" panose="00020600040101010101" charset="-122"/>
                          <a:cs typeface="Helvetica Neue Medium"/>
                        </a:defRPr>
                      </a:lvl3pPr>
                      <a:lvl4pPr marL="1371600" algn="l" defTabSz="914400" rtl="0" eaLnBrk="1" latinLnBrk="0" hangingPunct="1">
                        <a:defRPr sz="1800" b="1" kern="1200">
                          <a:solidFill>
                            <a:schemeClr val="lt1"/>
                          </a:solidFill>
                          <a:latin typeface="OPPOSans M" panose="00020600040101010101" charset="-122"/>
                          <a:ea typeface="OPPOSans M" panose="00020600040101010101" charset="-122"/>
                          <a:cs typeface="Helvetica Neue Medium"/>
                        </a:defRPr>
                      </a:lvl4pPr>
                      <a:lvl5pPr marL="1828800" algn="l" defTabSz="914400" rtl="0" eaLnBrk="1" latinLnBrk="0" hangingPunct="1">
                        <a:defRPr sz="1800" b="1" kern="1200">
                          <a:solidFill>
                            <a:schemeClr val="lt1"/>
                          </a:solidFill>
                          <a:latin typeface="OPPOSans M" panose="00020600040101010101" charset="-122"/>
                          <a:ea typeface="OPPOSans M" panose="00020600040101010101" charset="-122"/>
                          <a:cs typeface="Helvetica Neue Medium"/>
                        </a:defRPr>
                      </a:lvl5pPr>
                      <a:lvl6pPr marL="2286000" algn="l" defTabSz="914400" rtl="0" eaLnBrk="1" latinLnBrk="0" hangingPunct="1">
                        <a:defRPr sz="1800" b="1" kern="1200">
                          <a:solidFill>
                            <a:schemeClr val="lt1"/>
                          </a:solidFill>
                          <a:latin typeface="OPPOSans M" panose="00020600040101010101" charset="-122"/>
                          <a:ea typeface="OPPOSans M" panose="00020600040101010101" charset="-122"/>
                          <a:cs typeface="Helvetica Neue Medium"/>
                        </a:defRPr>
                      </a:lvl6pPr>
                      <a:lvl7pPr marL="2743200" algn="l" defTabSz="914400" rtl="0" eaLnBrk="1" latinLnBrk="0" hangingPunct="1">
                        <a:defRPr sz="1800" b="1" kern="1200">
                          <a:solidFill>
                            <a:schemeClr val="lt1"/>
                          </a:solidFill>
                          <a:latin typeface="OPPOSans M" panose="00020600040101010101" charset="-122"/>
                          <a:ea typeface="OPPOSans M" panose="00020600040101010101" charset="-122"/>
                          <a:cs typeface="Helvetica Neue Medium"/>
                        </a:defRPr>
                      </a:lvl7pPr>
                      <a:lvl8pPr marL="3200400" algn="l" defTabSz="914400" rtl="0" eaLnBrk="1" latinLnBrk="0" hangingPunct="1">
                        <a:defRPr sz="1800" b="1" kern="1200">
                          <a:solidFill>
                            <a:schemeClr val="lt1"/>
                          </a:solidFill>
                          <a:latin typeface="OPPOSans M" panose="00020600040101010101" charset="-122"/>
                          <a:ea typeface="OPPOSans M" panose="00020600040101010101" charset="-122"/>
                          <a:cs typeface="Helvetica Neue Medium"/>
                        </a:defRPr>
                      </a:lvl8pPr>
                      <a:lvl9pPr marL="3657600" algn="l" defTabSz="914400" rtl="0" eaLnBrk="1" latinLnBrk="0" hangingPunct="1">
                        <a:defRPr sz="1800" b="1" kern="1200">
                          <a:solidFill>
                            <a:schemeClr val="lt1"/>
                          </a:solidFill>
                          <a:latin typeface="OPPOSans M" panose="00020600040101010101" charset="-122"/>
                          <a:ea typeface="OPPOSans M" panose="00020600040101010101" charset="-122"/>
                          <a:cs typeface="Helvetica Neue Medium"/>
                        </a:defRPr>
                      </a:lvl9pPr>
                    </a:lstStyle>
                    <a:p>
                      <a:pPr algn="r"/>
                      <a:r>
                        <a:rPr lang="zh-CN" altLang="en-US" sz="1600" dirty="0">
                          <a:solidFill>
                            <a:schemeClr val="bg1">
                              <a:lumMod val="10000"/>
                            </a:schemeClr>
                          </a:solidFill>
                          <a:latin typeface="OPPOSans M" panose="00020600040101010101" charset="-122"/>
                          <a:ea typeface="OPPOSans M" panose="00020600040101010101" charset="-122"/>
                        </a:rPr>
                        <a:t>➁ 超越期待</a:t>
                      </a:r>
                      <a:r>
                        <a:rPr lang="en-US" altLang="zh-CN" sz="1200" dirty="0">
                          <a:solidFill>
                            <a:schemeClr val="bg1">
                              <a:lumMod val="10000"/>
                            </a:schemeClr>
                          </a:solidFill>
                          <a:latin typeface="OPPOSans M" panose="00020600040101010101" charset="-122"/>
                          <a:ea typeface="OPPOSans M" panose="00020600040101010101" charset="-122"/>
                        </a:rPr>
                        <a:t>Exceed expectations</a:t>
                      </a:r>
                      <a:endParaRPr lang="en-US" altLang="zh-CN" dirty="0">
                        <a:solidFill>
                          <a:schemeClr val="bg1">
                            <a:lumMod val="10000"/>
                          </a:schemeClr>
                        </a:solidFill>
                        <a:latin typeface="OPPOSans M" panose="00020600040101010101" charset="-122"/>
                        <a:ea typeface="OPPOSans M" panose="00020600040101010101" charset="-122"/>
                      </a:endParaRPr>
                    </a:p>
                    <a:p>
                      <a:pPr marL="0" marR="0" lvl="0" indent="0" algn="r" defTabSz="914400" rtl="0" eaLnBrk="1" fontAlgn="auto" latinLnBrk="0" hangingPunct="1">
                        <a:lnSpc>
                          <a:spcPct val="100000"/>
                        </a:lnSpc>
                        <a:spcBef>
                          <a:spcPts val="0"/>
                        </a:spcBef>
                        <a:spcAft>
                          <a:spcPts val="0"/>
                        </a:spcAft>
                        <a:buClrTx/>
                        <a:buSzTx/>
                        <a:buFontTx/>
                        <a:buNone/>
                        <a:defRPr/>
                      </a:pPr>
                      <a:r>
                        <a:rPr lang="zh-CN" altLang="en-US" sz="1200" b="0" dirty="0">
                          <a:solidFill>
                            <a:prstClr val="black"/>
                          </a:solidFill>
                          <a:latin typeface="OPPOSans M" panose="00020600040101010101" charset="-122"/>
                          <a:ea typeface="OPPOSans M" panose="00020600040101010101" charset="-122"/>
                        </a:rPr>
                        <a:t>用户提及率高且</a:t>
                      </a:r>
                      <a:r>
                        <a:rPr lang="en-US" altLang="zh-CN" sz="1200" b="0" dirty="0">
                          <a:solidFill>
                            <a:prstClr val="black"/>
                          </a:solidFill>
                          <a:latin typeface="OPPOSans M" panose="00020600040101010101" charset="-122"/>
                          <a:ea typeface="OPPOSans M" panose="00020600040101010101" charset="-122"/>
                        </a:rPr>
                        <a:t>NPS</a:t>
                      </a:r>
                      <a:r>
                        <a:rPr lang="zh-CN" altLang="en-US" sz="1200" b="0" dirty="0">
                          <a:solidFill>
                            <a:prstClr val="black"/>
                          </a:solidFill>
                          <a:latin typeface="OPPOSans M" panose="00020600040101010101" charset="-122"/>
                          <a:ea typeface="OPPOSans M" panose="00020600040101010101" charset="-122"/>
                        </a:rPr>
                        <a:t>分数高，需持续发力，</a:t>
                      </a:r>
                      <a:endParaRPr lang="en-US" altLang="zh-CN" sz="1200" b="0" dirty="0">
                        <a:solidFill>
                          <a:prstClr val="black"/>
                        </a:solidFill>
                        <a:latin typeface="OPPOSans M" panose="00020600040101010101" charset="-122"/>
                        <a:ea typeface="OPPOSans M" panose="00020600040101010101" charset="-122"/>
                      </a:endParaRPr>
                    </a:p>
                    <a:p>
                      <a:pPr marL="0" marR="0" lvl="0" indent="0" algn="r" defTabSz="914400" rtl="0" eaLnBrk="1" fontAlgn="auto" latinLnBrk="0" hangingPunct="1">
                        <a:lnSpc>
                          <a:spcPct val="100000"/>
                        </a:lnSpc>
                        <a:spcBef>
                          <a:spcPts val="0"/>
                        </a:spcBef>
                        <a:spcAft>
                          <a:spcPts val="0"/>
                        </a:spcAft>
                        <a:buClrTx/>
                        <a:buSzTx/>
                        <a:buFontTx/>
                        <a:buNone/>
                        <a:defRPr/>
                      </a:pPr>
                      <a:r>
                        <a:rPr lang="zh-CN" altLang="en-US" sz="1200" b="0" dirty="0">
                          <a:solidFill>
                            <a:prstClr val="black"/>
                          </a:solidFill>
                          <a:latin typeface="OPPOSans M" panose="00020600040101010101" charset="-122"/>
                          <a:ea typeface="OPPOSans M" panose="00020600040101010101" charset="-122"/>
                        </a:rPr>
                        <a:t>突破用户预期，并作为卖点包装宣传</a:t>
                      </a:r>
                      <a:endParaRPr lang="en-US" altLang="zh-CN" sz="1200" b="0" dirty="0">
                        <a:solidFill>
                          <a:prstClr val="black"/>
                        </a:solidFill>
                        <a:latin typeface="OPPOSans M" panose="00020600040101010101" charset="-122"/>
                        <a:ea typeface="OPPOSans M" panose="00020600040101010101" charset="-122"/>
                      </a:endParaRPr>
                    </a:p>
                    <a:p>
                      <a:pPr marL="0" marR="0" lvl="0" indent="0" algn="r" defTabSz="914400" rtl="0" eaLnBrk="1" fontAlgn="auto" latinLnBrk="0" hangingPunct="1">
                        <a:lnSpc>
                          <a:spcPct val="100000"/>
                        </a:lnSpc>
                        <a:spcBef>
                          <a:spcPts val="0"/>
                        </a:spcBef>
                        <a:spcAft>
                          <a:spcPts val="0"/>
                        </a:spcAft>
                        <a:buClrTx/>
                        <a:buSzTx/>
                        <a:buFontTx/>
                        <a:buNone/>
                        <a:defRPr/>
                      </a:pPr>
                      <a:r>
                        <a:rPr lang="en-US" altLang="zh-CN" sz="900" b="0" dirty="0">
                          <a:solidFill>
                            <a:prstClr val="black"/>
                          </a:solidFill>
                          <a:latin typeface="OPPOSans M" panose="00020600040101010101" charset="-122"/>
                          <a:ea typeface="OPPOSans M" panose="00020600040101010101" charset="-122"/>
                        </a:rPr>
                        <a:t>User mention rate is high and NPS score is high, need to continue to work hard to break through user expectations, and as a selling point packaging promotion</a:t>
                      </a:r>
                      <a:endParaRPr lang="en-US" altLang="zh-CN" sz="900" b="0" dirty="0">
                        <a:solidFill>
                          <a:prstClr val="black"/>
                        </a:solidFill>
                        <a:latin typeface="OPPOSans M" panose="00020600040101010101" charset="-122"/>
                        <a:ea typeface="OPPOSans M" panose="00020600040101010101" charset="-122"/>
                      </a:endParaRPr>
                    </a:p>
                    <a:p>
                      <a:pPr algn="r"/>
                      <a:endParaRPr lang="zh-CN" altLang="en-US" sz="1600" dirty="0"/>
                    </a:p>
                    <a:p>
                      <a:pPr algn="r"/>
                      <a:endParaRPr lang="zh-CN" altLang="en-US" dirty="0"/>
                    </a:p>
                  </a:txBody>
                  <a:tcPr>
                    <a:lnL w="12700" cmpd="sng">
                      <a:solidFill>
                        <a:srgbClr val="F2F2F2"/>
                      </a:solidFill>
                    </a:lnL>
                    <a:lnR w="12700" cmpd="sng">
                      <a:solidFill>
                        <a:srgbClr val="F2F2F2"/>
                      </a:solidFill>
                    </a:lnR>
                    <a:lnT w="12700" cmpd="sng">
                      <a:solidFill>
                        <a:srgbClr val="F2F2F2"/>
                      </a:solidFill>
                    </a:lnT>
                    <a:lnB w="38100" cmpd="sng">
                      <a:solidFill>
                        <a:srgbClr val="F2F2F2"/>
                      </a:solidFill>
                    </a:lnB>
                    <a:lnTlToBr w="12700" cmpd="sng">
                      <a:noFill/>
                      <a:prstDash val="solid"/>
                    </a:lnTlToBr>
                    <a:lnBlToTr w="12700" cmpd="sng">
                      <a:noFill/>
                      <a:prstDash val="solid"/>
                    </a:lnBlToTr>
                    <a:solidFill>
                      <a:srgbClr val="F2F2F2"/>
                    </a:solidFill>
                  </a:tcPr>
                </a:tc>
              </a:tr>
              <a:tr h="1813204">
                <a:tc>
                  <a:txBody>
                    <a:bodyPr/>
                    <a:lstStyle>
                      <a:lvl1pPr marL="0" algn="l" defTabSz="914400" rtl="0" eaLnBrk="1" latinLnBrk="0" hangingPunct="1">
                        <a:defRPr sz="1800" kern="1200">
                          <a:solidFill>
                            <a:schemeClr val="dk1"/>
                          </a:solidFill>
                          <a:latin typeface="OPPOSans M" panose="00020600040101010101" charset="-122"/>
                          <a:ea typeface="OPPOSans M" panose="00020600040101010101" charset="-122"/>
                          <a:cs typeface="Helvetica Neue Medium"/>
                        </a:defRPr>
                      </a:lvl1pPr>
                      <a:lvl2pPr marL="457200" algn="l" defTabSz="914400" rtl="0" eaLnBrk="1" latinLnBrk="0" hangingPunct="1">
                        <a:defRPr sz="1800" kern="1200">
                          <a:solidFill>
                            <a:schemeClr val="dk1"/>
                          </a:solidFill>
                          <a:latin typeface="OPPOSans M" panose="00020600040101010101" charset="-122"/>
                          <a:ea typeface="OPPOSans M" panose="00020600040101010101" charset="-122"/>
                          <a:cs typeface="Helvetica Neue Medium"/>
                        </a:defRPr>
                      </a:lvl2pPr>
                      <a:lvl3pPr marL="914400" algn="l" defTabSz="914400" rtl="0" eaLnBrk="1" latinLnBrk="0" hangingPunct="1">
                        <a:defRPr sz="1800" kern="1200">
                          <a:solidFill>
                            <a:schemeClr val="dk1"/>
                          </a:solidFill>
                          <a:latin typeface="OPPOSans M" panose="00020600040101010101" charset="-122"/>
                          <a:ea typeface="OPPOSans M" panose="00020600040101010101" charset="-122"/>
                          <a:cs typeface="Helvetica Neue Medium"/>
                        </a:defRPr>
                      </a:lvl3pPr>
                      <a:lvl4pPr marL="1371600" algn="l" defTabSz="914400" rtl="0" eaLnBrk="1" latinLnBrk="0" hangingPunct="1">
                        <a:defRPr sz="1800" kern="1200">
                          <a:solidFill>
                            <a:schemeClr val="dk1"/>
                          </a:solidFill>
                          <a:latin typeface="OPPOSans M" panose="00020600040101010101" charset="-122"/>
                          <a:ea typeface="OPPOSans M" panose="00020600040101010101" charset="-122"/>
                          <a:cs typeface="Helvetica Neue Medium"/>
                        </a:defRPr>
                      </a:lvl4pPr>
                      <a:lvl5pPr marL="1828800" algn="l" defTabSz="914400" rtl="0" eaLnBrk="1" latinLnBrk="0" hangingPunct="1">
                        <a:defRPr sz="1800" kern="1200">
                          <a:solidFill>
                            <a:schemeClr val="dk1"/>
                          </a:solidFill>
                          <a:latin typeface="OPPOSans M" panose="00020600040101010101" charset="-122"/>
                          <a:ea typeface="OPPOSans M" panose="00020600040101010101" charset="-122"/>
                          <a:cs typeface="Helvetica Neue Medium"/>
                        </a:defRPr>
                      </a:lvl5pPr>
                      <a:lvl6pPr marL="2286000" algn="l" defTabSz="914400" rtl="0" eaLnBrk="1" latinLnBrk="0" hangingPunct="1">
                        <a:defRPr sz="1800" kern="1200">
                          <a:solidFill>
                            <a:schemeClr val="dk1"/>
                          </a:solidFill>
                          <a:latin typeface="OPPOSans M" panose="00020600040101010101" charset="-122"/>
                          <a:ea typeface="OPPOSans M" panose="00020600040101010101" charset="-122"/>
                          <a:cs typeface="Helvetica Neue Medium"/>
                        </a:defRPr>
                      </a:lvl6pPr>
                      <a:lvl7pPr marL="2743200" algn="l" defTabSz="914400" rtl="0" eaLnBrk="1" latinLnBrk="0" hangingPunct="1">
                        <a:defRPr sz="1800" kern="1200">
                          <a:solidFill>
                            <a:schemeClr val="dk1"/>
                          </a:solidFill>
                          <a:latin typeface="OPPOSans M" panose="00020600040101010101" charset="-122"/>
                          <a:ea typeface="OPPOSans M" panose="00020600040101010101" charset="-122"/>
                          <a:cs typeface="Helvetica Neue Medium"/>
                        </a:defRPr>
                      </a:lvl7pPr>
                      <a:lvl8pPr marL="3200400" algn="l" defTabSz="914400" rtl="0" eaLnBrk="1" latinLnBrk="0" hangingPunct="1">
                        <a:defRPr sz="1800" kern="1200">
                          <a:solidFill>
                            <a:schemeClr val="dk1"/>
                          </a:solidFill>
                          <a:latin typeface="OPPOSans M" panose="00020600040101010101" charset="-122"/>
                          <a:ea typeface="OPPOSans M" panose="00020600040101010101" charset="-122"/>
                          <a:cs typeface="Helvetica Neue Medium"/>
                        </a:defRPr>
                      </a:lvl8pPr>
                      <a:lvl9pPr marL="3657600" algn="l" defTabSz="914400" rtl="0" eaLnBrk="1" latinLnBrk="0" hangingPunct="1">
                        <a:defRPr sz="1800" kern="1200">
                          <a:solidFill>
                            <a:schemeClr val="dk1"/>
                          </a:solidFill>
                          <a:latin typeface="OPPOSans M" panose="00020600040101010101" charset="-122"/>
                          <a:ea typeface="OPPOSans M" panose="00020600040101010101" charset="-122"/>
                          <a:cs typeface="Helvetica Neue Medium"/>
                        </a:defRPr>
                      </a:lvl9p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r>
                        <a:rPr lang="zh-CN" altLang="en-US" sz="1600" b="1" dirty="0">
                          <a:solidFill>
                            <a:prstClr val="black"/>
                          </a:solidFill>
                          <a:latin typeface="OPPOSans M" panose="00020600040101010101" charset="-122"/>
                          <a:ea typeface="OPPOSans M" panose="00020600040101010101" charset="-122"/>
                          <a:cs typeface="Arial Unicode MS" panose="020B0604020202020204" pitchFamily="34" charset="-122"/>
                        </a:rPr>
                        <a:t>➃ </a:t>
                      </a:r>
                      <a:r>
                        <a:rPr lang="zh-CN" altLang="en-US" sz="1600" b="1" dirty="0">
                          <a:solidFill>
                            <a:prstClr val="black"/>
                          </a:solidFill>
                          <a:latin typeface="OPPOSans M" panose="00020600040101010101" charset="-122"/>
                          <a:ea typeface="OPPOSans M" panose="00020600040101010101" charset="-122"/>
                        </a:rPr>
                        <a:t>最低优先</a:t>
                      </a:r>
                      <a:r>
                        <a:rPr lang="en-US" altLang="zh-CN" sz="1200" b="1" dirty="0">
                          <a:solidFill>
                            <a:prstClr val="black"/>
                          </a:solidFill>
                          <a:latin typeface="OPPOSans M" panose="00020600040101010101" charset="-122"/>
                          <a:ea typeface="OPPOSans M" panose="00020600040101010101" charset="-122"/>
                        </a:rPr>
                        <a:t>Lowest priority</a:t>
                      </a:r>
                      <a:endParaRPr lang="en-US" altLang="zh-CN" sz="1200" b="1" dirty="0">
                        <a:solidFill>
                          <a:prstClr val="black"/>
                        </a:solidFill>
                        <a:latin typeface="OPPOSans M" panose="00020600040101010101" charset="-122"/>
                        <a:ea typeface="OPPOSans M" panose="00020600040101010101" charset="-122"/>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r>
                        <a:rPr lang="zh-CN" altLang="en-US" sz="1100" dirty="0">
                          <a:solidFill>
                            <a:schemeClr val="bg1">
                              <a:lumMod val="10000"/>
                            </a:schemeClr>
                          </a:solidFill>
                          <a:latin typeface="OPPOSans M" panose="00020600040101010101" charset="-122"/>
                          <a:ea typeface="OPPOSans M" panose="00020600040101010101" charset="-122"/>
                        </a:rPr>
                        <a:t>用户提及率低且</a:t>
                      </a:r>
                      <a:r>
                        <a:rPr lang="en-US" altLang="zh-CN" sz="1100" dirty="0">
                          <a:solidFill>
                            <a:schemeClr val="bg1">
                              <a:lumMod val="10000"/>
                            </a:schemeClr>
                          </a:solidFill>
                          <a:latin typeface="OPPOSans M" panose="00020600040101010101" charset="-122"/>
                          <a:ea typeface="OPPOSans M" panose="00020600040101010101" charset="-122"/>
                        </a:rPr>
                        <a:t>NPS</a:t>
                      </a:r>
                      <a:r>
                        <a:rPr lang="zh-CN" altLang="en-US" sz="1100" dirty="0">
                          <a:solidFill>
                            <a:schemeClr val="bg1">
                              <a:lumMod val="10000"/>
                            </a:schemeClr>
                          </a:solidFill>
                          <a:latin typeface="OPPOSans M" panose="00020600040101010101" charset="-122"/>
                          <a:ea typeface="OPPOSans M" panose="00020600040101010101" charset="-122"/>
                        </a:rPr>
                        <a:t>分数低，可保持观察，留意异常波动</a:t>
                      </a:r>
                      <a:endParaRPr lang="zh-CN" altLang="en-US" sz="1100" dirty="0">
                        <a:solidFill>
                          <a:schemeClr val="bg1">
                            <a:lumMod val="10000"/>
                          </a:schemeClr>
                        </a:solidFill>
                        <a:latin typeface="OPPOSans M" panose="00020600040101010101" charset="-122"/>
                        <a:ea typeface="OPPOSans M" panose="00020600040101010101" charset="-122"/>
                      </a:endParaRPr>
                    </a:p>
                    <a:p>
                      <a:pPr marL="0" indent="0" algn="l">
                        <a:buFont typeface="Wingdings" panose="05000000000000000000" pitchFamily="2" charset="2"/>
                        <a:buNone/>
                      </a:pPr>
                      <a:r>
                        <a:rPr lang="en-US" altLang="zh-CN" sz="900" dirty="0">
                          <a:solidFill>
                            <a:schemeClr val="bg1">
                              <a:lumMod val="10000"/>
                            </a:schemeClr>
                          </a:solidFill>
                          <a:latin typeface="OPPOSans M" panose="00020600040101010101" charset="-122"/>
                          <a:ea typeface="OPPOSans M" panose="00020600040101010101" charset="-122"/>
                        </a:rPr>
                        <a:t>User mention rate is low and NPS score is low, you can keep observation and pay attention to abnormal fluctuations</a:t>
                      </a:r>
                      <a:endParaRPr lang="en-US" altLang="zh-CN" sz="900" dirty="0">
                        <a:solidFill>
                          <a:schemeClr val="bg1">
                            <a:lumMod val="10000"/>
                          </a:schemeClr>
                        </a:solidFill>
                        <a:latin typeface="OPPOSans M" panose="00020600040101010101" charset="-122"/>
                        <a:ea typeface="OPPOSans M" panose="00020600040101010101" charset="-122"/>
                      </a:endParaRPr>
                    </a:p>
                  </a:txBody>
                  <a:tcPr anchor="b">
                    <a:lnL w="12700" cmpd="sng">
                      <a:solidFill>
                        <a:srgbClr val="F2F2F2"/>
                      </a:solidFill>
                    </a:lnL>
                    <a:lnR w="12700" cmpd="sng">
                      <a:solidFill>
                        <a:srgbClr val="F2F2F2"/>
                      </a:solidFill>
                    </a:lnR>
                    <a:lnT w="38100" cmpd="sng">
                      <a:solidFill>
                        <a:srgbClr val="F2F2F2"/>
                      </a:solidFill>
                    </a:lnT>
                    <a:lnB w="12700" cmpd="sng">
                      <a:solidFill>
                        <a:srgbClr val="F2F2F2"/>
                      </a:solidFill>
                    </a:lnB>
                    <a:lnTlToBr w="12700" cmpd="sng">
                      <a:noFill/>
                      <a:prstDash val="solid"/>
                    </a:lnTlToBr>
                    <a:lnBlToTr w="12700" cmpd="sng">
                      <a:noFill/>
                      <a:prstDash val="solid"/>
                    </a:lnBlToTr>
                    <a:solidFill>
                      <a:srgbClr val="E7E6E6">
                        <a:lumMod val="90000"/>
                      </a:srgbClr>
                    </a:solidFill>
                  </a:tcPr>
                </a:tc>
                <a:tc>
                  <a:txBody>
                    <a:bodyPr/>
                    <a:lstStyle>
                      <a:lvl1pPr marL="0" algn="l" defTabSz="914400" rtl="0" eaLnBrk="1" latinLnBrk="0" hangingPunct="1">
                        <a:defRPr sz="1800" kern="1200">
                          <a:solidFill>
                            <a:schemeClr val="dk1"/>
                          </a:solidFill>
                          <a:latin typeface="OPPOSans M" panose="00020600040101010101" charset="-122"/>
                          <a:ea typeface="OPPOSans M" panose="00020600040101010101" charset="-122"/>
                          <a:cs typeface="Helvetica Neue Medium"/>
                        </a:defRPr>
                      </a:lvl1pPr>
                      <a:lvl2pPr marL="457200" algn="l" defTabSz="914400" rtl="0" eaLnBrk="1" latinLnBrk="0" hangingPunct="1">
                        <a:defRPr sz="1800" kern="1200">
                          <a:solidFill>
                            <a:schemeClr val="dk1"/>
                          </a:solidFill>
                          <a:latin typeface="OPPOSans M" panose="00020600040101010101" charset="-122"/>
                          <a:ea typeface="OPPOSans M" panose="00020600040101010101" charset="-122"/>
                          <a:cs typeface="Helvetica Neue Medium"/>
                        </a:defRPr>
                      </a:lvl2pPr>
                      <a:lvl3pPr marL="914400" algn="l" defTabSz="914400" rtl="0" eaLnBrk="1" latinLnBrk="0" hangingPunct="1">
                        <a:defRPr sz="1800" kern="1200">
                          <a:solidFill>
                            <a:schemeClr val="dk1"/>
                          </a:solidFill>
                          <a:latin typeface="OPPOSans M" panose="00020600040101010101" charset="-122"/>
                          <a:ea typeface="OPPOSans M" panose="00020600040101010101" charset="-122"/>
                          <a:cs typeface="Helvetica Neue Medium"/>
                        </a:defRPr>
                      </a:lvl3pPr>
                      <a:lvl4pPr marL="1371600" algn="l" defTabSz="914400" rtl="0" eaLnBrk="1" latinLnBrk="0" hangingPunct="1">
                        <a:defRPr sz="1800" kern="1200">
                          <a:solidFill>
                            <a:schemeClr val="dk1"/>
                          </a:solidFill>
                          <a:latin typeface="OPPOSans M" panose="00020600040101010101" charset="-122"/>
                          <a:ea typeface="OPPOSans M" panose="00020600040101010101" charset="-122"/>
                          <a:cs typeface="Helvetica Neue Medium"/>
                        </a:defRPr>
                      </a:lvl4pPr>
                      <a:lvl5pPr marL="1828800" algn="l" defTabSz="914400" rtl="0" eaLnBrk="1" latinLnBrk="0" hangingPunct="1">
                        <a:defRPr sz="1800" kern="1200">
                          <a:solidFill>
                            <a:schemeClr val="dk1"/>
                          </a:solidFill>
                          <a:latin typeface="OPPOSans M" panose="00020600040101010101" charset="-122"/>
                          <a:ea typeface="OPPOSans M" panose="00020600040101010101" charset="-122"/>
                          <a:cs typeface="Helvetica Neue Medium"/>
                        </a:defRPr>
                      </a:lvl5pPr>
                      <a:lvl6pPr marL="2286000" algn="l" defTabSz="914400" rtl="0" eaLnBrk="1" latinLnBrk="0" hangingPunct="1">
                        <a:defRPr sz="1800" kern="1200">
                          <a:solidFill>
                            <a:schemeClr val="dk1"/>
                          </a:solidFill>
                          <a:latin typeface="OPPOSans M" panose="00020600040101010101" charset="-122"/>
                          <a:ea typeface="OPPOSans M" panose="00020600040101010101" charset="-122"/>
                          <a:cs typeface="Helvetica Neue Medium"/>
                        </a:defRPr>
                      </a:lvl6pPr>
                      <a:lvl7pPr marL="2743200" algn="l" defTabSz="914400" rtl="0" eaLnBrk="1" latinLnBrk="0" hangingPunct="1">
                        <a:defRPr sz="1800" kern="1200">
                          <a:solidFill>
                            <a:schemeClr val="dk1"/>
                          </a:solidFill>
                          <a:latin typeface="OPPOSans M" panose="00020600040101010101" charset="-122"/>
                          <a:ea typeface="OPPOSans M" panose="00020600040101010101" charset="-122"/>
                          <a:cs typeface="Helvetica Neue Medium"/>
                        </a:defRPr>
                      </a:lvl7pPr>
                      <a:lvl8pPr marL="3200400" algn="l" defTabSz="914400" rtl="0" eaLnBrk="1" latinLnBrk="0" hangingPunct="1">
                        <a:defRPr sz="1800" kern="1200">
                          <a:solidFill>
                            <a:schemeClr val="dk1"/>
                          </a:solidFill>
                          <a:latin typeface="OPPOSans M" panose="00020600040101010101" charset="-122"/>
                          <a:ea typeface="OPPOSans M" panose="00020600040101010101" charset="-122"/>
                          <a:cs typeface="Helvetica Neue Medium"/>
                        </a:defRPr>
                      </a:lvl8pPr>
                      <a:lvl9pPr marL="3657600" algn="l" defTabSz="914400" rtl="0" eaLnBrk="1" latinLnBrk="0" hangingPunct="1">
                        <a:defRPr sz="1800" kern="1200">
                          <a:solidFill>
                            <a:schemeClr val="dk1"/>
                          </a:solidFill>
                          <a:latin typeface="OPPOSans M" panose="00020600040101010101" charset="-122"/>
                          <a:ea typeface="OPPOSans M" panose="00020600040101010101" charset="-122"/>
                          <a:cs typeface="Helvetica Neue Medium"/>
                        </a:defRPr>
                      </a:lvl9pPr>
                    </a:lstStyle>
                    <a:p>
                      <a:pPr algn="r"/>
                      <a:r>
                        <a:rPr lang="zh-CN" altLang="en-US" sz="1600" b="1" dirty="0">
                          <a:solidFill>
                            <a:schemeClr val="bg1">
                              <a:lumMod val="10000"/>
                            </a:schemeClr>
                          </a:solidFill>
                          <a:latin typeface="OPPOSans M" panose="00020600040101010101" charset="-122"/>
                          <a:ea typeface="OPPOSans M" panose="00020600040101010101" charset="-122"/>
                          <a:cs typeface="Arial Unicode MS" panose="020B0604020202020204" pitchFamily="34" charset="-122"/>
                        </a:rPr>
                        <a:t>➂ </a:t>
                      </a:r>
                      <a:r>
                        <a:rPr lang="zh-CN" altLang="en-US" sz="1600" b="1" dirty="0">
                          <a:solidFill>
                            <a:schemeClr val="bg1">
                              <a:lumMod val="10000"/>
                            </a:schemeClr>
                          </a:solidFill>
                          <a:latin typeface="OPPOSans M" panose="00020600040101010101" charset="-122"/>
                          <a:ea typeface="OPPOSans M" panose="00020600040101010101" charset="-122"/>
                        </a:rPr>
                        <a:t>稳步提升</a:t>
                      </a:r>
                      <a:endParaRPr lang="en-US" altLang="zh-CN" sz="1600" b="1" dirty="0">
                        <a:solidFill>
                          <a:schemeClr val="bg1">
                            <a:lumMod val="10000"/>
                          </a:schemeClr>
                        </a:solidFill>
                        <a:latin typeface="OPPOSans M" panose="00020600040101010101" charset="-122"/>
                        <a:ea typeface="OPPOSans M" panose="00020600040101010101" charset="-122"/>
                      </a:endParaRPr>
                    </a:p>
                    <a:p>
                      <a:pPr algn="r"/>
                      <a:r>
                        <a:rPr lang="en-US" altLang="zh-CN" sz="1200" b="1" dirty="0">
                          <a:solidFill>
                            <a:schemeClr val="bg1">
                              <a:lumMod val="10000"/>
                            </a:schemeClr>
                          </a:solidFill>
                          <a:latin typeface="OPPOSans M" panose="00020600040101010101" charset="-122"/>
                          <a:ea typeface="OPPOSans M" panose="00020600040101010101" charset="-122"/>
                        </a:rPr>
                        <a:t>Continuous improvement</a:t>
                      </a:r>
                      <a:r>
                        <a:rPr lang="zh-CN" altLang="en-US" sz="1200" b="1" dirty="0">
                          <a:solidFill>
                            <a:schemeClr val="bg1">
                              <a:lumMod val="10000"/>
                            </a:schemeClr>
                          </a:solidFill>
                          <a:latin typeface="OPPOSans M" panose="00020600040101010101" charset="-122"/>
                          <a:ea typeface="OPPOSans M" panose="00020600040101010101" charset="-122"/>
                        </a:rPr>
                        <a:t> </a:t>
                      </a:r>
                      <a:endParaRPr lang="zh-CN" altLang="en-US" sz="1600" dirty="0">
                        <a:solidFill>
                          <a:schemeClr val="bg1">
                            <a:lumMod val="10000"/>
                          </a:schemeClr>
                        </a:solidFill>
                        <a:latin typeface="OPPOSans M" panose="00020600040101010101" charset="-122"/>
                        <a:ea typeface="OPPOSans M" panose="00020600040101010101" charset="-122"/>
                      </a:endParaRPr>
                    </a:p>
                    <a:p>
                      <a:pPr marL="0" marR="0" lvl="0" indent="0" algn="r" defTabSz="914400" rtl="0" eaLnBrk="1" fontAlgn="auto" latinLnBrk="0" hangingPunct="1">
                        <a:lnSpc>
                          <a:spcPct val="100000"/>
                        </a:lnSpc>
                        <a:spcBef>
                          <a:spcPts val="0"/>
                        </a:spcBef>
                        <a:spcAft>
                          <a:spcPts val="0"/>
                        </a:spcAft>
                        <a:buClrTx/>
                        <a:buSzTx/>
                        <a:buFontTx/>
                        <a:buNone/>
                        <a:defRPr/>
                      </a:pPr>
                      <a:r>
                        <a:rPr lang="zh-CN" altLang="en-US" sz="1200" dirty="0">
                          <a:solidFill>
                            <a:prstClr val="black"/>
                          </a:solidFill>
                          <a:latin typeface="OPPOSans M" panose="00020600040101010101" charset="-122"/>
                          <a:ea typeface="OPPOSans M" panose="00020600040101010101" charset="-122"/>
                        </a:rPr>
                        <a:t>用户提及率低且</a:t>
                      </a:r>
                      <a:r>
                        <a:rPr lang="en-US" altLang="zh-CN" sz="1200" dirty="0">
                          <a:solidFill>
                            <a:prstClr val="black"/>
                          </a:solidFill>
                          <a:latin typeface="OPPOSans M" panose="00020600040101010101" charset="-122"/>
                          <a:ea typeface="OPPOSans M" panose="00020600040101010101" charset="-122"/>
                        </a:rPr>
                        <a:t>NPS</a:t>
                      </a:r>
                      <a:r>
                        <a:rPr lang="zh-CN" altLang="en-US" sz="1200" dirty="0">
                          <a:solidFill>
                            <a:prstClr val="black"/>
                          </a:solidFill>
                          <a:latin typeface="OPPOSans M" panose="00020600040101010101" charset="-122"/>
                          <a:ea typeface="OPPOSans M" panose="00020600040101010101" charset="-122"/>
                        </a:rPr>
                        <a:t>分数高，可稳步提升</a:t>
                      </a:r>
                      <a:endParaRPr lang="zh-CN" altLang="en-US" sz="1200" dirty="0">
                        <a:solidFill>
                          <a:prstClr val="black"/>
                        </a:solidFill>
                        <a:latin typeface="OPPOSans M" panose="00020600040101010101" charset="-122"/>
                        <a:ea typeface="OPPOSans M" panose="00020600040101010101" charset="-122"/>
                      </a:endParaRPr>
                    </a:p>
                    <a:p>
                      <a:pPr marL="0" marR="0" lvl="0" indent="0" algn="r" defTabSz="914400" rtl="0" eaLnBrk="1" fontAlgn="auto" latinLnBrk="0" hangingPunct="1">
                        <a:lnSpc>
                          <a:spcPct val="100000"/>
                        </a:lnSpc>
                        <a:spcBef>
                          <a:spcPts val="0"/>
                        </a:spcBef>
                        <a:spcAft>
                          <a:spcPts val="0"/>
                        </a:spcAft>
                        <a:buClrTx/>
                        <a:buSzTx/>
                        <a:buFontTx/>
                        <a:buNone/>
                        <a:defRPr/>
                      </a:pPr>
                      <a:r>
                        <a:rPr lang="en-US" altLang="zh-CN" sz="900" dirty="0">
                          <a:solidFill>
                            <a:prstClr val="black"/>
                          </a:solidFill>
                          <a:latin typeface="OPPOSans M" panose="00020600040101010101" charset="-122"/>
                          <a:ea typeface="OPPOSans M" panose="00020600040101010101" charset="-122"/>
                        </a:rPr>
                        <a:t>Low user mention rate and high NPS score, </a:t>
                      </a:r>
                      <a:endParaRPr lang="en-US" altLang="zh-CN" sz="900" dirty="0">
                        <a:solidFill>
                          <a:prstClr val="black"/>
                        </a:solidFill>
                        <a:latin typeface="OPPOSans M" panose="00020600040101010101" charset="-122"/>
                        <a:ea typeface="OPPOSans M" panose="00020600040101010101" charset="-122"/>
                      </a:endParaRPr>
                    </a:p>
                    <a:p>
                      <a:pPr marL="0" marR="0" lvl="0" indent="0" algn="r" defTabSz="914400" rtl="0" eaLnBrk="1" fontAlgn="auto" latinLnBrk="0" hangingPunct="1">
                        <a:lnSpc>
                          <a:spcPct val="100000"/>
                        </a:lnSpc>
                        <a:spcBef>
                          <a:spcPts val="0"/>
                        </a:spcBef>
                        <a:spcAft>
                          <a:spcPts val="0"/>
                        </a:spcAft>
                        <a:buClrTx/>
                        <a:buSzTx/>
                        <a:buFontTx/>
                        <a:buNone/>
                        <a:defRPr/>
                      </a:pPr>
                      <a:r>
                        <a:rPr lang="en-US" altLang="zh-CN" sz="900" dirty="0">
                          <a:solidFill>
                            <a:prstClr val="black"/>
                          </a:solidFill>
                          <a:latin typeface="OPPOSans M" panose="00020600040101010101" charset="-122"/>
                          <a:ea typeface="OPPOSans M" panose="00020600040101010101" charset="-122"/>
                        </a:rPr>
                        <a:t>which can be steadily improved</a:t>
                      </a:r>
                      <a:endParaRPr lang="en-US" altLang="zh-CN" sz="900" dirty="0">
                        <a:solidFill>
                          <a:prstClr val="black"/>
                        </a:solidFill>
                        <a:latin typeface="OPPOSans M" panose="00020600040101010101" charset="-122"/>
                        <a:ea typeface="OPPOSans M" panose="00020600040101010101" charset="-122"/>
                      </a:endParaRPr>
                    </a:p>
                  </a:txBody>
                  <a:tcPr anchor="b">
                    <a:lnL w="12700" cmpd="sng">
                      <a:solidFill>
                        <a:srgbClr val="F2F2F2"/>
                      </a:solidFill>
                    </a:lnL>
                    <a:lnR w="12700" cmpd="sng">
                      <a:solidFill>
                        <a:srgbClr val="F2F2F2"/>
                      </a:solidFill>
                    </a:lnR>
                    <a:lnT w="38100" cmpd="sng">
                      <a:solidFill>
                        <a:srgbClr val="F2F2F2"/>
                      </a:solidFill>
                    </a:lnT>
                    <a:lnB w="12700" cmpd="sng">
                      <a:solidFill>
                        <a:srgbClr val="F2F2F2"/>
                      </a:solidFill>
                    </a:lnB>
                    <a:lnTlToBr w="12700" cmpd="sng">
                      <a:noFill/>
                      <a:prstDash val="solid"/>
                    </a:lnTlToBr>
                    <a:lnBlToTr w="12700" cmpd="sng">
                      <a:noFill/>
                      <a:prstDash val="solid"/>
                    </a:lnBlToTr>
                    <a:solidFill>
                      <a:srgbClr val="E7E6E6"/>
                    </a:solidFill>
                  </a:tcPr>
                </a:tc>
              </a:tr>
            </a:tbl>
          </a:graphicData>
        </a:graphic>
      </p:graphicFrame>
      <p:sp>
        <p:nvSpPr>
          <p:cNvPr id="28" name="文本框 27"/>
          <p:cNvSpPr txBox="1"/>
          <p:nvPr/>
        </p:nvSpPr>
        <p:spPr>
          <a:xfrm>
            <a:off x="2200662" y="1306453"/>
            <a:ext cx="659187" cy="292100"/>
          </a:xfrm>
          <a:prstGeom prst="rect">
            <a:avLst/>
          </a:prstGeom>
          <a:noFill/>
        </p:spPr>
        <p:txBody>
          <a:bodyPr wrap="square" rtlCol="0">
            <a:spAutoFit/>
          </a:bodyPr>
          <a:lstStyle/>
          <a:p>
            <a:pPr>
              <a:defRPr/>
            </a:pPr>
            <a:r>
              <a:rPr lang="en-US" altLang="zh-CN" sz="1200" dirty="0">
                <a:solidFill>
                  <a:srgbClr val="44546B"/>
                </a:solidFill>
                <a:latin typeface="OPPOSans M" panose="00020600040101010101" charset="-122"/>
                <a:ea typeface="OPPOSans M" panose="00020600040101010101" charset="-122"/>
              </a:rPr>
              <a:t>100%</a:t>
            </a:r>
            <a:endParaRPr lang="zh-CN" altLang="en-US" sz="1200" dirty="0">
              <a:solidFill>
                <a:srgbClr val="44546B"/>
              </a:solidFill>
              <a:latin typeface="OPPOSans M" panose="00020600040101010101" charset="-122"/>
              <a:ea typeface="OPPOSans M" panose="00020600040101010101" charset="-122"/>
            </a:endParaRPr>
          </a:p>
        </p:txBody>
      </p:sp>
      <p:sp>
        <p:nvSpPr>
          <p:cNvPr id="29" name="文本框 28"/>
          <p:cNvSpPr txBox="1"/>
          <p:nvPr/>
        </p:nvSpPr>
        <p:spPr>
          <a:xfrm>
            <a:off x="2200663" y="5374566"/>
            <a:ext cx="659187" cy="276999"/>
          </a:xfrm>
          <a:prstGeom prst="rect">
            <a:avLst/>
          </a:prstGeom>
          <a:noFill/>
        </p:spPr>
        <p:txBody>
          <a:bodyPr wrap="square" rtlCol="0">
            <a:spAutoFit/>
          </a:bodyPr>
          <a:lstStyle/>
          <a:p>
            <a:pPr>
              <a:defRPr/>
            </a:pPr>
            <a:r>
              <a:rPr lang="en-US" altLang="zh-CN" sz="1200" dirty="0">
                <a:solidFill>
                  <a:srgbClr val="44546B"/>
                </a:solidFill>
                <a:latin typeface="OPPOSans M" panose="00020600040101010101" charset="-122"/>
                <a:ea typeface="OPPOSans M" panose="00020600040101010101" charset="-122"/>
              </a:rPr>
              <a:t>0%</a:t>
            </a:r>
            <a:endParaRPr lang="zh-CN" altLang="en-US" sz="1200" dirty="0">
              <a:solidFill>
                <a:srgbClr val="44546B"/>
              </a:solidFill>
              <a:latin typeface="OPPOSans M" panose="00020600040101010101" charset="-122"/>
              <a:ea typeface="OPPOSans M" panose="00020600040101010101" charset="-122"/>
            </a:endParaRPr>
          </a:p>
        </p:txBody>
      </p:sp>
      <p:sp>
        <p:nvSpPr>
          <p:cNvPr id="30" name="文本框 29"/>
          <p:cNvSpPr txBox="1"/>
          <p:nvPr/>
        </p:nvSpPr>
        <p:spPr>
          <a:xfrm>
            <a:off x="2470851" y="5607592"/>
            <a:ext cx="659187" cy="292100"/>
          </a:xfrm>
          <a:prstGeom prst="rect">
            <a:avLst/>
          </a:prstGeom>
          <a:noFill/>
        </p:spPr>
        <p:txBody>
          <a:bodyPr wrap="square" rtlCol="0">
            <a:spAutoFit/>
          </a:bodyPr>
          <a:lstStyle/>
          <a:p>
            <a:pPr>
              <a:defRPr/>
            </a:pPr>
            <a:r>
              <a:rPr lang="en-US" altLang="zh-CN" sz="1200" dirty="0">
                <a:solidFill>
                  <a:srgbClr val="44546B"/>
                </a:solidFill>
                <a:latin typeface="OPPOSans M" panose="00020600040101010101" charset="-122"/>
                <a:ea typeface="OPPOSans M" panose="00020600040101010101" charset="-122"/>
              </a:rPr>
              <a:t>0%</a:t>
            </a:r>
            <a:endParaRPr lang="zh-CN" altLang="en-US" sz="1200" dirty="0">
              <a:solidFill>
                <a:srgbClr val="44546B"/>
              </a:solidFill>
              <a:latin typeface="OPPOSans M" panose="00020600040101010101" charset="-122"/>
              <a:ea typeface="OPPOSans M" panose="00020600040101010101" charset="-122"/>
            </a:endParaRPr>
          </a:p>
        </p:txBody>
      </p:sp>
      <p:sp>
        <p:nvSpPr>
          <p:cNvPr id="31" name="文本框 30"/>
          <p:cNvSpPr txBox="1"/>
          <p:nvPr/>
        </p:nvSpPr>
        <p:spPr>
          <a:xfrm>
            <a:off x="9501727" y="5642548"/>
            <a:ext cx="659187" cy="292100"/>
          </a:xfrm>
          <a:prstGeom prst="rect">
            <a:avLst/>
          </a:prstGeom>
          <a:noFill/>
        </p:spPr>
        <p:txBody>
          <a:bodyPr wrap="square" rtlCol="0">
            <a:spAutoFit/>
          </a:bodyPr>
          <a:lstStyle/>
          <a:p>
            <a:pPr>
              <a:defRPr/>
            </a:pPr>
            <a:r>
              <a:rPr lang="en-US" altLang="zh-CN" sz="1200" dirty="0">
                <a:solidFill>
                  <a:srgbClr val="44546B"/>
                </a:solidFill>
                <a:latin typeface="OPPOSans M" panose="00020600040101010101" charset="-122"/>
                <a:ea typeface="OPPOSans M" panose="00020600040101010101" charset="-122"/>
              </a:rPr>
              <a:t>100%</a:t>
            </a:r>
            <a:endParaRPr lang="zh-CN" altLang="en-US" sz="1200" dirty="0">
              <a:solidFill>
                <a:srgbClr val="44546B"/>
              </a:solidFill>
              <a:latin typeface="OPPOSans M" panose="00020600040101010101" charset="-122"/>
              <a:ea typeface="OPPOSans M" panose="00020600040101010101" charset="-122"/>
            </a:endParaRPr>
          </a:p>
        </p:txBody>
      </p:sp>
      <p:sp>
        <p:nvSpPr>
          <p:cNvPr id="32" name="文本框 31"/>
          <p:cNvSpPr txBox="1"/>
          <p:nvPr/>
        </p:nvSpPr>
        <p:spPr>
          <a:xfrm>
            <a:off x="2627235" y="2510878"/>
            <a:ext cx="2826508" cy="1138773"/>
          </a:xfrm>
          <a:prstGeom prst="rect">
            <a:avLst/>
          </a:prstGeom>
          <a:noFill/>
        </p:spPr>
        <p:txBody>
          <a:bodyPr wrap="square" rtlCol="0">
            <a:spAutoFit/>
          </a:bodyPr>
          <a:lstStyle/>
          <a:p>
            <a:r>
              <a:rPr lang="zh-CN" altLang="en-US" sz="1100" dirty="0">
                <a:solidFill>
                  <a:schemeClr val="bg1"/>
                </a:solidFill>
                <a:latin typeface="OPPOSans R" panose="00020600040101010101" charset="-122"/>
                <a:ea typeface="OPPOSans R" panose="00020600040101010101" charset="-122"/>
              </a:rPr>
              <a:t>例：服务人员是否能有效解决手机问题</a:t>
            </a:r>
            <a:endParaRPr lang="zh-CN" altLang="en-US" sz="1100" dirty="0">
              <a:solidFill>
                <a:schemeClr val="bg1"/>
              </a:solidFill>
              <a:latin typeface="OPPOSans R" panose="00020600040101010101" charset="-122"/>
              <a:ea typeface="OPPOSans R" panose="00020600040101010101" charset="-122"/>
            </a:endParaRPr>
          </a:p>
          <a:p>
            <a:r>
              <a:rPr lang="zh-CN" altLang="en-US" sz="1100" dirty="0">
                <a:solidFill>
                  <a:schemeClr val="bg1"/>
                </a:solidFill>
                <a:latin typeface="OPPOSans R" panose="00020600040101010101" charset="-122"/>
                <a:ea typeface="OPPOSans R" panose="00020600040101010101" charset="-122"/>
              </a:rPr>
              <a:t> </a:t>
            </a:r>
            <a:r>
              <a:rPr lang="en-US" altLang="zh-CN" sz="1100" dirty="0">
                <a:solidFill>
                  <a:schemeClr val="bg1"/>
                </a:solidFill>
                <a:latin typeface="OPPOSans R" panose="00020600040101010101" charset="-122"/>
                <a:ea typeface="OPPOSans R" panose="00020600040101010101" charset="-122"/>
              </a:rPr>
              <a:t>NPS 26.6%</a:t>
            </a:r>
            <a:r>
              <a:rPr lang="zh-CN" altLang="en-US" sz="1100" dirty="0">
                <a:solidFill>
                  <a:schemeClr val="bg1"/>
                </a:solidFill>
                <a:latin typeface="OPPOSans R" panose="00020600040101010101" charset="-122"/>
                <a:ea typeface="OPPOSans R" panose="00020600040101010101" charset="-122"/>
              </a:rPr>
              <a:t>；提及率 </a:t>
            </a:r>
            <a:r>
              <a:rPr lang="en-US" altLang="zh-CN" sz="1100" dirty="0">
                <a:solidFill>
                  <a:schemeClr val="bg1"/>
                </a:solidFill>
                <a:latin typeface="OPPOSans R" panose="00020600040101010101" charset="-122"/>
                <a:ea typeface="OPPOSans R" panose="00020600040101010101" charset="-122"/>
              </a:rPr>
              <a:t>90.1% </a:t>
            </a:r>
            <a:endParaRPr lang="en-US" altLang="zh-CN" sz="1100" dirty="0">
              <a:solidFill>
                <a:schemeClr val="bg1"/>
              </a:solidFill>
              <a:latin typeface="OPPOSans R" panose="00020600040101010101" charset="-122"/>
              <a:ea typeface="OPPOSans R" panose="00020600040101010101" charset="-122"/>
            </a:endParaRPr>
          </a:p>
          <a:p>
            <a:r>
              <a:rPr lang="en-US" altLang="zh-CN" sz="1000" dirty="0" err="1">
                <a:solidFill>
                  <a:schemeClr val="bg1"/>
                </a:solidFill>
                <a:latin typeface="OPPOSans R" panose="00020600040101010101" charset="-122"/>
                <a:ea typeface="OPPOSans R" panose="00020600040101010101" charset="-122"/>
              </a:rPr>
              <a:t>eg</a:t>
            </a:r>
            <a:r>
              <a:rPr lang="en-US" altLang="zh-CN" sz="1000" dirty="0">
                <a:solidFill>
                  <a:schemeClr val="bg1"/>
                </a:solidFill>
                <a:latin typeface="OPPOSans R" panose="00020600040101010101" charset="-122"/>
                <a:ea typeface="OPPOSans R" panose="00020600040101010101" charset="-122"/>
              </a:rPr>
              <a:t>: </a:t>
            </a:r>
            <a:r>
              <a:rPr lang="en-US" altLang="zh-CN" sz="900" dirty="0">
                <a:solidFill>
                  <a:schemeClr val="bg1"/>
                </a:solidFill>
                <a:latin typeface="OPPOSans R" panose="00020600040101010101" charset="-122"/>
                <a:ea typeface="OPPOSans R" panose="00020600040101010101" charset="-122"/>
              </a:rPr>
              <a:t>Whether the service staff can effectively solve the mobile phone problem</a:t>
            </a:r>
            <a:endParaRPr lang="en-US" altLang="zh-CN" sz="900" dirty="0">
              <a:solidFill>
                <a:schemeClr val="bg1"/>
              </a:solidFill>
              <a:latin typeface="OPPOSans R" panose="00020600040101010101" charset="-122"/>
              <a:ea typeface="OPPOSans R" panose="00020600040101010101" charset="-122"/>
            </a:endParaRPr>
          </a:p>
          <a:p>
            <a:r>
              <a:rPr lang="en-US" altLang="zh-CN" sz="900" dirty="0">
                <a:solidFill>
                  <a:schemeClr val="bg1"/>
                </a:solidFill>
                <a:latin typeface="OPPOSans R" panose="00020600040101010101" charset="-122"/>
                <a:ea typeface="OPPOSans R" panose="00020600040101010101" charset="-122"/>
              </a:rPr>
              <a:t>NPS 26.6%;Mention rate 90.1%</a:t>
            </a:r>
            <a:endParaRPr lang="en-US" altLang="zh-CN" sz="900" dirty="0">
              <a:solidFill>
                <a:schemeClr val="bg1"/>
              </a:solidFill>
              <a:latin typeface="OPPOSans R" panose="00020600040101010101" charset="-122"/>
              <a:ea typeface="OPPOSans R" panose="00020600040101010101" charset="-122"/>
            </a:endParaRPr>
          </a:p>
          <a:p>
            <a:endParaRPr lang="zh-CN" altLang="en-US" dirty="0"/>
          </a:p>
        </p:txBody>
      </p:sp>
      <p:sp>
        <p:nvSpPr>
          <p:cNvPr id="15" name="标题 1"/>
          <p:cNvSpPr txBox="1"/>
          <p:nvPr/>
        </p:nvSpPr>
        <p:spPr>
          <a:xfrm>
            <a:off x="636056" y="252744"/>
            <a:ext cx="9455783" cy="9652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25500">
              <a:lnSpc>
                <a:spcPct val="100000"/>
              </a:lnSpc>
              <a:spcBef>
                <a:spcPts val="0"/>
              </a:spcBef>
            </a:pPr>
            <a:r>
              <a:rPr kumimoji="1" lang="en-US" altLang="zh-CN" sz="2400"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2.3 Introduction to Key Steps: </a:t>
            </a:r>
            <a:r>
              <a:rPr kumimoji="1" lang="en-US" altLang="zh-CN" sz="2000" i="1"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Analyze and Improve</a:t>
            </a:r>
            <a:endParaRPr kumimoji="1" lang="en-US" altLang="zh-CN" sz="2000" i="1"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endParaRPr>
          </a:p>
          <a:p>
            <a:pPr defTabSz="825500">
              <a:lnSpc>
                <a:spcPct val="100000"/>
              </a:lnSpc>
              <a:spcBef>
                <a:spcPts val="0"/>
              </a:spcBef>
            </a:pPr>
            <a:endParaRPr kumimoji="1" lang="en-US" altLang="zh-CN" sz="2000" i="1"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标题 1"/>
          <p:cNvSpPr txBox="1"/>
          <p:nvPr/>
        </p:nvSpPr>
        <p:spPr>
          <a:xfrm>
            <a:off x="636056" y="252744"/>
            <a:ext cx="9455783" cy="9652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25500">
              <a:lnSpc>
                <a:spcPct val="100000"/>
              </a:lnSpc>
              <a:spcBef>
                <a:spcPts val="0"/>
              </a:spcBef>
            </a:pPr>
            <a:r>
              <a:rPr kumimoji="1" lang="en-US" altLang="zh-CN" sz="2400"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2.3 Introduction to Key Steps: </a:t>
            </a:r>
            <a:r>
              <a:rPr kumimoji="1" lang="en-US" altLang="zh-CN" sz="2000" i="1"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Find Solutions</a:t>
            </a:r>
            <a:endParaRPr kumimoji="1" lang="en-US" altLang="zh-CN" sz="2000" i="1"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endParaRPr>
          </a:p>
          <a:p>
            <a:pPr defTabSz="825500">
              <a:lnSpc>
                <a:spcPct val="100000"/>
              </a:lnSpc>
              <a:spcBef>
                <a:spcPts val="0"/>
              </a:spcBef>
            </a:pPr>
            <a:endParaRPr kumimoji="1" lang="en-US" altLang="zh-CN" sz="2000" i="1"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endParaRPr>
          </a:p>
          <a:p>
            <a:pPr defTabSz="825500">
              <a:lnSpc>
                <a:spcPct val="100000"/>
              </a:lnSpc>
              <a:spcBef>
                <a:spcPts val="0"/>
              </a:spcBef>
            </a:pPr>
            <a:endParaRPr kumimoji="1" lang="en-US" altLang="zh-CN" sz="2000" i="1"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endParaRPr>
          </a:p>
        </p:txBody>
      </p:sp>
      <p:grpSp>
        <p:nvGrpSpPr>
          <p:cNvPr id="34" name="组合 33"/>
          <p:cNvGrpSpPr/>
          <p:nvPr/>
        </p:nvGrpSpPr>
        <p:grpSpPr>
          <a:xfrm>
            <a:off x="895350" y="1218015"/>
            <a:ext cx="10210800" cy="5387242"/>
            <a:chOff x="903575" y="1990105"/>
            <a:chExt cx="9487510" cy="4940657"/>
          </a:xfrm>
        </p:grpSpPr>
        <p:sp>
          <p:nvSpPr>
            <p:cNvPr id="36" name="任意多边形 17"/>
            <p:cNvSpPr/>
            <p:nvPr/>
          </p:nvSpPr>
          <p:spPr>
            <a:xfrm>
              <a:off x="1143445" y="2242571"/>
              <a:ext cx="9247640" cy="164789"/>
            </a:xfrm>
            <a:custGeom>
              <a:avLst/>
              <a:gdLst>
                <a:gd name="connsiteX0" fmla="*/ 0 w 10605052"/>
                <a:gd name="connsiteY0" fmla="*/ 0 h 0"/>
                <a:gd name="connsiteX1" fmla="*/ 10605052 w 10605052"/>
                <a:gd name="connsiteY1" fmla="*/ 0 h 0"/>
              </a:gdLst>
              <a:ahLst/>
              <a:cxnLst>
                <a:cxn ang="0">
                  <a:pos x="connsiteX0" y="connsiteY0"/>
                </a:cxn>
                <a:cxn ang="0">
                  <a:pos x="connsiteX1" y="connsiteY1"/>
                </a:cxn>
              </a:cxnLst>
              <a:rect l="l" t="t" r="r" b="b"/>
              <a:pathLst>
                <a:path w="10605052">
                  <a:moveTo>
                    <a:pt x="0" y="0"/>
                  </a:moveTo>
                  <a:lnTo>
                    <a:pt x="10605052" y="0"/>
                  </a:lnTo>
                </a:path>
              </a:pathLst>
            </a:custGeom>
            <a:noFill/>
            <a:ln w="12700" cap="flat" cmpd="sng" algn="ctr">
              <a:solidFill>
                <a:srgbClr val="E7E6E6">
                  <a:lumMod val="50000"/>
                </a:srgbClr>
              </a:solidFill>
              <a:prstDash val="sysDot"/>
              <a:miter lim="800000"/>
              <a:headEnd type="oval" w="med" len="med"/>
              <a:tailEnd type="oval"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rgbClr val="F2F2F2">
                    <a:lumMod val="10000"/>
                  </a:srgbClr>
                </a:solidFill>
                <a:effectLst/>
                <a:uLnTx/>
                <a:uFillTx/>
                <a:latin typeface="OPPOSans B" panose="00020600040101010101" charset="-122"/>
                <a:cs typeface="+mn-ea"/>
                <a:sym typeface="+mn-lt"/>
              </a:endParaRPr>
            </a:p>
          </p:txBody>
        </p:sp>
        <p:sp>
          <p:nvSpPr>
            <p:cNvPr id="37" name="íśḻídê"/>
            <p:cNvSpPr txBox="1"/>
            <p:nvPr/>
          </p:nvSpPr>
          <p:spPr bwMode="auto">
            <a:xfrm>
              <a:off x="5743713" y="2764847"/>
              <a:ext cx="2294765" cy="41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000" tIns="23400" rIns="45000" bIns="23400" anchor="b" anchorCtr="0">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lvl="0" indent="0" algn="ctr" defTabSz="412750" rtl="0" eaLnBrk="1" fontAlgn="auto" latinLnBrk="0" hangingPunct="1">
                <a:lnSpc>
                  <a:spcPct val="100000"/>
                </a:lnSpc>
                <a:spcBef>
                  <a:spcPct val="0"/>
                </a:spcBef>
                <a:spcAft>
                  <a:spcPts val="0"/>
                </a:spcAft>
                <a:buClrTx/>
                <a:buSzTx/>
                <a:buFontTx/>
                <a:buNone/>
                <a:defRPr/>
              </a:pPr>
              <a:r>
                <a:rPr kumimoji="0" lang="en-US" altLang="zh-CN" sz="1200" b="1" i="0" u="none" strike="noStrike" kern="0" cap="none" spc="0" normalizeH="0" baseline="0" noProof="0" dirty="0">
                  <a:ln>
                    <a:noFill/>
                  </a:ln>
                  <a:solidFill>
                    <a:srgbClr val="000000"/>
                  </a:solidFill>
                  <a:effectLst/>
                  <a:uLnTx/>
                  <a:uFillTx/>
                  <a:latin typeface="OPPOSans M" panose="00020600040101010101" charset="-122"/>
                  <a:ea typeface="OPPOSans M" panose="00020600040101010101" charset="-122"/>
                  <a:sym typeface="Helvetica Neue"/>
                </a:rPr>
                <a:t>Consensus on </a:t>
              </a:r>
              <a:endParaRPr kumimoji="0" lang="en-US" altLang="zh-CN" sz="1200" b="1" i="0" u="none" strike="noStrike" kern="0" cap="none" spc="0" normalizeH="0" baseline="0" noProof="0" dirty="0">
                <a:ln>
                  <a:noFill/>
                </a:ln>
                <a:solidFill>
                  <a:srgbClr val="000000"/>
                </a:solidFill>
                <a:effectLst/>
                <a:uLnTx/>
                <a:uFillTx/>
                <a:latin typeface="OPPOSans M" panose="00020600040101010101" charset="-122"/>
                <a:ea typeface="OPPOSans M" panose="00020600040101010101" charset="-122"/>
                <a:sym typeface="Helvetica Neue"/>
              </a:endParaRPr>
            </a:p>
            <a:p>
              <a:pPr marL="0" marR="0" lvl="0" indent="0" algn="ctr" defTabSz="412750" rtl="0" eaLnBrk="1" fontAlgn="auto" latinLnBrk="0" hangingPunct="1">
                <a:lnSpc>
                  <a:spcPct val="100000"/>
                </a:lnSpc>
                <a:spcBef>
                  <a:spcPct val="0"/>
                </a:spcBef>
                <a:spcAft>
                  <a:spcPts val="0"/>
                </a:spcAft>
                <a:buClrTx/>
                <a:buSzTx/>
                <a:buFontTx/>
                <a:buNone/>
                <a:defRPr/>
              </a:pPr>
              <a:r>
                <a:rPr kumimoji="0" lang="en-US" altLang="zh-CN" sz="1200" b="1" i="0" u="none" strike="noStrike" kern="0" cap="none" spc="0" normalizeH="0" baseline="0" noProof="0" dirty="0">
                  <a:ln>
                    <a:noFill/>
                  </a:ln>
                  <a:solidFill>
                    <a:srgbClr val="000000"/>
                  </a:solidFill>
                  <a:effectLst/>
                  <a:uLnTx/>
                  <a:uFillTx/>
                  <a:latin typeface="OPPOSans M" panose="00020600040101010101" charset="-122"/>
                  <a:ea typeface="OPPOSans M" panose="00020600040101010101" charset="-122"/>
                  <a:sym typeface="Helvetica Neue"/>
                </a:rPr>
                <a:t>the solution</a:t>
              </a:r>
              <a:endParaRPr kumimoji="0" lang="en-US" altLang="zh-CN" sz="1200" b="1" i="0" u="none" strike="noStrike" kern="0" cap="none" spc="0" normalizeH="0" baseline="0" noProof="0" dirty="0">
                <a:ln>
                  <a:noFill/>
                </a:ln>
                <a:solidFill>
                  <a:srgbClr val="000000"/>
                </a:solidFill>
                <a:effectLst/>
                <a:uLnTx/>
                <a:uFillTx/>
                <a:latin typeface="OPPOSans M" panose="00020600040101010101" charset="-122"/>
                <a:ea typeface="OPPOSans M" panose="00020600040101010101" charset="-122"/>
                <a:sym typeface="Helvetica Neue"/>
              </a:endParaRPr>
            </a:p>
          </p:txBody>
        </p:sp>
        <p:sp>
          <p:nvSpPr>
            <p:cNvPr id="39" name="ïşḷîḋe"/>
            <p:cNvSpPr txBox="1"/>
            <p:nvPr/>
          </p:nvSpPr>
          <p:spPr bwMode="auto">
            <a:xfrm>
              <a:off x="903575" y="2692396"/>
              <a:ext cx="2591174" cy="504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000" tIns="23400" rIns="45000" bIns="23400" anchor="b" anchorCtr="0">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lvl="0" indent="0" algn="ctr" defTabSz="412750" rtl="0" eaLnBrk="1" fontAlgn="auto" latinLnBrk="0" hangingPunct="1">
                <a:lnSpc>
                  <a:spcPct val="100000"/>
                </a:lnSpc>
                <a:spcBef>
                  <a:spcPct val="0"/>
                </a:spcBef>
                <a:spcAft>
                  <a:spcPts val="0"/>
                </a:spcAft>
                <a:buClrTx/>
                <a:buSzTx/>
                <a:buFontTx/>
                <a:buNone/>
                <a:defRPr/>
              </a:pPr>
              <a:r>
                <a:rPr kumimoji="0" lang="en-US" altLang="zh-CN" sz="1200" b="1" i="0" u="none" strike="noStrike" kern="0" cap="none" spc="0" normalizeH="0" baseline="0" noProof="0" dirty="0">
                  <a:ln>
                    <a:noFill/>
                  </a:ln>
                  <a:solidFill>
                    <a:srgbClr val="000000"/>
                  </a:solidFill>
                  <a:effectLst/>
                  <a:uLnTx/>
                  <a:uFillTx/>
                  <a:latin typeface="OPPOSans M" panose="00020600040101010101" charset="-122"/>
                  <a:ea typeface="OPPOSans M" panose="00020600040101010101" charset="-122"/>
                  <a:sym typeface="Helvetica Neue"/>
                </a:rPr>
                <a:t>Conducting research </a:t>
              </a:r>
              <a:endParaRPr kumimoji="0" lang="en-US" altLang="zh-CN" sz="1200" b="1" i="0" u="none" strike="noStrike" kern="0" cap="none" spc="0" normalizeH="0" baseline="0" noProof="0" dirty="0">
                <a:ln>
                  <a:noFill/>
                </a:ln>
                <a:solidFill>
                  <a:srgbClr val="000000"/>
                </a:solidFill>
                <a:effectLst/>
                <a:uLnTx/>
                <a:uFillTx/>
                <a:latin typeface="OPPOSans M" panose="00020600040101010101" charset="-122"/>
                <a:ea typeface="OPPOSans M" panose="00020600040101010101" charset="-122"/>
                <a:sym typeface="Helvetica Neue"/>
              </a:endParaRPr>
            </a:p>
            <a:p>
              <a:pPr marL="0" marR="0" lvl="0" indent="0" algn="ctr" defTabSz="412750" rtl="0" eaLnBrk="1" fontAlgn="auto" latinLnBrk="0" hangingPunct="1">
                <a:lnSpc>
                  <a:spcPct val="100000"/>
                </a:lnSpc>
                <a:spcBef>
                  <a:spcPct val="0"/>
                </a:spcBef>
                <a:spcAft>
                  <a:spcPts val="0"/>
                </a:spcAft>
                <a:buClrTx/>
                <a:buSzTx/>
                <a:buFontTx/>
                <a:buNone/>
                <a:defRPr/>
              </a:pPr>
              <a:r>
                <a:rPr kumimoji="0" lang="en-US" altLang="zh-CN" sz="1200" b="1" i="0" u="none" strike="noStrike" kern="0" cap="none" spc="0" normalizeH="0" baseline="0" noProof="0" dirty="0">
                  <a:ln>
                    <a:noFill/>
                  </a:ln>
                  <a:solidFill>
                    <a:srgbClr val="000000"/>
                  </a:solidFill>
                  <a:effectLst/>
                  <a:uLnTx/>
                  <a:uFillTx/>
                  <a:latin typeface="OPPOSans M" panose="00020600040101010101" charset="-122"/>
                  <a:ea typeface="OPPOSans M" panose="00020600040101010101" charset="-122"/>
                  <a:sym typeface="Helvetica Neue"/>
                </a:rPr>
                <a:t>on the status quo </a:t>
              </a:r>
              <a:endParaRPr kumimoji="0" lang="en-US" altLang="zh-CN" sz="1200" b="1" i="0" u="none" strike="noStrike" kern="0" cap="none" spc="0" normalizeH="0" baseline="0" noProof="0" dirty="0">
                <a:ln>
                  <a:noFill/>
                </a:ln>
                <a:solidFill>
                  <a:srgbClr val="000000"/>
                </a:solidFill>
                <a:effectLst/>
                <a:uLnTx/>
                <a:uFillTx/>
                <a:latin typeface="OPPOSans M" panose="00020600040101010101" charset="-122"/>
                <a:ea typeface="OPPOSans M" panose="00020600040101010101" charset="-122"/>
                <a:sym typeface="Helvetica Neue"/>
              </a:endParaRPr>
            </a:p>
          </p:txBody>
        </p:sp>
        <p:sp>
          <p:nvSpPr>
            <p:cNvPr id="41" name="iś1ídé"/>
            <p:cNvSpPr txBox="1"/>
            <p:nvPr/>
          </p:nvSpPr>
          <p:spPr bwMode="auto">
            <a:xfrm>
              <a:off x="8503263" y="2755385"/>
              <a:ext cx="1643938" cy="41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000" tIns="23400" rIns="45000" bIns="23400" anchor="b" anchorCtr="0">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lvl="0" indent="0" algn="ctr" defTabSz="412750" rtl="0" eaLnBrk="1" fontAlgn="auto" latinLnBrk="0" hangingPunct="1">
                <a:lnSpc>
                  <a:spcPct val="100000"/>
                </a:lnSpc>
                <a:spcBef>
                  <a:spcPct val="0"/>
                </a:spcBef>
                <a:spcAft>
                  <a:spcPts val="0"/>
                </a:spcAft>
                <a:buClrTx/>
                <a:buSzTx/>
                <a:buFontTx/>
                <a:buNone/>
                <a:defRPr/>
              </a:pPr>
              <a:r>
                <a:rPr kumimoji="0" lang="en-US" altLang="zh-CN" sz="1200" b="1" i="0" u="none" strike="noStrike" kern="0" cap="none" spc="0" normalizeH="0" baseline="0" noProof="0" dirty="0">
                  <a:ln>
                    <a:noFill/>
                  </a:ln>
                  <a:solidFill>
                    <a:srgbClr val="000000"/>
                  </a:solidFill>
                  <a:effectLst/>
                  <a:uLnTx/>
                  <a:uFillTx/>
                  <a:latin typeface="OPPOSans M" panose="00020600040101010101" charset="-122"/>
                  <a:ea typeface="OPPOSans M" panose="00020600040101010101" charset="-122"/>
                  <a:sym typeface="Helvetica Neue"/>
                </a:rPr>
                <a:t>Solutions </a:t>
              </a:r>
              <a:endParaRPr kumimoji="0" lang="en-US" altLang="zh-CN" sz="1200" b="1" i="0" u="none" strike="noStrike" kern="0" cap="none" spc="0" normalizeH="0" baseline="0" noProof="0" dirty="0">
                <a:ln>
                  <a:noFill/>
                </a:ln>
                <a:solidFill>
                  <a:srgbClr val="000000"/>
                </a:solidFill>
                <a:effectLst/>
                <a:uLnTx/>
                <a:uFillTx/>
                <a:latin typeface="OPPOSans M" panose="00020600040101010101" charset="-122"/>
                <a:ea typeface="OPPOSans M" panose="00020600040101010101" charset="-122"/>
                <a:sym typeface="Helvetica Neue"/>
              </a:endParaRPr>
            </a:p>
            <a:p>
              <a:pPr marL="0" marR="0" lvl="0" indent="0" algn="ctr" defTabSz="412750" rtl="0" eaLnBrk="1" fontAlgn="auto" latinLnBrk="0" hangingPunct="1">
                <a:lnSpc>
                  <a:spcPct val="100000"/>
                </a:lnSpc>
                <a:spcBef>
                  <a:spcPct val="0"/>
                </a:spcBef>
                <a:spcAft>
                  <a:spcPts val="0"/>
                </a:spcAft>
                <a:buClrTx/>
                <a:buSzTx/>
                <a:buFontTx/>
                <a:buNone/>
                <a:defRPr/>
              </a:pPr>
              <a:r>
                <a:rPr kumimoji="0" lang="en-US" altLang="zh-CN" sz="1200" b="1" i="0" u="none" strike="noStrike" kern="0" cap="none" spc="0" normalizeH="0" baseline="0" noProof="0" dirty="0">
                  <a:ln>
                    <a:noFill/>
                  </a:ln>
                  <a:solidFill>
                    <a:srgbClr val="000000"/>
                  </a:solidFill>
                  <a:effectLst/>
                  <a:uLnTx/>
                  <a:uFillTx/>
                  <a:latin typeface="OPPOSans M" panose="00020600040101010101" charset="-122"/>
                  <a:ea typeface="OPPOSans M" panose="00020600040101010101" charset="-122"/>
                  <a:sym typeface="Helvetica Neue"/>
                </a:rPr>
                <a:t>and</a:t>
              </a:r>
              <a:r>
                <a:rPr kumimoji="0" lang="zh-CN" altLang="en-US" sz="1200" b="1" i="0" u="none" strike="noStrike" kern="0" cap="none" spc="0" normalizeH="0" baseline="0" noProof="0" dirty="0">
                  <a:ln>
                    <a:noFill/>
                  </a:ln>
                  <a:solidFill>
                    <a:srgbClr val="000000"/>
                  </a:solidFill>
                  <a:effectLst/>
                  <a:uLnTx/>
                  <a:uFillTx/>
                  <a:latin typeface="OPPOSans M" panose="00020600040101010101" charset="-122"/>
                  <a:ea typeface="OPPOSans M" panose="00020600040101010101" charset="-122"/>
                  <a:sym typeface="Helvetica Neue"/>
                </a:rPr>
                <a:t> </a:t>
              </a:r>
              <a:r>
                <a:rPr kumimoji="0" lang="en-US" altLang="zh-CN" sz="1200" b="1" i="0" u="none" strike="noStrike" kern="0" cap="none" spc="0" normalizeH="0" baseline="0" noProof="0" dirty="0">
                  <a:ln>
                    <a:noFill/>
                  </a:ln>
                  <a:solidFill>
                    <a:srgbClr val="000000"/>
                  </a:solidFill>
                  <a:effectLst/>
                  <a:uLnTx/>
                  <a:uFillTx/>
                  <a:latin typeface="OPPOSans M" panose="00020600040101010101" charset="-122"/>
                  <a:ea typeface="OPPOSans M" panose="00020600040101010101" charset="-122"/>
                  <a:sym typeface="Helvetica Neue"/>
                </a:rPr>
                <a:t>implementation </a:t>
              </a:r>
              <a:endParaRPr kumimoji="0" lang="en-US" altLang="zh-CN" sz="1200" b="1" i="0" u="none" strike="noStrike" kern="0" cap="none" spc="0" normalizeH="0" baseline="0" noProof="0" dirty="0">
                <a:ln>
                  <a:noFill/>
                </a:ln>
                <a:solidFill>
                  <a:srgbClr val="000000"/>
                </a:solidFill>
                <a:effectLst/>
                <a:uLnTx/>
                <a:uFillTx/>
                <a:latin typeface="OPPOSans M" panose="00020600040101010101" charset="-122"/>
                <a:ea typeface="OPPOSans M" panose="00020600040101010101" charset="-122"/>
                <a:sym typeface="Helvetica Neue"/>
              </a:endParaRPr>
            </a:p>
          </p:txBody>
        </p:sp>
        <p:sp>
          <p:nvSpPr>
            <p:cNvPr id="48" name="íṣ1ïḓè"/>
            <p:cNvSpPr txBox="1"/>
            <p:nvPr/>
          </p:nvSpPr>
          <p:spPr bwMode="auto">
            <a:xfrm>
              <a:off x="3399648" y="2764847"/>
              <a:ext cx="2294763" cy="41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000" tIns="23400" rIns="45000" bIns="23400" anchor="b" anchorCtr="0">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lvl="0" indent="0" algn="ctr" defTabSz="412750" rtl="0" eaLnBrk="1" fontAlgn="auto" latinLnBrk="0" hangingPunct="1">
                <a:lnSpc>
                  <a:spcPct val="100000"/>
                </a:lnSpc>
                <a:spcBef>
                  <a:spcPct val="0"/>
                </a:spcBef>
                <a:spcAft>
                  <a:spcPts val="0"/>
                </a:spcAft>
                <a:buClrTx/>
                <a:buSzTx/>
                <a:buFontTx/>
                <a:buNone/>
                <a:defRPr/>
              </a:pPr>
              <a:r>
                <a:rPr kumimoji="0" lang="en-US" altLang="zh-CN" sz="1200" b="1" i="0" u="none" strike="noStrike" kern="0" cap="none" spc="0" normalizeH="0" baseline="0" noProof="0" dirty="0">
                  <a:ln>
                    <a:noFill/>
                  </a:ln>
                  <a:solidFill>
                    <a:srgbClr val="000000"/>
                  </a:solidFill>
                  <a:effectLst/>
                  <a:uLnTx/>
                  <a:uFillTx/>
                  <a:latin typeface="OPPOSans M" panose="00020600040101010101" charset="-122"/>
                  <a:ea typeface="OPPOSans M" panose="00020600040101010101" charset="-122"/>
                  <a:sym typeface="Helvetica Neue"/>
                </a:rPr>
                <a:t>Identifying key </a:t>
              </a:r>
              <a:endParaRPr kumimoji="0" lang="en-US" altLang="zh-CN" sz="1200" b="1" i="0" u="none" strike="noStrike" kern="0" cap="none" spc="0" normalizeH="0" baseline="0" noProof="0" dirty="0">
                <a:ln>
                  <a:noFill/>
                </a:ln>
                <a:solidFill>
                  <a:srgbClr val="000000"/>
                </a:solidFill>
                <a:effectLst/>
                <a:uLnTx/>
                <a:uFillTx/>
                <a:latin typeface="OPPOSans M" panose="00020600040101010101" charset="-122"/>
                <a:ea typeface="OPPOSans M" panose="00020600040101010101" charset="-122"/>
                <a:sym typeface="Helvetica Neue"/>
              </a:endParaRPr>
            </a:p>
            <a:p>
              <a:pPr marL="0" marR="0" lvl="0" indent="0" algn="ctr" defTabSz="412750" rtl="0" eaLnBrk="1" fontAlgn="auto" latinLnBrk="0" hangingPunct="1">
                <a:lnSpc>
                  <a:spcPct val="100000"/>
                </a:lnSpc>
                <a:spcBef>
                  <a:spcPct val="0"/>
                </a:spcBef>
                <a:spcAft>
                  <a:spcPts val="0"/>
                </a:spcAft>
                <a:buClrTx/>
                <a:buSzTx/>
                <a:buFontTx/>
                <a:buNone/>
                <a:defRPr/>
              </a:pPr>
              <a:r>
                <a:rPr kumimoji="0" lang="en-US" altLang="zh-CN" sz="1200" b="1" i="0" u="none" strike="noStrike" kern="0" cap="none" spc="0" normalizeH="0" baseline="0" noProof="0" dirty="0">
                  <a:ln>
                    <a:noFill/>
                  </a:ln>
                  <a:solidFill>
                    <a:srgbClr val="000000"/>
                  </a:solidFill>
                  <a:effectLst/>
                  <a:uLnTx/>
                  <a:uFillTx/>
                  <a:latin typeface="OPPOSans M" panose="00020600040101010101" charset="-122"/>
                  <a:ea typeface="OPPOSans M" panose="00020600040101010101" charset="-122"/>
                  <a:sym typeface="Helvetica Neue"/>
                </a:rPr>
                <a:t>issues</a:t>
              </a:r>
              <a:endParaRPr kumimoji="0" lang="en-US" altLang="zh-CN" sz="1200" b="1" i="0" u="none" strike="noStrike" kern="0" cap="none" spc="0" normalizeH="0" baseline="0" noProof="0" dirty="0">
                <a:ln>
                  <a:noFill/>
                </a:ln>
                <a:solidFill>
                  <a:srgbClr val="000000"/>
                </a:solidFill>
                <a:effectLst/>
                <a:uLnTx/>
                <a:uFillTx/>
                <a:latin typeface="OPPOSans M" panose="00020600040101010101" charset="-122"/>
                <a:ea typeface="OPPOSans M" panose="00020600040101010101" charset="-122"/>
                <a:sym typeface="Helvetica Neue"/>
              </a:endParaRPr>
            </a:p>
          </p:txBody>
        </p:sp>
        <p:sp>
          <p:nvSpPr>
            <p:cNvPr id="49" name="圆角矩形 30"/>
            <p:cNvSpPr/>
            <p:nvPr/>
          </p:nvSpPr>
          <p:spPr>
            <a:xfrm>
              <a:off x="1573922" y="1993710"/>
              <a:ext cx="1250480" cy="669190"/>
            </a:xfrm>
            <a:prstGeom prst="roundRect">
              <a:avLst/>
            </a:prstGeom>
            <a:gradFill>
              <a:gsLst>
                <a:gs pos="0">
                  <a:srgbClr val="E2DDE1"/>
                </a:gs>
                <a:gs pos="76000">
                  <a:srgbClr val="F2F2F2">
                    <a:lumMod val="95000"/>
                  </a:srgbClr>
                </a:gs>
              </a:gsLst>
              <a:lin ang="7800000" scaled="0"/>
            </a:gradFill>
            <a:ln w="15875" cap="flat" cmpd="sng" algn="ctr">
              <a:gradFill>
                <a:gsLst>
                  <a:gs pos="0">
                    <a:srgbClr val="F2F2F2">
                      <a:lumMod val="95000"/>
                    </a:srgbClr>
                  </a:gs>
                  <a:gs pos="100000">
                    <a:srgbClr val="F2F2F2"/>
                  </a:gs>
                </a:gsLst>
                <a:lin ang="18600000" scaled="0"/>
              </a:gradFill>
              <a:prstDash val="solid"/>
              <a:miter lim="800000"/>
            </a:ln>
            <a:effectLst>
              <a:outerShdw blurRad="76200" dist="38100" dir="8100000" algn="tr" rotWithShape="0">
                <a:prstClr val="black">
                  <a:alpha val="32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rgbClr val="F2F2F2">
                      <a:lumMod val="10000"/>
                    </a:srgbClr>
                  </a:solidFill>
                  <a:effectLst/>
                  <a:uLnTx/>
                  <a:uFillTx/>
                  <a:latin typeface="OPPOSans B" panose="00020600040101010101" charset="-122"/>
                  <a:cs typeface="+mn-ea"/>
                  <a:sym typeface="+mn-lt"/>
                </a:rPr>
                <a:t>STEP 7.1</a:t>
              </a:r>
              <a:endParaRPr kumimoji="0" lang="en-US" altLang="zh-CN" sz="1600" b="0" i="0" u="none" strike="noStrike" kern="0" cap="none" spc="0" normalizeH="0" baseline="0" noProof="0" dirty="0">
                <a:ln>
                  <a:noFill/>
                </a:ln>
                <a:solidFill>
                  <a:srgbClr val="F2F2F2">
                    <a:lumMod val="10000"/>
                  </a:srgbClr>
                </a:solidFill>
                <a:effectLst/>
                <a:uLnTx/>
                <a:uFillTx/>
                <a:latin typeface="OPPOSans B" panose="00020600040101010101" charset="-122"/>
                <a:cs typeface="+mn-ea"/>
                <a:sym typeface="+mn-lt"/>
              </a:endParaRPr>
            </a:p>
          </p:txBody>
        </p:sp>
        <p:sp>
          <p:nvSpPr>
            <p:cNvPr id="50" name="圆角矩形 37"/>
            <p:cNvSpPr/>
            <p:nvPr/>
          </p:nvSpPr>
          <p:spPr>
            <a:xfrm>
              <a:off x="3921790" y="1990105"/>
              <a:ext cx="1339454" cy="672795"/>
            </a:xfrm>
            <a:prstGeom prst="roundRect">
              <a:avLst/>
            </a:prstGeom>
            <a:gradFill>
              <a:gsLst>
                <a:gs pos="0">
                  <a:srgbClr val="E2DDE1"/>
                </a:gs>
                <a:gs pos="76000">
                  <a:srgbClr val="F2F2F2">
                    <a:lumMod val="95000"/>
                  </a:srgbClr>
                </a:gs>
              </a:gsLst>
              <a:lin ang="7800000" scaled="0"/>
            </a:gradFill>
            <a:ln w="15875" cap="flat" cmpd="sng" algn="ctr">
              <a:gradFill>
                <a:gsLst>
                  <a:gs pos="0">
                    <a:srgbClr val="F2F2F2">
                      <a:lumMod val="95000"/>
                    </a:srgbClr>
                  </a:gs>
                  <a:gs pos="100000">
                    <a:srgbClr val="F2F2F2"/>
                  </a:gs>
                </a:gsLst>
                <a:lin ang="18600000" scaled="0"/>
              </a:gradFill>
              <a:prstDash val="solid"/>
              <a:miter lim="800000"/>
            </a:ln>
            <a:effectLst>
              <a:outerShdw blurRad="76200" dist="38100" dir="8100000" algn="tr" rotWithShape="0">
                <a:prstClr val="black">
                  <a:alpha val="32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rgbClr val="F2F2F2">
                      <a:lumMod val="10000"/>
                    </a:srgbClr>
                  </a:solidFill>
                  <a:effectLst/>
                  <a:uLnTx/>
                  <a:uFillTx/>
                  <a:latin typeface="OPPOSans B" panose="00020600040101010101" charset="-122"/>
                  <a:cs typeface="+mn-ea"/>
                  <a:sym typeface="+mn-lt"/>
                </a:rPr>
                <a:t>STEP 7.2</a:t>
              </a:r>
              <a:endParaRPr kumimoji="0" lang="en-US" altLang="zh-CN" sz="1600" b="0" i="0" u="none" strike="noStrike" kern="0" cap="none" spc="0" normalizeH="0" baseline="0" noProof="0" dirty="0">
                <a:ln>
                  <a:noFill/>
                </a:ln>
                <a:solidFill>
                  <a:srgbClr val="F2F2F2">
                    <a:lumMod val="10000"/>
                  </a:srgbClr>
                </a:solidFill>
                <a:effectLst/>
                <a:uLnTx/>
                <a:uFillTx/>
                <a:latin typeface="OPPOSans B" panose="00020600040101010101" charset="-122"/>
                <a:cs typeface="+mn-ea"/>
                <a:sym typeface="+mn-lt"/>
              </a:endParaRPr>
            </a:p>
          </p:txBody>
        </p:sp>
        <p:sp>
          <p:nvSpPr>
            <p:cNvPr id="51" name="圆角矩形 46"/>
            <p:cNvSpPr/>
            <p:nvPr/>
          </p:nvSpPr>
          <p:spPr>
            <a:xfrm>
              <a:off x="6210282" y="1993710"/>
              <a:ext cx="1343943" cy="669190"/>
            </a:xfrm>
            <a:prstGeom prst="roundRect">
              <a:avLst/>
            </a:prstGeom>
            <a:gradFill>
              <a:gsLst>
                <a:gs pos="0">
                  <a:srgbClr val="E2DDE1"/>
                </a:gs>
                <a:gs pos="76000">
                  <a:srgbClr val="F2F2F2">
                    <a:lumMod val="95000"/>
                  </a:srgbClr>
                </a:gs>
              </a:gsLst>
              <a:lin ang="7800000" scaled="0"/>
            </a:gradFill>
            <a:ln w="15875" cap="flat" cmpd="sng" algn="ctr">
              <a:gradFill>
                <a:gsLst>
                  <a:gs pos="0">
                    <a:srgbClr val="F2F2F2">
                      <a:lumMod val="95000"/>
                    </a:srgbClr>
                  </a:gs>
                  <a:gs pos="100000">
                    <a:srgbClr val="F2F2F2"/>
                  </a:gs>
                </a:gsLst>
                <a:lin ang="18600000" scaled="0"/>
              </a:gradFill>
              <a:prstDash val="solid"/>
              <a:miter lim="800000"/>
            </a:ln>
            <a:effectLst>
              <a:outerShdw blurRad="76200" dist="38100" dir="8100000" algn="tr" rotWithShape="0">
                <a:prstClr val="black">
                  <a:alpha val="32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F2F2F2">
                    <a:lumMod val="10000"/>
                  </a:srgbClr>
                </a:solidFill>
                <a:effectLst/>
                <a:uLnTx/>
                <a:uFillTx/>
                <a:latin typeface="OPPOSans B" panose="00020600040101010101" charset="-122"/>
                <a:cs typeface="+mn-ea"/>
                <a:sym typeface="+mn-lt"/>
              </a:endParaRPr>
            </a:p>
          </p:txBody>
        </p:sp>
        <p:sp>
          <p:nvSpPr>
            <p:cNvPr id="56" name="矩形 55"/>
            <p:cNvSpPr/>
            <p:nvPr/>
          </p:nvSpPr>
          <p:spPr>
            <a:xfrm>
              <a:off x="6125941" y="2129668"/>
              <a:ext cx="1594577" cy="31048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rgbClr val="F2F2F2">
                      <a:lumMod val="10000"/>
                    </a:srgbClr>
                  </a:solidFill>
                  <a:effectLst/>
                  <a:uLnTx/>
                  <a:uFillTx/>
                  <a:latin typeface="OPPOSans B" panose="00020600040101010101" charset="-122"/>
                  <a:cs typeface="+mn-ea"/>
                  <a:sym typeface="+mn-lt"/>
                </a:rPr>
                <a:t>STEP 7.3</a:t>
              </a:r>
              <a:endParaRPr kumimoji="0" lang="en-US" altLang="zh-CN" sz="1600" b="0" i="0" u="none" strike="noStrike" kern="0" cap="none" spc="0" normalizeH="0" baseline="0" noProof="0" dirty="0">
                <a:ln>
                  <a:noFill/>
                </a:ln>
                <a:solidFill>
                  <a:srgbClr val="F2F2F2">
                    <a:lumMod val="10000"/>
                  </a:srgbClr>
                </a:solidFill>
                <a:effectLst/>
                <a:uLnTx/>
                <a:uFillTx/>
                <a:latin typeface="OPPOSans B" panose="00020600040101010101" charset="-122"/>
                <a:cs typeface="+mn-ea"/>
                <a:sym typeface="+mn-lt"/>
              </a:endParaRPr>
            </a:p>
          </p:txBody>
        </p:sp>
        <p:sp>
          <p:nvSpPr>
            <p:cNvPr id="62" name="圆角矩形 53"/>
            <p:cNvSpPr/>
            <p:nvPr/>
          </p:nvSpPr>
          <p:spPr>
            <a:xfrm>
              <a:off x="8585213" y="1993710"/>
              <a:ext cx="1250480" cy="669190"/>
            </a:xfrm>
            <a:prstGeom prst="roundRect">
              <a:avLst/>
            </a:prstGeom>
            <a:gradFill>
              <a:gsLst>
                <a:gs pos="0">
                  <a:srgbClr val="E2DDE1"/>
                </a:gs>
                <a:gs pos="76000">
                  <a:srgbClr val="F2F2F2">
                    <a:lumMod val="95000"/>
                  </a:srgbClr>
                </a:gs>
              </a:gsLst>
              <a:lin ang="7800000" scaled="0"/>
            </a:gradFill>
            <a:ln w="15875" cap="flat" cmpd="sng" algn="ctr">
              <a:gradFill>
                <a:gsLst>
                  <a:gs pos="0">
                    <a:srgbClr val="F2F2F2">
                      <a:lumMod val="95000"/>
                    </a:srgbClr>
                  </a:gs>
                  <a:gs pos="100000">
                    <a:srgbClr val="F2F2F2"/>
                  </a:gs>
                </a:gsLst>
                <a:lin ang="18600000" scaled="0"/>
              </a:gradFill>
              <a:prstDash val="solid"/>
              <a:miter lim="800000"/>
            </a:ln>
            <a:effectLst>
              <a:outerShdw blurRad="76200" dist="38100" dir="8100000" algn="tr" rotWithShape="0">
                <a:prstClr val="black">
                  <a:alpha val="32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rgbClr val="F2F2F2">
                    <a:lumMod val="10000"/>
                  </a:srgbClr>
                </a:solidFill>
                <a:effectLst/>
                <a:uLnTx/>
                <a:uFillTx/>
                <a:latin typeface="OPPOSans B" panose="00020600040101010101" charset="-122"/>
                <a:cs typeface="+mn-ea"/>
                <a:sym typeface="+mn-lt"/>
              </a:endParaRPr>
            </a:p>
          </p:txBody>
        </p:sp>
        <p:sp>
          <p:nvSpPr>
            <p:cNvPr id="63" name="矩形 62"/>
            <p:cNvSpPr/>
            <p:nvPr/>
          </p:nvSpPr>
          <p:spPr>
            <a:xfrm>
              <a:off x="8503262" y="2115639"/>
              <a:ext cx="1452180" cy="31048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rgbClr val="F2F2F2">
                      <a:lumMod val="10000"/>
                    </a:srgbClr>
                  </a:solidFill>
                  <a:effectLst/>
                  <a:uLnTx/>
                  <a:uFillTx/>
                  <a:latin typeface="OPPOSans B" panose="00020600040101010101" charset="-122"/>
                  <a:cs typeface="+mn-ea"/>
                  <a:sym typeface="+mn-lt"/>
                </a:rPr>
                <a:t>STEP 7.4</a:t>
              </a:r>
              <a:endParaRPr kumimoji="0" lang="en-US" altLang="zh-CN" sz="1600" b="0" i="0" u="none" strike="noStrike" kern="0" cap="none" spc="0" normalizeH="0" baseline="0" noProof="0" dirty="0">
                <a:ln>
                  <a:noFill/>
                </a:ln>
                <a:solidFill>
                  <a:srgbClr val="F2F2F2">
                    <a:lumMod val="10000"/>
                  </a:srgbClr>
                </a:solidFill>
                <a:effectLst/>
                <a:uLnTx/>
                <a:uFillTx/>
                <a:latin typeface="OPPOSans B" panose="00020600040101010101" charset="-122"/>
                <a:cs typeface="+mn-ea"/>
                <a:sym typeface="+mn-lt"/>
              </a:endParaRPr>
            </a:p>
          </p:txBody>
        </p:sp>
        <p:sp>
          <p:nvSpPr>
            <p:cNvPr id="64" name="矩形 63"/>
            <p:cNvSpPr/>
            <p:nvPr/>
          </p:nvSpPr>
          <p:spPr>
            <a:xfrm>
              <a:off x="1104962" y="3359290"/>
              <a:ext cx="2190378" cy="3571472"/>
            </a:xfrm>
            <a:prstGeom prst="rect">
              <a:avLst/>
            </a:prstGeom>
            <a:noFill/>
            <a:ln w="12700" cap="flat" cmpd="sng" algn="ctr">
              <a:noFill/>
              <a:prstDash val="solid"/>
              <a:miter lim="800000"/>
            </a:ln>
            <a:effectLst/>
          </p:spPr>
          <p:txBody>
            <a:bodyPr lIns="0" tIns="0" rIns="0" bIns="0" rtlCol="0" anchor="t">
              <a:noAutofit/>
            </a:bodyPr>
            <a:lstStyle/>
            <a:p>
              <a:pPr marL="171450" marR="0" lvl="0" indent="-171450" algn="just" defTabSz="412750" eaLnBrk="1" fontAlgn="auto" latinLnBrk="0" hangingPunct="0">
                <a:lnSpc>
                  <a:spcPct val="150000"/>
                </a:lnSpc>
                <a:spcBef>
                  <a:spcPts val="0"/>
                </a:spcBef>
                <a:spcAft>
                  <a:spcPts val="0"/>
                </a:spcAft>
                <a:buClrTx/>
                <a:buSzTx/>
                <a:buFont typeface="Wingdings" panose="05000000000000000000" pitchFamily="2" charset="2"/>
                <a:buChar char="Ø"/>
                <a:defRPr/>
              </a:pPr>
              <a:r>
                <a:rPr kumimoji="0" lang="zh-CN" altLang="en-US" sz="1050" b="1" i="0" u="none" strike="noStrike" kern="0" cap="none" spc="0" normalizeH="0" baseline="0" noProof="0" dirty="0">
                  <a:ln>
                    <a:noFill/>
                  </a:ln>
                  <a:solidFill>
                    <a:srgbClr val="000000"/>
                  </a:solidFill>
                  <a:effectLst/>
                  <a:uLnTx/>
                  <a:uFillTx/>
                  <a:sym typeface="Helvetica Neue"/>
                </a:rPr>
                <a:t>用户视角</a:t>
              </a:r>
              <a:r>
                <a:rPr kumimoji="0" lang="zh-CN" altLang="en-US" sz="1050" b="0" i="0" u="none" strike="noStrike" kern="0" cap="none" spc="0" normalizeH="0" baseline="0" noProof="0" dirty="0">
                  <a:ln>
                    <a:noFill/>
                  </a:ln>
                  <a:solidFill>
                    <a:srgbClr val="000000"/>
                  </a:solidFill>
                  <a:effectLst/>
                  <a:uLnTx/>
                  <a:uFillTx/>
                  <a:sym typeface="Helvetica Neue"/>
                </a:rPr>
                <a:t>：回访数据分析，满意度和一小时快修率；用户投诉</a:t>
              </a:r>
              <a:endParaRPr kumimoji="0" lang="en-US" altLang="zh-CN" sz="1050" b="0" i="0" u="none" strike="noStrike" kern="0" cap="none" spc="0" normalizeH="0" baseline="0" noProof="0" dirty="0">
                <a:ln>
                  <a:noFill/>
                </a:ln>
                <a:solidFill>
                  <a:srgbClr val="000000"/>
                </a:solidFill>
                <a:effectLst/>
                <a:uLnTx/>
                <a:uFillTx/>
                <a:sym typeface="Helvetica Neue"/>
              </a:endParaRPr>
            </a:p>
            <a:p>
              <a:pPr marL="171450" marR="0" lvl="0" indent="-171450" algn="just" defTabSz="412750" eaLnBrk="1" fontAlgn="auto" latinLnBrk="0" hangingPunct="0">
                <a:lnSpc>
                  <a:spcPct val="150000"/>
                </a:lnSpc>
                <a:spcBef>
                  <a:spcPts val="0"/>
                </a:spcBef>
                <a:spcAft>
                  <a:spcPts val="0"/>
                </a:spcAft>
                <a:buClrTx/>
                <a:buSzTx/>
                <a:buFont typeface="Wingdings" panose="05000000000000000000" pitchFamily="2" charset="2"/>
                <a:buChar char="Ø"/>
                <a:defRPr/>
              </a:pPr>
              <a:r>
                <a:rPr kumimoji="0" lang="zh-CN" altLang="en-US" sz="1050" b="1" i="0" u="none" strike="noStrike" kern="0" cap="none" spc="0" normalizeH="0" baseline="0" noProof="0" dirty="0">
                  <a:ln>
                    <a:noFill/>
                  </a:ln>
                  <a:solidFill>
                    <a:srgbClr val="000000"/>
                  </a:solidFill>
                  <a:effectLst/>
                  <a:uLnTx/>
                  <a:uFillTx/>
                  <a:sym typeface="Helvetica Neue"/>
                </a:rPr>
                <a:t>员工视角</a:t>
              </a:r>
              <a:r>
                <a:rPr kumimoji="0" lang="zh-CN" altLang="en-US" sz="1050" b="0" i="0" u="none" strike="noStrike" kern="0" cap="none" spc="0" normalizeH="0" baseline="0" noProof="0" dirty="0">
                  <a:ln>
                    <a:noFill/>
                  </a:ln>
                  <a:solidFill>
                    <a:srgbClr val="000000"/>
                  </a:solidFill>
                  <a:effectLst/>
                  <a:uLnTx/>
                  <a:uFillTx/>
                  <a:sym typeface="Helvetica Neue"/>
                </a:rPr>
                <a:t>：门店探访，人员座谈</a:t>
              </a:r>
              <a:endParaRPr kumimoji="0" lang="en-US" altLang="zh-CN" sz="1050" b="0" i="0" u="none" strike="noStrike" kern="0" cap="none" spc="0" normalizeH="0" baseline="0" noProof="0" dirty="0">
                <a:ln>
                  <a:noFill/>
                </a:ln>
                <a:solidFill>
                  <a:srgbClr val="000000"/>
                </a:solidFill>
                <a:effectLst/>
                <a:uLnTx/>
                <a:uFillTx/>
                <a:sym typeface="Helvetica Neue"/>
              </a:endParaRPr>
            </a:p>
            <a:p>
              <a:pPr marR="0" lvl="0" algn="just" defTabSz="412750" eaLnBrk="1" fontAlgn="auto" latinLnBrk="0" hangingPunct="0">
                <a:lnSpc>
                  <a:spcPct val="150000"/>
                </a:lnSpc>
                <a:spcBef>
                  <a:spcPts val="0"/>
                </a:spcBef>
                <a:spcAft>
                  <a:spcPts val="0"/>
                </a:spcAft>
                <a:buClrTx/>
                <a:buSzTx/>
                <a:defRPr/>
              </a:pPr>
              <a:endParaRPr kumimoji="0" lang="en-US" altLang="zh-CN" sz="1100" b="0" i="0" u="none" strike="noStrike" kern="0" cap="none" spc="0" normalizeH="0" baseline="0" noProof="0" dirty="0">
                <a:ln>
                  <a:noFill/>
                </a:ln>
                <a:solidFill>
                  <a:srgbClr val="000000"/>
                </a:solidFill>
                <a:effectLst/>
                <a:uLnTx/>
                <a:uFillTx/>
                <a:sym typeface="Helvetica Neue"/>
              </a:endParaRPr>
            </a:p>
            <a:p>
              <a:pPr marR="0" lvl="0" algn="just" defTabSz="412750" eaLnBrk="1" fontAlgn="auto" latinLnBrk="0" hangingPunct="0">
                <a:lnSpc>
                  <a:spcPct val="150000"/>
                </a:lnSpc>
                <a:spcBef>
                  <a:spcPts val="0"/>
                </a:spcBef>
                <a:spcAft>
                  <a:spcPts val="0"/>
                </a:spcAft>
                <a:buClrTx/>
                <a:buSzTx/>
                <a:defRPr/>
              </a:pPr>
              <a:endParaRPr kumimoji="0" lang="en-US" altLang="zh-CN" sz="1100" b="0" i="0" u="none" strike="noStrike" kern="0" cap="none" spc="0" normalizeH="0" baseline="0" noProof="0" dirty="0">
                <a:ln>
                  <a:noFill/>
                </a:ln>
                <a:solidFill>
                  <a:srgbClr val="000000"/>
                </a:solidFill>
                <a:effectLst/>
                <a:uLnTx/>
                <a:uFillTx/>
                <a:sym typeface="Helvetica Neue"/>
              </a:endParaRPr>
            </a:p>
            <a:p>
              <a:pPr marL="171450" marR="0" lvl="0" indent="-171450" defTabSz="412750" eaLnBrk="1" fontAlgn="auto" latinLnBrk="0" hangingPunct="0">
                <a:lnSpc>
                  <a:spcPct val="150000"/>
                </a:lnSpc>
                <a:spcBef>
                  <a:spcPts val="0"/>
                </a:spcBef>
                <a:spcAft>
                  <a:spcPts val="0"/>
                </a:spcAft>
                <a:buClrTx/>
                <a:buSzTx/>
                <a:buFont typeface="Wingdings" panose="05000000000000000000" pitchFamily="2" charset="2"/>
                <a:buChar char="Ø"/>
                <a:defRPr/>
              </a:pPr>
              <a:r>
                <a:rPr kumimoji="0" lang="en-US" altLang="zh-CN" sz="1000" b="1" i="0" u="none" strike="noStrike" kern="0" cap="none" spc="0" normalizeH="0" baseline="0" noProof="0" dirty="0">
                  <a:ln>
                    <a:noFill/>
                  </a:ln>
                  <a:solidFill>
                    <a:srgbClr val="000000"/>
                  </a:solidFill>
                  <a:effectLst/>
                  <a:uLnTx/>
                  <a:uFillTx/>
                  <a:sym typeface="Helvetica Neue"/>
                </a:rPr>
                <a:t>From user perspectives </a:t>
              </a:r>
              <a:r>
                <a:rPr kumimoji="0" lang="en-US" altLang="zh-CN" sz="1000" b="0" i="0" u="none" strike="noStrike" kern="0" cap="none" spc="0" normalizeH="0" baseline="0" noProof="0" dirty="0">
                  <a:ln>
                    <a:noFill/>
                  </a:ln>
                  <a:solidFill>
                    <a:srgbClr val="000000"/>
                  </a:solidFill>
                  <a:effectLst/>
                  <a:uLnTx/>
                  <a:uFillTx/>
                  <a:sym typeface="Helvetica Neue"/>
                </a:rPr>
                <a:t>: Return visit data analysis, customers satisfaction and one-hour flash fix rate; data analysis of user complaints</a:t>
              </a:r>
              <a:endParaRPr kumimoji="0" lang="en-US" altLang="zh-CN" sz="1000" b="0" i="0" u="none" strike="noStrike" kern="0" cap="none" spc="0" normalizeH="0" baseline="0" noProof="0" dirty="0">
                <a:ln>
                  <a:noFill/>
                </a:ln>
                <a:solidFill>
                  <a:srgbClr val="000000"/>
                </a:solidFill>
                <a:effectLst/>
                <a:uLnTx/>
                <a:uFillTx/>
                <a:sym typeface="Helvetica Neue"/>
              </a:endParaRPr>
            </a:p>
            <a:p>
              <a:pPr marL="171450" marR="0" lvl="0" indent="-171450" defTabSz="412750" eaLnBrk="1" fontAlgn="auto" latinLnBrk="0" hangingPunct="0">
                <a:lnSpc>
                  <a:spcPct val="150000"/>
                </a:lnSpc>
                <a:spcBef>
                  <a:spcPts val="0"/>
                </a:spcBef>
                <a:spcAft>
                  <a:spcPts val="0"/>
                </a:spcAft>
                <a:buClrTx/>
                <a:buSzTx/>
                <a:buFont typeface="Wingdings" panose="05000000000000000000" pitchFamily="2" charset="2"/>
                <a:buChar char="Ø"/>
                <a:defRPr/>
              </a:pPr>
              <a:r>
                <a:rPr kumimoji="0" lang="en-US" altLang="zh-CN" sz="1000" b="1" i="0" u="none" strike="noStrike" kern="0" cap="none" spc="0" normalizeH="0" baseline="0" noProof="0" dirty="0">
                  <a:ln>
                    <a:noFill/>
                  </a:ln>
                  <a:solidFill>
                    <a:srgbClr val="000000"/>
                  </a:solidFill>
                  <a:effectLst/>
                  <a:uLnTx/>
                  <a:uFillTx/>
                  <a:sym typeface="Helvetica Neue"/>
                </a:rPr>
                <a:t>From staff perspectives </a:t>
              </a:r>
              <a:r>
                <a:rPr kumimoji="0" lang="en-US" altLang="zh-CN" sz="1000" b="0" i="0" u="none" strike="noStrike" kern="0" cap="none" spc="0" normalizeH="0" baseline="0" noProof="0" dirty="0">
                  <a:ln>
                    <a:noFill/>
                  </a:ln>
                  <a:solidFill>
                    <a:srgbClr val="000000"/>
                  </a:solidFill>
                  <a:effectLst/>
                  <a:uLnTx/>
                  <a:uFillTx/>
                  <a:sym typeface="Helvetica Neue"/>
                </a:rPr>
                <a:t>: store visits; service staff interview</a:t>
              </a:r>
              <a:endParaRPr kumimoji="0" lang="en-US" altLang="zh-CN" sz="1000" b="0" i="0" u="none" strike="noStrike" kern="0" cap="none" spc="0" normalizeH="0" baseline="0" noProof="0" dirty="0">
                <a:ln>
                  <a:noFill/>
                </a:ln>
                <a:solidFill>
                  <a:srgbClr val="000000"/>
                </a:solidFill>
                <a:effectLst/>
                <a:uLnTx/>
                <a:uFillTx/>
                <a:sym typeface="Helvetica Neue"/>
              </a:endParaRPr>
            </a:p>
          </p:txBody>
        </p:sp>
        <p:sp>
          <p:nvSpPr>
            <p:cNvPr id="65" name="矩形 64"/>
            <p:cNvSpPr/>
            <p:nvPr/>
          </p:nvSpPr>
          <p:spPr>
            <a:xfrm>
              <a:off x="3594712" y="3359290"/>
              <a:ext cx="2149001" cy="2749736"/>
            </a:xfrm>
            <a:prstGeom prst="rect">
              <a:avLst/>
            </a:prstGeom>
            <a:noFill/>
            <a:ln w="12700" cap="flat" cmpd="sng" algn="ctr">
              <a:noFill/>
              <a:prstDash val="solid"/>
              <a:miter lim="800000"/>
            </a:ln>
            <a:effectLst/>
          </p:spPr>
          <p:txBody>
            <a:bodyPr lIns="0" tIns="0" rIns="0" bIns="0" rtlCol="0" anchor="t">
              <a:noAutofit/>
            </a:bodyPr>
            <a:lstStyle/>
            <a:p>
              <a:pPr marL="171450" marR="0" lvl="0" indent="-171450" defTabSz="412750" eaLnBrk="1" fontAlgn="auto" latinLnBrk="0" hangingPunct="0">
                <a:lnSpc>
                  <a:spcPct val="150000"/>
                </a:lnSpc>
                <a:spcBef>
                  <a:spcPts val="0"/>
                </a:spcBef>
                <a:spcAft>
                  <a:spcPts val="0"/>
                </a:spcAft>
                <a:buClrTx/>
                <a:buSzTx/>
                <a:buFont typeface="Wingdings" panose="05000000000000000000" pitchFamily="2" charset="2"/>
                <a:buChar char="Ø"/>
                <a:defRPr/>
              </a:pPr>
              <a:r>
                <a:rPr kumimoji="0" lang="zh-CN" altLang="en-US" sz="1050" b="0" i="0" u="none" strike="noStrike" kern="0" cap="none" spc="0" normalizeH="0" baseline="0" noProof="0" dirty="0">
                  <a:ln>
                    <a:noFill/>
                  </a:ln>
                  <a:solidFill>
                    <a:srgbClr val="000000"/>
                  </a:solidFill>
                  <a:effectLst/>
                  <a:uLnTx/>
                  <a:uFillTx/>
                  <a:sym typeface="Helvetica Neue"/>
                </a:rPr>
                <a:t>依据用户旅程地图调研，梳理确认关键议题</a:t>
              </a:r>
              <a:r>
                <a:rPr kumimoji="0" lang="en-US" altLang="zh-CN" sz="1050" b="0" i="0" u="none" strike="noStrike" kern="0" cap="none" spc="0" normalizeH="0" baseline="0" noProof="0" dirty="0">
                  <a:ln>
                    <a:noFill/>
                  </a:ln>
                  <a:solidFill>
                    <a:srgbClr val="000000"/>
                  </a:solidFill>
                  <a:effectLst/>
                  <a:uLnTx/>
                  <a:uFillTx/>
                  <a:sym typeface="Helvetica Neue"/>
                </a:rPr>
                <a:t> </a:t>
              </a:r>
              <a:endParaRPr kumimoji="0" lang="en-US" altLang="zh-CN" sz="1050" b="0" i="0" u="none" strike="noStrike" kern="0" cap="none" spc="0" normalizeH="0" baseline="0" noProof="0" dirty="0">
                <a:ln>
                  <a:noFill/>
                </a:ln>
                <a:solidFill>
                  <a:srgbClr val="000000"/>
                </a:solidFill>
                <a:effectLst/>
                <a:uLnTx/>
                <a:uFillTx/>
                <a:sym typeface="Helvetica Neue"/>
              </a:endParaRPr>
            </a:p>
            <a:p>
              <a:pPr marL="171450" marR="0" lvl="0" indent="-171450" defTabSz="412750" eaLnBrk="1" fontAlgn="auto" latinLnBrk="0" hangingPunct="0">
                <a:lnSpc>
                  <a:spcPct val="150000"/>
                </a:lnSpc>
                <a:spcBef>
                  <a:spcPts val="0"/>
                </a:spcBef>
                <a:spcAft>
                  <a:spcPts val="0"/>
                </a:spcAft>
                <a:buClrTx/>
                <a:buSzTx/>
                <a:buFont typeface="Wingdings" panose="05000000000000000000" pitchFamily="2" charset="2"/>
                <a:buChar char="Ø"/>
                <a:defRPr/>
              </a:pPr>
              <a:r>
                <a:rPr kumimoji="0" lang="zh-CN" altLang="en-US" sz="1050" b="0" i="0" u="none" strike="noStrike" kern="0" cap="none" spc="0" normalizeH="0" baseline="0" noProof="0" dirty="0">
                  <a:ln>
                    <a:noFill/>
                  </a:ln>
                  <a:solidFill>
                    <a:srgbClr val="000000"/>
                  </a:solidFill>
                  <a:effectLst/>
                  <a:uLnTx/>
                  <a:uFillTx/>
                  <a:sym typeface="Helvetica Neue"/>
                </a:rPr>
                <a:t>相关团队成员，以工作坊方式进行解决方案共创，头脑风暴</a:t>
              </a:r>
              <a:endParaRPr kumimoji="0" lang="en-US" altLang="zh-CN" sz="1050" b="0" i="0" u="none" strike="noStrike" kern="0" cap="none" spc="0" normalizeH="0" baseline="0" noProof="0" dirty="0">
                <a:ln>
                  <a:noFill/>
                </a:ln>
                <a:solidFill>
                  <a:srgbClr val="000000"/>
                </a:solidFill>
                <a:effectLst/>
                <a:uLnTx/>
                <a:uFillTx/>
                <a:sym typeface="Helvetica Neue"/>
              </a:endParaRPr>
            </a:p>
            <a:p>
              <a:pPr marL="0" marR="0" lvl="0" indent="0" defTabSz="412750" eaLnBrk="1" fontAlgn="auto" latinLnBrk="0" hangingPunct="0">
                <a:lnSpc>
                  <a:spcPct val="150000"/>
                </a:lnSpc>
                <a:spcBef>
                  <a:spcPts val="0"/>
                </a:spcBef>
                <a:spcAft>
                  <a:spcPts val="0"/>
                </a:spcAft>
                <a:buClrTx/>
                <a:buSzTx/>
                <a:buFontTx/>
                <a:buNone/>
                <a:defRPr/>
              </a:pPr>
              <a:endParaRPr kumimoji="0" lang="en-US" altLang="zh-CN" sz="1100" b="0" i="0" u="none" strike="noStrike" kern="0" cap="none" spc="0" normalizeH="0" baseline="0" noProof="0" dirty="0">
                <a:ln>
                  <a:noFill/>
                </a:ln>
                <a:solidFill>
                  <a:srgbClr val="000000"/>
                </a:solidFill>
                <a:effectLst/>
                <a:uLnTx/>
                <a:uFillTx/>
                <a:sym typeface="Helvetica Neue"/>
              </a:endParaRPr>
            </a:p>
            <a:p>
              <a:pPr marL="171450" marR="0" lvl="0" indent="-171450" defTabSz="412750" eaLnBrk="1" fontAlgn="auto" latinLnBrk="0" hangingPunct="0">
                <a:lnSpc>
                  <a:spcPct val="150000"/>
                </a:lnSpc>
                <a:spcBef>
                  <a:spcPts val="0"/>
                </a:spcBef>
                <a:spcAft>
                  <a:spcPts val="0"/>
                </a:spcAft>
                <a:buClrTx/>
                <a:buSzTx/>
                <a:buFont typeface="Wingdings" panose="05000000000000000000" pitchFamily="2" charset="2"/>
                <a:buChar char="Ø"/>
                <a:defRPr/>
              </a:pPr>
              <a:r>
                <a:rPr kumimoji="0" lang="en-US" altLang="zh-CN" sz="1000" b="0" i="0" u="none" strike="noStrike" kern="0" cap="none" spc="0" normalizeH="0" baseline="0" noProof="0" dirty="0">
                  <a:ln>
                    <a:noFill/>
                  </a:ln>
                  <a:solidFill>
                    <a:srgbClr val="000000"/>
                  </a:solidFill>
                  <a:effectLst/>
                  <a:uLnTx/>
                  <a:uFillTx/>
                  <a:sym typeface="Helvetica Neue"/>
                </a:rPr>
                <a:t>Based on user journey map research, sorting out and confirming key issues</a:t>
              </a:r>
              <a:endParaRPr kumimoji="0" lang="en-US" altLang="zh-CN" sz="1000" b="0" i="0" u="none" strike="noStrike" kern="0" cap="none" spc="0" normalizeH="0" baseline="0" noProof="0" dirty="0">
                <a:ln>
                  <a:noFill/>
                </a:ln>
                <a:solidFill>
                  <a:srgbClr val="000000"/>
                </a:solidFill>
                <a:effectLst/>
                <a:uLnTx/>
                <a:uFillTx/>
                <a:sym typeface="Helvetica Neue"/>
              </a:endParaRPr>
            </a:p>
            <a:p>
              <a:pPr marL="171450" marR="0" lvl="0" indent="-171450" defTabSz="412750" eaLnBrk="1" fontAlgn="auto" latinLnBrk="0" hangingPunct="0">
                <a:lnSpc>
                  <a:spcPct val="150000"/>
                </a:lnSpc>
                <a:spcBef>
                  <a:spcPts val="0"/>
                </a:spcBef>
                <a:spcAft>
                  <a:spcPts val="0"/>
                </a:spcAft>
                <a:buClrTx/>
                <a:buSzTx/>
                <a:buFont typeface="Wingdings" panose="05000000000000000000" pitchFamily="2" charset="2"/>
                <a:buChar char="Ø"/>
                <a:defRPr/>
              </a:pPr>
              <a:r>
                <a:rPr kumimoji="0" lang="en-US" altLang="zh-CN" sz="1000" b="0" i="0" u="none" strike="noStrike" kern="0" cap="none" spc="0" normalizeH="0" baseline="0" noProof="0" dirty="0">
                  <a:ln>
                    <a:noFill/>
                  </a:ln>
                  <a:solidFill>
                    <a:srgbClr val="000000"/>
                  </a:solidFill>
                  <a:effectLst/>
                  <a:uLnTx/>
                  <a:uFillTx/>
                  <a:sym typeface="Helvetica Neue"/>
                </a:rPr>
                <a:t>Relevant team members co-create solutions</a:t>
              </a:r>
              <a:endParaRPr kumimoji="0" lang="en-US" altLang="zh-CN" sz="1000" b="0" i="0" u="none" strike="noStrike" kern="0" cap="none" spc="0" normalizeH="0" baseline="0" noProof="0" dirty="0">
                <a:ln>
                  <a:noFill/>
                </a:ln>
                <a:solidFill>
                  <a:srgbClr val="000000"/>
                </a:solidFill>
                <a:effectLst/>
                <a:uLnTx/>
                <a:uFillTx/>
                <a:sym typeface="Helvetica Neue"/>
              </a:endParaRPr>
            </a:p>
          </p:txBody>
        </p:sp>
        <p:sp>
          <p:nvSpPr>
            <p:cNvPr id="66" name="矩形 65"/>
            <p:cNvSpPr/>
            <p:nvPr/>
          </p:nvSpPr>
          <p:spPr>
            <a:xfrm>
              <a:off x="6031827" y="3359290"/>
              <a:ext cx="1838642" cy="3202223"/>
            </a:xfrm>
            <a:prstGeom prst="rect">
              <a:avLst/>
            </a:prstGeom>
            <a:noFill/>
            <a:ln w="12700" cap="flat" cmpd="sng" algn="ctr">
              <a:noFill/>
              <a:prstDash val="solid"/>
              <a:miter lim="800000"/>
            </a:ln>
            <a:effectLst/>
          </p:spPr>
          <p:txBody>
            <a:bodyPr lIns="0" tIns="0" rIns="0" bIns="0" rtlCol="0" anchor="t">
              <a:noAutofit/>
            </a:bodyPr>
            <a:lstStyle/>
            <a:p>
              <a:pPr marL="171450" marR="0" lvl="0" indent="-171450" defTabSz="412750" eaLnBrk="1" fontAlgn="auto" latinLnBrk="0" hangingPunct="0">
                <a:lnSpc>
                  <a:spcPct val="150000"/>
                </a:lnSpc>
                <a:spcBef>
                  <a:spcPts val="0"/>
                </a:spcBef>
                <a:spcAft>
                  <a:spcPts val="0"/>
                </a:spcAft>
                <a:buClrTx/>
                <a:buSzTx/>
                <a:buFont typeface="Wingdings" panose="05000000000000000000" pitchFamily="2" charset="2"/>
                <a:buChar char="Ø"/>
                <a:defRPr/>
              </a:pPr>
              <a:r>
                <a:rPr kumimoji="0" lang="zh-CN" altLang="en-US" sz="1050" b="0" i="0" u="none" strike="noStrike" kern="0" cap="none" spc="0" normalizeH="0" baseline="0" noProof="0" dirty="0">
                  <a:ln>
                    <a:noFill/>
                  </a:ln>
                  <a:solidFill>
                    <a:srgbClr val="000000"/>
                  </a:solidFill>
                  <a:effectLst/>
                  <a:uLnTx/>
                  <a:uFillTx/>
                  <a:sym typeface="Helvetica Neue"/>
                </a:rPr>
                <a:t>各业务组就方案的有效性和可行性进行评估，达成共识后，总部协调资源，各部门完善解决方案</a:t>
              </a:r>
              <a:endParaRPr kumimoji="0" lang="en-US" altLang="zh-CN" sz="1050" b="0" i="0" u="none" strike="noStrike" kern="0" cap="none" spc="0" normalizeH="0" baseline="0" noProof="0" dirty="0">
                <a:ln>
                  <a:noFill/>
                </a:ln>
                <a:solidFill>
                  <a:srgbClr val="000000"/>
                </a:solidFill>
                <a:effectLst/>
                <a:uLnTx/>
                <a:uFillTx/>
                <a:sym typeface="Helvetica Neue"/>
              </a:endParaRPr>
            </a:p>
            <a:p>
              <a:pPr marL="0" marR="0" lvl="0" indent="0" defTabSz="412750" eaLnBrk="1" fontAlgn="auto" latinLnBrk="0" hangingPunct="0">
                <a:lnSpc>
                  <a:spcPct val="150000"/>
                </a:lnSpc>
                <a:spcBef>
                  <a:spcPts val="0"/>
                </a:spcBef>
                <a:spcAft>
                  <a:spcPts val="0"/>
                </a:spcAft>
                <a:buClrTx/>
                <a:buSzTx/>
                <a:buFontTx/>
                <a:buNone/>
                <a:defRPr/>
              </a:pPr>
              <a:endParaRPr kumimoji="0" lang="en-US" altLang="zh-CN" sz="1100" b="0" i="0" u="none" strike="noStrike" kern="0" cap="none" spc="0" normalizeH="0" baseline="0" noProof="0" dirty="0">
                <a:ln>
                  <a:noFill/>
                </a:ln>
                <a:solidFill>
                  <a:srgbClr val="000000"/>
                </a:solidFill>
                <a:effectLst/>
                <a:uLnTx/>
                <a:uFillTx/>
                <a:sym typeface="Helvetica Neue"/>
              </a:endParaRPr>
            </a:p>
            <a:p>
              <a:pPr marL="171450" marR="0" lvl="0" indent="-171450" defTabSz="412750" eaLnBrk="1" fontAlgn="auto" latinLnBrk="0" hangingPunct="0">
                <a:lnSpc>
                  <a:spcPct val="150000"/>
                </a:lnSpc>
                <a:spcBef>
                  <a:spcPts val="0"/>
                </a:spcBef>
                <a:spcAft>
                  <a:spcPts val="0"/>
                </a:spcAft>
                <a:buClrTx/>
                <a:buSzTx/>
                <a:buFont typeface="Wingdings" panose="05000000000000000000" pitchFamily="2" charset="2"/>
                <a:buChar char="Ø"/>
                <a:defRPr/>
              </a:pPr>
              <a:r>
                <a:rPr kumimoji="0" lang="en-US" altLang="zh-CN" sz="1000" b="0" i="0" u="none" strike="noStrike" kern="0" cap="none" spc="0" normalizeH="0" baseline="0" noProof="0" dirty="0">
                  <a:ln>
                    <a:noFill/>
                  </a:ln>
                  <a:solidFill>
                    <a:srgbClr val="000000"/>
                  </a:solidFill>
                  <a:effectLst/>
                  <a:uLnTx/>
                  <a:uFillTx/>
                  <a:sym typeface="Helvetica Neue"/>
                </a:rPr>
                <a:t>Each business group evaluates the effectiveness and feasibility of the plan, and after reaching a consensus, the headquarters coordinates resources and each department improves the solution</a:t>
              </a:r>
              <a:endParaRPr kumimoji="0" lang="en-US" altLang="zh-CN" sz="1000" b="0" i="0" u="none" strike="noStrike" kern="0" cap="none" spc="0" normalizeH="0" baseline="0" noProof="0" dirty="0">
                <a:ln>
                  <a:noFill/>
                </a:ln>
                <a:solidFill>
                  <a:srgbClr val="000000"/>
                </a:solidFill>
                <a:effectLst/>
                <a:uLnTx/>
                <a:uFillTx/>
                <a:sym typeface="Helvetica Neue"/>
              </a:endParaRPr>
            </a:p>
          </p:txBody>
        </p:sp>
        <p:cxnSp>
          <p:nvCxnSpPr>
            <p:cNvPr id="67" name="直接连接符 66"/>
            <p:cNvCxnSpPr/>
            <p:nvPr/>
          </p:nvCxnSpPr>
          <p:spPr>
            <a:xfrm>
              <a:off x="1259787" y="3205457"/>
              <a:ext cx="1917128" cy="1"/>
            </a:xfrm>
            <a:prstGeom prst="line">
              <a:avLst/>
            </a:prstGeom>
            <a:noFill/>
            <a:ln w="6350" cap="flat" cmpd="sng" algn="ctr">
              <a:solidFill>
                <a:srgbClr val="262626"/>
              </a:solidFill>
              <a:prstDash val="solid"/>
              <a:miter lim="800000"/>
            </a:ln>
            <a:effectLst/>
          </p:spPr>
        </p:cxnSp>
        <p:cxnSp>
          <p:nvCxnSpPr>
            <p:cNvPr id="68" name="直接连接符 67"/>
            <p:cNvCxnSpPr/>
            <p:nvPr/>
          </p:nvCxnSpPr>
          <p:spPr>
            <a:xfrm>
              <a:off x="3797536" y="3177173"/>
              <a:ext cx="1588753" cy="0"/>
            </a:xfrm>
            <a:prstGeom prst="line">
              <a:avLst/>
            </a:prstGeom>
            <a:noFill/>
            <a:ln w="6350" cap="flat" cmpd="sng" algn="ctr">
              <a:solidFill>
                <a:srgbClr val="262626"/>
              </a:solidFill>
              <a:prstDash val="solid"/>
              <a:miter lim="800000"/>
            </a:ln>
            <a:effectLst/>
          </p:spPr>
        </p:cxnSp>
        <p:cxnSp>
          <p:nvCxnSpPr>
            <p:cNvPr id="69" name="直接连接符 68"/>
            <p:cNvCxnSpPr/>
            <p:nvPr/>
          </p:nvCxnSpPr>
          <p:spPr>
            <a:xfrm>
              <a:off x="6210282" y="3151121"/>
              <a:ext cx="1479269" cy="0"/>
            </a:xfrm>
            <a:prstGeom prst="line">
              <a:avLst/>
            </a:prstGeom>
            <a:noFill/>
            <a:ln w="6350" cap="flat" cmpd="sng" algn="ctr">
              <a:solidFill>
                <a:srgbClr val="262626"/>
              </a:solidFill>
              <a:prstDash val="solid"/>
              <a:miter lim="800000"/>
            </a:ln>
            <a:effectLst/>
          </p:spPr>
        </p:cxnSp>
        <p:cxnSp>
          <p:nvCxnSpPr>
            <p:cNvPr id="70" name="直接连接符 69"/>
            <p:cNvCxnSpPr/>
            <p:nvPr/>
          </p:nvCxnSpPr>
          <p:spPr>
            <a:xfrm flipV="1">
              <a:off x="8585213" y="3143077"/>
              <a:ext cx="1464499" cy="2"/>
            </a:xfrm>
            <a:prstGeom prst="line">
              <a:avLst/>
            </a:prstGeom>
            <a:noFill/>
            <a:ln w="6350" cap="flat" cmpd="sng" algn="ctr">
              <a:solidFill>
                <a:srgbClr val="262626"/>
              </a:solidFill>
              <a:prstDash val="solid"/>
              <a:miter lim="800000"/>
            </a:ln>
            <a:effectLst/>
          </p:spPr>
        </p:cxnSp>
      </p:grpSp>
      <p:sp>
        <p:nvSpPr>
          <p:cNvPr id="71" name="矩形 70"/>
          <p:cNvSpPr/>
          <p:nvPr/>
        </p:nvSpPr>
        <p:spPr>
          <a:xfrm>
            <a:off x="8920732" y="2670046"/>
            <a:ext cx="2159178" cy="3754358"/>
          </a:xfrm>
          <a:prstGeom prst="rect">
            <a:avLst/>
          </a:prstGeom>
          <a:noFill/>
          <a:ln w="12700" cap="flat" cmpd="sng" algn="ctr">
            <a:noFill/>
            <a:prstDash val="solid"/>
            <a:miter lim="800000"/>
          </a:ln>
          <a:effectLst/>
        </p:spPr>
        <p:txBody>
          <a:bodyPr lIns="0" tIns="0" rIns="0" bIns="0" rtlCol="0" anchor="t">
            <a:noAutofit/>
          </a:bodyPr>
          <a:lstStyle/>
          <a:p>
            <a:pPr marL="171450" marR="0" lvl="0" indent="-171450" algn="just" defTabSz="412750" eaLnBrk="1" fontAlgn="auto" latinLnBrk="0" hangingPunct="0">
              <a:lnSpc>
                <a:spcPct val="150000"/>
              </a:lnSpc>
              <a:spcBef>
                <a:spcPts val="0"/>
              </a:spcBef>
              <a:spcAft>
                <a:spcPts val="0"/>
              </a:spcAft>
              <a:buClrTx/>
              <a:buSzTx/>
              <a:buFont typeface="Wingdings" panose="05000000000000000000" pitchFamily="2" charset="2"/>
              <a:buChar char="Ø"/>
              <a:defRPr/>
            </a:pPr>
            <a:r>
              <a:rPr kumimoji="0" lang="zh-CN" altLang="en-US" sz="1050" b="0" i="0" u="none" strike="noStrike" kern="0" cap="none" spc="0" normalizeH="0" baseline="0" noProof="0" dirty="0">
                <a:ln>
                  <a:noFill/>
                </a:ln>
                <a:solidFill>
                  <a:srgbClr val="000000"/>
                </a:solidFill>
                <a:effectLst/>
                <a:uLnTx/>
                <a:uFillTx/>
                <a:sym typeface="Helvetica Neue"/>
              </a:rPr>
              <a:t>整合并绘制成最终的服务策略（每一项问题一个服务对策）</a:t>
            </a:r>
            <a:endParaRPr kumimoji="0" lang="en-US" altLang="zh-CN" sz="1050" b="0" i="0" u="none" strike="noStrike" kern="0" cap="none" spc="0" normalizeH="0" baseline="0" noProof="0" dirty="0">
              <a:ln>
                <a:noFill/>
              </a:ln>
              <a:solidFill>
                <a:srgbClr val="000000"/>
              </a:solidFill>
              <a:effectLst/>
              <a:uLnTx/>
              <a:uFillTx/>
              <a:sym typeface="Helvetica Neue"/>
            </a:endParaRPr>
          </a:p>
          <a:p>
            <a:pPr marL="171450" marR="0" lvl="0" indent="-171450" algn="just" defTabSz="412750" eaLnBrk="1" fontAlgn="auto" latinLnBrk="0" hangingPunct="0">
              <a:lnSpc>
                <a:spcPct val="150000"/>
              </a:lnSpc>
              <a:spcBef>
                <a:spcPts val="0"/>
              </a:spcBef>
              <a:spcAft>
                <a:spcPts val="0"/>
              </a:spcAft>
              <a:buClrTx/>
              <a:buSzTx/>
              <a:buFont typeface="Wingdings" panose="05000000000000000000" pitchFamily="2" charset="2"/>
              <a:buChar char="Ø"/>
              <a:defRPr/>
            </a:pPr>
            <a:r>
              <a:rPr kumimoji="0" lang="zh-CN" altLang="en-US" sz="1050" b="0" i="0" u="none" strike="noStrike" kern="0" cap="none" spc="0" normalizeH="0" baseline="0" noProof="0" dirty="0">
                <a:ln>
                  <a:noFill/>
                </a:ln>
                <a:solidFill>
                  <a:srgbClr val="000000"/>
                </a:solidFill>
                <a:effectLst/>
                <a:uLnTx/>
                <a:uFillTx/>
                <a:sym typeface="Helvetica Neue"/>
              </a:rPr>
              <a:t>区域整合团队力量，确保措施落地，跟进实施效果</a:t>
            </a:r>
            <a:endParaRPr kumimoji="0" lang="en-US" altLang="zh-CN" sz="1050" b="0" i="0" u="none" strike="noStrike" kern="0" cap="none" spc="0" normalizeH="0" baseline="0" noProof="0" dirty="0">
              <a:ln>
                <a:noFill/>
              </a:ln>
              <a:solidFill>
                <a:srgbClr val="000000"/>
              </a:solidFill>
              <a:effectLst/>
              <a:uLnTx/>
              <a:uFillTx/>
              <a:sym typeface="Helvetica Neue"/>
            </a:endParaRPr>
          </a:p>
          <a:p>
            <a:pPr marL="0" marR="0" lvl="0" indent="0" algn="just" defTabSz="412750" eaLnBrk="1" fontAlgn="auto" latinLnBrk="0" hangingPunct="0">
              <a:lnSpc>
                <a:spcPct val="150000"/>
              </a:lnSpc>
              <a:spcBef>
                <a:spcPts val="0"/>
              </a:spcBef>
              <a:spcAft>
                <a:spcPts val="0"/>
              </a:spcAft>
              <a:buClrTx/>
              <a:buSzTx/>
              <a:buFontTx/>
              <a:buNone/>
              <a:defRPr/>
            </a:pPr>
            <a:endParaRPr kumimoji="0" lang="en-US" altLang="zh-CN" sz="1100" b="0" i="0" u="none" strike="noStrike" kern="0" cap="none" spc="0" normalizeH="0" baseline="0" noProof="0" dirty="0">
              <a:ln>
                <a:noFill/>
              </a:ln>
              <a:solidFill>
                <a:srgbClr val="000000"/>
              </a:solidFill>
              <a:effectLst/>
              <a:uLnTx/>
              <a:uFillTx/>
              <a:sym typeface="Helvetica Neue"/>
            </a:endParaRPr>
          </a:p>
          <a:p>
            <a:pPr marL="171450" marR="0" lvl="0" indent="-171450" defTabSz="412750" eaLnBrk="1" fontAlgn="auto" latinLnBrk="0" hangingPunct="0">
              <a:lnSpc>
                <a:spcPct val="150000"/>
              </a:lnSpc>
              <a:spcBef>
                <a:spcPts val="0"/>
              </a:spcBef>
              <a:spcAft>
                <a:spcPts val="0"/>
              </a:spcAft>
              <a:buClrTx/>
              <a:buSzTx/>
              <a:buFont typeface="Wingdings" panose="05000000000000000000" pitchFamily="2" charset="2"/>
              <a:buChar char="Ø"/>
              <a:defRPr/>
            </a:pPr>
            <a:r>
              <a:rPr kumimoji="0" lang="en-US" altLang="zh-CN" sz="1000" b="0" i="0" u="none" strike="noStrike" kern="0" cap="none" spc="0" normalizeH="0" baseline="0" noProof="0" dirty="0">
                <a:ln>
                  <a:noFill/>
                </a:ln>
                <a:solidFill>
                  <a:srgbClr val="000000"/>
                </a:solidFill>
                <a:effectLst/>
                <a:uLnTx/>
                <a:uFillTx/>
                <a:sym typeface="Helvetica Neue"/>
              </a:rPr>
              <a:t>Integrating and drawing into the final service strategy (one service solution for each problem)</a:t>
            </a:r>
            <a:endParaRPr kumimoji="0" lang="en-US" altLang="zh-CN" sz="1000" b="0" i="0" u="none" strike="noStrike" kern="0" cap="none" spc="0" normalizeH="0" baseline="0" noProof="0" dirty="0">
              <a:ln>
                <a:noFill/>
              </a:ln>
              <a:solidFill>
                <a:srgbClr val="000000"/>
              </a:solidFill>
              <a:effectLst/>
              <a:uLnTx/>
              <a:uFillTx/>
              <a:sym typeface="Helvetica Neue"/>
            </a:endParaRPr>
          </a:p>
          <a:p>
            <a:pPr marL="171450" marR="0" lvl="0" indent="-171450" defTabSz="412750" eaLnBrk="1" fontAlgn="auto" latinLnBrk="0" hangingPunct="0">
              <a:lnSpc>
                <a:spcPct val="150000"/>
              </a:lnSpc>
              <a:spcBef>
                <a:spcPts val="0"/>
              </a:spcBef>
              <a:spcAft>
                <a:spcPts val="0"/>
              </a:spcAft>
              <a:buClrTx/>
              <a:buSzTx/>
              <a:buFont typeface="Wingdings" panose="05000000000000000000" pitchFamily="2" charset="2"/>
              <a:buChar char="Ø"/>
              <a:defRPr/>
            </a:pPr>
            <a:r>
              <a:rPr kumimoji="0" lang="en-US" altLang="zh-CN" sz="1000" b="0" i="0" u="none" strike="noStrike" kern="0" cap="none" spc="0" normalizeH="0" baseline="0" noProof="0" dirty="0">
                <a:ln>
                  <a:noFill/>
                </a:ln>
                <a:solidFill>
                  <a:srgbClr val="000000"/>
                </a:solidFill>
                <a:effectLst/>
                <a:uLnTx/>
                <a:uFillTx/>
                <a:sym typeface="Helvetica Neue"/>
              </a:rPr>
              <a:t>Strengthening integration of team to ensure the implementation of measures and tracking implementation effects</a:t>
            </a:r>
            <a:endParaRPr kumimoji="0" lang="en-US" altLang="zh-CN" sz="1000" b="0" i="0" u="none" strike="noStrike" kern="0" cap="none" spc="0" normalizeH="0" baseline="0" noProof="0" dirty="0">
              <a:ln>
                <a:noFill/>
              </a:ln>
              <a:solidFill>
                <a:srgbClr val="000000"/>
              </a:solidFill>
              <a:effectLst/>
              <a:uLnTx/>
              <a:uFillTx/>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rot="2700000">
            <a:off x="2514790" y="1453137"/>
            <a:ext cx="370535" cy="370535"/>
          </a:xfrm>
          <a:prstGeom prst="rect">
            <a:avLst/>
          </a:prstGeom>
          <a:solidFill>
            <a:srgbClr val="046A38"/>
          </a:solidFill>
          <a:ln w="12700" cap="flat" cmpd="sng" algn="ctr">
            <a:noFill/>
            <a:prstDash val="solid"/>
            <a:miter lim="800000"/>
          </a:ln>
          <a:effectLst/>
        </p:spPr>
        <p:txBody>
          <a:bodyPr rtlCol="0" anchor="ctr"/>
          <a:lstStyle/>
          <a:p>
            <a:pPr algn="ctr" defTabSz="913765">
              <a:defRPr/>
            </a:pPr>
            <a:endParaRPr lang="zh-CN" altLang="en-US" sz="1800" kern="0">
              <a:solidFill>
                <a:schemeClr val="tx1">
                  <a:lumMod val="65000"/>
                  <a:lumOff val="35000"/>
                </a:schemeClr>
              </a:solidFill>
              <a:latin typeface="OPPOSans B" panose="00020600040101010101" charset="-122"/>
              <a:ea typeface="OPPOSans B" panose="00020600040101010101" charset="-122"/>
            </a:endParaRPr>
          </a:p>
        </p:txBody>
      </p:sp>
      <p:sp>
        <p:nvSpPr>
          <p:cNvPr id="24" name="矩形 23"/>
          <p:cNvSpPr/>
          <p:nvPr/>
        </p:nvSpPr>
        <p:spPr>
          <a:xfrm rot="2700000">
            <a:off x="2999646" y="1853341"/>
            <a:ext cx="181450" cy="181450"/>
          </a:xfrm>
          <a:prstGeom prst="rect">
            <a:avLst/>
          </a:prstGeom>
          <a:solidFill>
            <a:srgbClr val="2DC84D">
              <a:alpha val="69804"/>
            </a:srgbClr>
          </a:solidFill>
          <a:ln w="12700" cap="flat" cmpd="sng" algn="ctr">
            <a:noFill/>
            <a:prstDash val="solid"/>
            <a:miter lim="800000"/>
          </a:ln>
          <a:effectLst/>
        </p:spPr>
        <p:txBody>
          <a:bodyPr rtlCol="0" anchor="ctr"/>
          <a:lstStyle/>
          <a:p>
            <a:pPr algn="ctr" defTabSz="913765">
              <a:defRPr/>
            </a:pPr>
            <a:endParaRPr lang="zh-CN" altLang="en-US" sz="1800" kern="0">
              <a:solidFill>
                <a:prstClr val="white"/>
              </a:solidFill>
              <a:latin typeface="OPPOSans B" panose="00020600040101010101" charset="-122"/>
              <a:ea typeface="OPPOSans B" panose="00020600040101010101" charset="-122"/>
            </a:endParaRPr>
          </a:p>
        </p:txBody>
      </p:sp>
      <p:grpSp>
        <p:nvGrpSpPr>
          <p:cNvPr id="11" name="组合 10"/>
          <p:cNvGrpSpPr/>
          <p:nvPr/>
        </p:nvGrpSpPr>
        <p:grpSpPr>
          <a:xfrm>
            <a:off x="2897844" y="2072371"/>
            <a:ext cx="7531100" cy="2390140"/>
            <a:chOff x="1799" y="2145"/>
            <a:chExt cx="11860" cy="3764"/>
          </a:xfrm>
        </p:grpSpPr>
        <p:sp>
          <p:nvSpPr>
            <p:cNvPr id="12" name="文本框 2"/>
            <p:cNvSpPr txBox="1">
              <a:spLocks noChangeArrowheads="1"/>
            </p:cNvSpPr>
            <p:nvPr>
              <p:custDataLst>
                <p:tags r:id="rId1"/>
              </p:custDataLst>
            </p:nvPr>
          </p:nvSpPr>
          <p:spPr bwMode="auto">
            <a:xfrm>
              <a:off x="1852" y="2145"/>
              <a:ext cx="4968" cy="3764"/>
            </a:xfrm>
            <a:prstGeom prst="rect">
              <a:avLst/>
            </a:prstGeom>
            <a:noFill/>
            <a:ln w="9525">
              <a:noFill/>
              <a:miter lim="800000"/>
            </a:ln>
          </p:spPr>
          <p:txBody>
            <a:bodyPr>
              <a:spAutoFit/>
            </a:bodyPr>
            <a:lstStyle/>
            <a:p>
              <a:pPr algn="ctr" eaLnBrk="1" hangingPunct="1"/>
              <a:r>
                <a:rPr lang="en-US" altLang="zh-CN" sz="14930" b="1" dirty="0">
                  <a:solidFill>
                    <a:srgbClr val="046A38"/>
                  </a:solidFill>
                  <a:latin typeface="Arial Black" panose="020B0A04020102020204" pitchFamily="34" charset="0"/>
                  <a:ea typeface="微软雅黑" panose="020B0503020204020204" pitchFamily="34" charset="-122"/>
                  <a:cs typeface="Times New Roman" panose="02020603050405020304" pitchFamily="18" charset="0"/>
                </a:rPr>
                <a:t>03</a:t>
              </a:r>
              <a:endParaRPr lang="zh-CN" altLang="en-US" sz="14930" b="1" dirty="0">
                <a:solidFill>
                  <a:srgbClr val="046A38"/>
                </a:solidFill>
                <a:latin typeface="Arial Black" panose="020B0A04020102020204" pitchFamily="34" charset="0"/>
                <a:ea typeface="微软雅黑" panose="020B0503020204020204" pitchFamily="34" charset="-122"/>
                <a:cs typeface="Times New Roman" panose="02020603050405020304" pitchFamily="18" charset="0"/>
              </a:endParaRPr>
            </a:p>
          </p:txBody>
        </p:sp>
        <p:cxnSp>
          <p:nvCxnSpPr>
            <p:cNvPr id="13" name="直接连接符 12"/>
            <p:cNvCxnSpPr/>
            <p:nvPr>
              <p:custDataLst>
                <p:tags r:id="rId2"/>
              </p:custDataLst>
            </p:nvPr>
          </p:nvCxnSpPr>
          <p:spPr>
            <a:xfrm>
              <a:off x="6489" y="4009"/>
              <a:ext cx="5444"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 name="文本框 11"/>
            <p:cNvSpPr txBox="1">
              <a:spLocks noChangeArrowheads="1"/>
            </p:cNvSpPr>
            <p:nvPr>
              <p:custDataLst>
                <p:tags r:id="rId3"/>
              </p:custDataLst>
            </p:nvPr>
          </p:nvSpPr>
          <p:spPr bwMode="auto">
            <a:xfrm>
              <a:off x="1799" y="3627"/>
              <a:ext cx="4593" cy="792"/>
            </a:xfrm>
            <a:prstGeom prst="rect">
              <a:avLst/>
            </a:prstGeom>
            <a:solidFill>
              <a:srgbClr val="F8F8F8"/>
            </a:solidFill>
            <a:ln w="9525">
              <a:noFill/>
              <a:miter lim="800000"/>
            </a:ln>
          </p:spPr>
          <p:txBody>
            <a:bodyPr>
              <a:spAutoFit/>
            </a:bodyPr>
            <a:lstStyle/>
            <a:p>
              <a:pPr eaLnBrk="1" hangingPunct="1"/>
              <a:r>
                <a:rPr lang="en-US" altLang="zh-CN" sz="2700" b="1" dirty="0">
                  <a:solidFill>
                    <a:schemeClr val="bg2">
                      <a:lumMod val="50000"/>
                    </a:schemeClr>
                  </a:solidFill>
                  <a:latin typeface="Times New Roman" panose="02020603050405020304" pitchFamily="18" charset="0"/>
                  <a:cs typeface="Times New Roman" panose="02020603050405020304" pitchFamily="18" charset="0"/>
                </a:rPr>
                <a:t>      PART THREE</a:t>
              </a:r>
              <a:endParaRPr lang="zh-CN" altLang="en-US" sz="2700" b="1"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16" name="文本框 15"/>
            <p:cNvSpPr txBox="1">
              <a:spLocks noChangeArrowheads="1"/>
            </p:cNvSpPr>
            <p:nvPr>
              <p:custDataLst>
                <p:tags r:id="rId4"/>
              </p:custDataLst>
            </p:nvPr>
          </p:nvSpPr>
          <p:spPr bwMode="auto">
            <a:xfrm>
              <a:off x="6425" y="3160"/>
              <a:ext cx="7234" cy="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en-US" altLang="zh-CN" sz="2400" dirty="0">
                  <a:solidFill>
                    <a:schemeClr val="bg2">
                      <a:lumMod val="50000"/>
                    </a:schemeClr>
                  </a:solidFill>
                  <a:latin typeface="OPPOSans B" panose="00020600040101010101" charset="-122"/>
                  <a:ea typeface="OPPOSans B" panose="00020600040101010101" charset="-122"/>
                  <a:cs typeface="Arial" panose="020B0604020202020204" pitchFamily="34" charset="0"/>
                </a:rPr>
                <a:t>NPS is Not Only a Score</a:t>
              </a:r>
              <a:endParaRPr lang="en-US" altLang="zh-CN" sz="2400" dirty="0">
                <a:solidFill>
                  <a:schemeClr val="bg2">
                    <a:lumMod val="50000"/>
                  </a:schemeClr>
                </a:solidFill>
                <a:latin typeface="OPPOSans B" panose="00020600040101010101" charset="-122"/>
                <a:ea typeface="OPPOSans B" panose="00020600040101010101" charset="-122"/>
                <a:cs typeface="Arial" panose="020B0604020202020204" pitchFamily="34" charset="0"/>
              </a:endParaRPr>
            </a:p>
          </p:txBody>
        </p:sp>
      </p:grpSp>
      <p:sp>
        <p:nvSpPr>
          <p:cNvPr id="9" name="矩形 8"/>
          <p:cNvSpPr/>
          <p:nvPr/>
        </p:nvSpPr>
        <p:spPr>
          <a:xfrm>
            <a:off x="5898853" y="3336021"/>
            <a:ext cx="5763758" cy="1033232"/>
          </a:xfrm>
          <a:prstGeom prst="rect">
            <a:avLst/>
          </a:prstGeom>
        </p:spPr>
        <p:txBody>
          <a:bodyPr wrap="square">
            <a:spAutoFit/>
          </a:bodyPr>
          <a:lstStyle/>
          <a:p>
            <a:pPr lvl="1">
              <a:lnSpc>
                <a:spcPct val="150000"/>
              </a:lnSpc>
              <a:buFont typeface="Wingdings" panose="05000000000000000000" pitchFamily="2" charset="2"/>
              <a:buChar char="Ø"/>
              <a:defRPr/>
            </a:pPr>
            <a:r>
              <a:rPr lang="en-US" altLang="zh-CN" sz="1400" dirty="0">
                <a:solidFill>
                  <a:schemeClr val="bg2">
                    <a:lumMod val="50000"/>
                  </a:schemeClr>
                </a:solidFill>
                <a:latin typeface="OPPOSans B" panose="00020600040101010101" charset="-122"/>
                <a:ea typeface="OPPOSans B" panose="00020600040101010101" charset="-122"/>
                <a:cs typeface="Arial" panose="020B0604020202020204" pitchFamily="34" charset="0"/>
                <a:sym typeface="+mn-ea"/>
              </a:rPr>
              <a:t>3.1  Exceeding Score: From Net Promoter Score to  </a:t>
            </a:r>
            <a:endParaRPr lang="en-US" altLang="zh-CN" sz="1400" dirty="0">
              <a:solidFill>
                <a:schemeClr val="bg2">
                  <a:lumMod val="50000"/>
                </a:schemeClr>
              </a:solidFill>
              <a:latin typeface="OPPOSans B" panose="00020600040101010101" charset="-122"/>
              <a:ea typeface="OPPOSans B" panose="00020600040101010101" charset="-122"/>
              <a:cs typeface="Arial" panose="020B0604020202020204" pitchFamily="34" charset="0"/>
              <a:sym typeface="+mn-ea"/>
            </a:endParaRPr>
          </a:p>
          <a:p>
            <a:pPr lvl="1">
              <a:lnSpc>
                <a:spcPct val="150000"/>
              </a:lnSpc>
              <a:defRPr/>
            </a:pPr>
            <a:r>
              <a:rPr lang="en-US" altLang="zh-CN" sz="1400" dirty="0">
                <a:solidFill>
                  <a:schemeClr val="bg2">
                    <a:lumMod val="50000"/>
                  </a:schemeClr>
                </a:solidFill>
                <a:latin typeface="OPPOSans B" panose="00020600040101010101" charset="-122"/>
                <a:ea typeface="OPPOSans B" panose="00020600040101010101" charset="-122"/>
                <a:cs typeface="Arial" panose="020B0604020202020204" pitchFamily="34" charset="0"/>
                <a:sym typeface="+mn-ea"/>
              </a:rPr>
              <a:t>Net Promoter System</a:t>
            </a:r>
            <a:endParaRPr lang="en-US" altLang="zh-CN" sz="1400" dirty="0">
              <a:solidFill>
                <a:schemeClr val="bg2">
                  <a:lumMod val="50000"/>
                </a:schemeClr>
              </a:solidFill>
              <a:latin typeface="OPPOSans B" panose="00020600040101010101" charset="-122"/>
              <a:ea typeface="OPPOSans B" panose="00020600040101010101" charset="-122"/>
              <a:cs typeface="Arial" panose="020B0604020202020204" pitchFamily="34" charset="0"/>
              <a:sym typeface="+mn-ea"/>
            </a:endParaRPr>
          </a:p>
          <a:p>
            <a:pPr lvl="1">
              <a:lnSpc>
                <a:spcPct val="150000"/>
              </a:lnSpc>
              <a:buFont typeface="Wingdings" panose="05000000000000000000" pitchFamily="2" charset="2"/>
              <a:buChar char="Ø"/>
              <a:defRPr/>
            </a:pPr>
            <a:endParaRPr lang="en-US" altLang="zh-CN" sz="1400" dirty="0">
              <a:solidFill>
                <a:schemeClr val="bg2">
                  <a:lumMod val="50000"/>
                </a:schemeClr>
              </a:solidFill>
              <a:latin typeface="OPPOSans B" panose="00020600040101010101" charset="-122"/>
              <a:ea typeface="OPPOSans B" panose="00020600040101010101"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36056" y="935096"/>
            <a:ext cx="11435780" cy="1031051"/>
          </a:xfrm>
          <a:prstGeom prst="rect">
            <a:avLst/>
          </a:prstGeom>
        </p:spPr>
        <p:txBody>
          <a:bodyPr wrap="square">
            <a:spAutoFit/>
          </a:bodyPr>
          <a:lstStyle/>
          <a:p>
            <a:pPr>
              <a:spcBef>
                <a:spcPts val="300"/>
              </a:spcBef>
              <a:spcAft>
                <a:spcPts val="300"/>
              </a:spcAft>
            </a:pPr>
            <a:r>
              <a:rPr lang="en-US" altLang="zh-CN" sz="1400" dirty="0">
                <a:solidFill>
                  <a:schemeClr val="bg1">
                    <a:lumMod val="10000"/>
                  </a:schemeClr>
                </a:solidFill>
              </a:rPr>
              <a:t>1) NPS is not only a number, but also a dynamic measurement mechanism. Through different measurement and analysis methods, we need to </a:t>
            </a:r>
            <a:r>
              <a:rPr lang="en-US" altLang="zh-CN" sz="1400" b="1" dirty="0">
                <a:solidFill>
                  <a:schemeClr val="bg1">
                    <a:lumMod val="10000"/>
                  </a:schemeClr>
                </a:solidFill>
              </a:rPr>
              <a:t>find problems and improve them immediately</a:t>
            </a:r>
            <a:r>
              <a:rPr lang="en-US" altLang="zh-CN" sz="1400" dirty="0">
                <a:solidFill>
                  <a:schemeClr val="bg1">
                    <a:lumMod val="10000"/>
                  </a:schemeClr>
                </a:solidFill>
              </a:rPr>
              <a:t>.</a:t>
            </a:r>
            <a:endParaRPr lang="en-US" altLang="zh-CN" sz="1400" dirty="0">
              <a:solidFill>
                <a:schemeClr val="bg1">
                  <a:lumMod val="10000"/>
                </a:schemeClr>
              </a:solidFill>
            </a:endParaRPr>
          </a:p>
          <a:p>
            <a:pPr>
              <a:spcBef>
                <a:spcPts val="300"/>
              </a:spcBef>
              <a:spcAft>
                <a:spcPts val="300"/>
              </a:spcAft>
            </a:pPr>
            <a:r>
              <a:rPr lang="en-US" altLang="zh-CN" sz="1400" dirty="0">
                <a:solidFill>
                  <a:schemeClr val="bg1">
                    <a:lumMod val="10000"/>
                  </a:schemeClr>
                </a:solidFill>
              </a:rPr>
              <a:t>2) As the basis of business strategy, </a:t>
            </a:r>
            <a:r>
              <a:rPr lang="en-US" altLang="zh-CN" sz="1400" b="1" dirty="0">
                <a:solidFill>
                  <a:schemeClr val="bg1">
                    <a:lumMod val="10000"/>
                  </a:schemeClr>
                </a:solidFill>
              </a:rPr>
              <a:t>Net Promoter System </a:t>
            </a:r>
            <a:r>
              <a:rPr lang="en-US" altLang="zh-CN" sz="1400" dirty="0">
                <a:solidFill>
                  <a:schemeClr val="bg1">
                    <a:lumMod val="10000"/>
                  </a:schemeClr>
                </a:solidFill>
              </a:rPr>
              <a:t>help us continuously monitor the improvement of experience, form an endless loop of experience optimization, and finally </a:t>
            </a:r>
            <a:r>
              <a:rPr lang="en-US" altLang="zh-CN" sz="1400" b="1" dirty="0">
                <a:solidFill>
                  <a:schemeClr val="bg1">
                    <a:lumMod val="10000"/>
                  </a:schemeClr>
                </a:solidFill>
              </a:rPr>
              <a:t>create a user-centric culture</a:t>
            </a:r>
            <a:r>
              <a:rPr lang="en-US" altLang="zh-CN" sz="1400" dirty="0">
                <a:solidFill>
                  <a:schemeClr val="bg1">
                    <a:lumMod val="10000"/>
                  </a:schemeClr>
                </a:solidFill>
                <a:latin typeface="+mn-ea"/>
              </a:rPr>
              <a:t>.</a:t>
            </a:r>
            <a:endParaRPr lang="zh-CN" altLang="en-US" sz="1400" b="0" dirty="0">
              <a:latin typeface="+mn-ea"/>
              <a:ea typeface="+mn-ea"/>
            </a:endParaRPr>
          </a:p>
        </p:txBody>
      </p:sp>
      <p:sp>
        <p:nvSpPr>
          <p:cNvPr id="13" name="isļíḓè"/>
          <p:cNvSpPr/>
          <p:nvPr/>
        </p:nvSpPr>
        <p:spPr bwMode="auto">
          <a:xfrm>
            <a:off x="1343473" y="3409302"/>
            <a:ext cx="1800200" cy="1728192"/>
          </a:xfrm>
          <a:custGeom>
            <a:avLst/>
            <a:gdLst>
              <a:gd name="T0" fmla="+- 0 10802 6"/>
              <a:gd name="T1" fmla="*/ T0 w 21593"/>
              <a:gd name="T2" fmla="+- 0 10804 12"/>
              <a:gd name="T3" fmla="*/ 10804 h 21584"/>
              <a:gd name="T4" fmla="+- 0 10802 6"/>
              <a:gd name="T5" fmla="*/ T4 w 21593"/>
              <a:gd name="T6" fmla="+- 0 10804 12"/>
              <a:gd name="T7" fmla="*/ 10804 h 21584"/>
              <a:gd name="T8" fmla="+- 0 10802 6"/>
              <a:gd name="T9" fmla="*/ T8 w 21593"/>
              <a:gd name="T10" fmla="+- 0 10804 12"/>
              <a:gd name="T11" fmla="*/ 10804 h 21584"/>
              <a:gd name="T12" fmla="+- 0 10802 6"/>
              <a:gd name="T13" fmla="*/ T12 w 21593"/>
              <a:gd name="T14" fmla="+- 0 10804 12"/>
              <a:gd name="T15" fmla="*/ 10804 h 21584"/>
            </a:gdLst>
            <a:ahLst/>
            <a:cxnLst>
              <a:cxn ang="0">
                <a:pos x="T1" y="T3"/>
              </a:cxn>
              <a:cxn ang="0">
                <a:pos x="T5" y="T7"/>
              </a:cxn>
              <a:cxn ang="0">
                <a:pos x="T9" y="T11"/>
              </a:cxn>
              <a:cxn ang="0">
                <a:pos x="T13" y="T15"/>
              </a:cxn>
            </a:cxnLst>
            <a:rect l="0" t="0" r="r" b="b"/>
            <a:pathLst>
              <a:path w="21593" h="21584">
                <a:moveTo>
                  <a:pt x="6656" y="1"/>
                </a:moveTo>
                <a:lnTo>
                  <a:pt x="14911" y="1"/>
                </a:lnTo>
                <a:cubicBezTo>
                  <a:pt x="15332" y="-12"/>
                  <a:pt x="15749" y="99"/>
                  <a:pt x="16119" y="322"/>
                </a:cubicBezTo>
                <a:cubicBezTo>
                  <a:pt x="16485" y="543"/>
                  <a:pt x="16792" y="865"/>
                  <a:pt x="17011" y="1258"/>
                </a:cubicBezTo>
                <a:lnTo>
                  <a:pt x="21227" y="9321"/>
                </a:lnTo>
                <a:cubicBezTo>
                  <a:pt x="21466" y="9771"/>
                  <a:pt x="21593" y="10284"/>
                  <a:pt x="21593" y="10806"/>
                </a:cubicBezTo>
                <a:cubicBezTo>
                  <a:pt x="21594" y="11332"/>
                  <a:pt x="21468" y="11848"/>
                  <a:pt x="21227" y="12301"/>
                </a:cubicBezTo>
                <a:lnTo>
                  <a:pt x="17115" y="20182"/>
                </a:lnTo>
                <a:cubicBezTo>
                  <a:pt x="16872" y="20590"/>
                  <a:pt x="16545" y="20928"/>
                  <a:pt x="16163" y="21171"/>
                </a:cubicBezTo>
                <a:cubicBezTo>
                  <a:pt x="15730" y="21445"/>
                  <a:pt x="15238" y="21588"/>
                  <a:pt x="14739" y="21584"/>
                </a:cubicBezTo>
                <a:lnTo>
                  <a:pt x="6530" y="21584"/>
                </a:lnTo>
                <a:cubicBezTo>
                  <a:pt x="6109" y="21572"/>
                  <a:pt x="5698" y="21443"/>
                  <a:pt x="5333" y="21207"/>
                </a:cubicBezTo>
                <a:cubicBezTo>
                  <a:pt x="4953" y="20962"/>
                  <a:pt x="4637" y="20609"/>
                  <a:pt x="4418" y="20186"/>
                </a:cubicBezTo>
                <a:lnTo>
                  <a:pt x="259" y="12100"/>
                </a:lnTo>
                <a:cubicBezTo>
                  <a:pt x="82" y="11664"/>
                  <a:pt x="-6" y="11190"/>
                  <a:pt x="1" y="10712"/>
                </a:cubicBezTo>
                <a:cubicBezTo>
                  <a:pt x="7" y="10269"/>
                  <a:pt x="95" y="9832"/>
                  <a:pt x="259" y="9428"/>
                </a:cubicBezTo>
                <a:lnTo>
                  <a:pt x="4560" y="1235"/>
                </a:lnTo>
                <a:cubicBezTo>
                  <a:pt x="4794" y="841"/>
                  <a:pt x="5116" y="521"/>
                  <a:pt x="5494" y="305"/>
                </a:cubicBezTo>
                <a:cubicBezTo>
                  <a:pt x="5853" y="100"/>
                  <a:pt x="6252" y="-5"/>
                  <a:pt x="6656" y="1"/>
                </a:cubicBezTo>
                <a:close/>
              </a:path>
            </a:pathLst>
          </a:custGeom>
          <a:noFill/>
          <a:ln w="19050">
            <a:solidFill>
              <a:srgbClr val="92D050"/>
            </a:solidFill>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412750" fontAlgn="base" hangingPunct="0">
              <a:spcBef>
                <a:spcPct val="0"/>
              </a:spcBef>
              <a:spcAft>
                <a:spcPct val="0"/>
              </a:spcAft>
            </a:pPr>
            <a:endParaRPr lang="zh-CN" altLang="zh-CN" sz="1600" dirty="0">
              <a:solidFill>
                <a:srgbClr val="000000"/>
              </a:solidFill>
              <a:latin typeface="微软雅黑" panose="020B0503020204020204" pitchFamily="34" charset="-122"/>
            </a:endParaRPr>
          </a:p>
        </p:txBody>
      </p:sp>
      <p:sp>
        <p:nvSpPr>
          <p:cNvPr id="15" name="文本框 14"/>
          <p:cNvSpPr txBox="1"/>
          <p:nvPr/>
        </p:nvSpPr>
        <p:spPr>
          <a:xfrm>
            <a:off x="1487489" y="3795021"/>
            <a:ext cx="1512168" cy="1077218"/>
          </a:xfrm>
          <a:prstGeom prst="rect">
            <a:avLst/>
          </a:prstGeom>
          <a:noFill/>
        </p:spPr>
        <p:txBody>
          <a:bodyPr wrap="square">
            <a:spAutoFit/>
          </a:bodyPr>
          <a:lstStyle/>
          <a:p>
            <a:pPr algn="ctr"/>
            <a:r>
              <a:rPr lang="en-US" altLang="zh-CN" sz="1600" dirty="0">
                <a:ea typeface="微软雅黑" panose="020B0503020204020204" pitchFamily="34" charset="-122"/>
                <a:cs typeface="Arial" panose="020B0604020202020204" pitchFamily="34" charset="0"/>
              </a:rPr>
              <a:t>Dividing users into three categories</a:t>
            </a:r>
            <a:endParaRPr lang="zh-CN" altLang="en-US" sz="1600" dirty="0">
              <a:ea typeface="微软雅黑" panose="020B0503020204020204" pitchFamily="34" charset="-122"/>
            </a:endParaRPr>
          </a:p>
        </p:txBody>
      </p:sp>
      <p:sp>
        <p:nvSpPr>
          <p:cNvPr id="17" name="加号 16"/>
          <p:cNvSpPr/>
          <p:nvPr/>
        </p:nvSpPr>
        <p:spPr bwMode="auto">
          <a:xfrm>
            <a:off x="3323693" y="3929442"/>
            <a:ext cx="576064" cy="503185"/>
          </a:xfrm>
          <a:prstGeom prst="mathPlus">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微软雅黑" panose="020B0503020204020204" pitchFamily="34" charset="-122"/>
            </a:endParaRPr>
          </a:p>
        </p:txBody>
      </p:sp>
      <p:sp>
        <p:nvSpPr>
          <p:cNvPr id="19" name="椭圆 18"/>
          <p:cNvSpPr/>
          <p:nvPr/>
        </p:nvSpPr>
        <p:spPr bwMode="auto">
          <a:xfrm>
            <a:off x="2527943" y="3137462"/>
            <a:ext cx="720000" cy="720000"/>
          </a:xfrm>
          <a:prstGeom prst="ellipse">
            <a:avLst/>
          </a:prstGeom>
          <a:solidFill>
            <a:srgbClr val="046A3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50000"/>
              </a:lnSpc>
              <a:spcBef>
                <a:spcPct val="0"/>
              </a:spcBef>
              <a:spcAft>
                <a:spcPct val="0"/>
              </a:spcAft>
              <a:buClrTx/>
              <a:buSzTx/>
              <a:buFont typeface="Arial" panose="020B0604020202020204" pitchFamily="34" charset="0"/>
              <a:buNone/>
            </a:pPr>
            <a:r>
              <a:rPr kumimoji="0" lang="en-US" altLang="zh-CN" sz="1800" b="0" i="0" u="none" strike="noStrike" cap="none" normalizeH="0" baseline="0" dirty="0">
                <a:ln>
                  <a:noFill/>
                </a:ln>
                <a:solidFill>
                  <a:schemeClr val="bg1"/>
                </a:solidFill>
                <a:effectLst/>
              </a:rPr>
              <a:t>01</a:t>
            </a:r>
            <a:endParaRPr kumimoji="0" lang="zh-CN" altLang="en-US" sz="1800" b="0" i="0" u="none" strike="noStrike" cap="none" normalizeH="0" baseline="0" dirty="0">
              <a:ln>
                <a:noFill/>
              </a:ln>
              <a:solidFill>
                <a:schemeClr val="bg1"/>
              </a:solidFill>
              <a:effectLst/>
            </a:endParaRPr>
          </a:p>
        </p:txBody>
      </p:sp>
      <p:sp>
        <p:nvSpPr>
          <p:cNvPr id="20" name="isļíḓè"/>
          <p:cNvSpPr/>
          <p:nvPr/>
        </p:nvSpPr>
        <p:spPr bwMode="auto">
          <a:xfrm>
            <a:off x="4050341" y="3409302"/>
            <a:ext cx="1800200" cy="1728192"/>
          </a:xfrm>
          <a:custGeom>
            <a:avLst/>
            <a:gdLst>
              <a:gd name="T0" fmla="+- 0 10802 6"/>
              <a:gd name="T1" fmla="*/ T0 w 21593"/>
              <a:gd name="T2" fmla="+- 0 10804 12"/>
              <a:gd name="T3" fmla="*/ 10804 h 21584"/>
              <a:gd name="T4" fmla="+- 0 10802 6"/>
              <a:gd name="T5" fmla="*/ T4 w 21593"/>
              <a:gd name="T6" fmla="+- 0 10804 12"/>
              <a:gd name="T7" fmla="*/ 10804 h 21584"/>
              <a:gd name="T8" fmla="+- 0 10802 6"/>
              <a:gd name="T9" fmla="*/ T8 w 21593"/>
              <a:gd name="T10" fmla="+- 0 10804 12"/>
              <a:gd name="T11" fmla="*/ 10804 h 21584"/>
              <a:gd name="T12" fmla="+- 0 10802 6"/>
              <a:gd name="T13" fmla="*/ T12 w 21593"/>
              <a:gd name="T14" fmla="+- 0 10804 12"/>
              <a:gd name="T15" fmla="*/ 10804 h 21584"/>
            </a:gdLst>
            <a:ahLst/>
            <a:cxnLst>
              <a:cxn ang="0">
                <a:pos x="T1" y="T3"/>
              </a:cxn>
              <a:cxn ang="0">
                <a:pos x="T5" y="T7"/>
              </a:cxn>
              <a:cxn ang="0">
                <a:pos x="T9" y="T11"/>
              </a:cxn>
              <a:cxn ang="0">
                <a:pos x="T13" y="T15"/>
              </a:cxn>
            </a:cxnLst>
            <a:rect l="0" t="0" r="r" b="b"/>
            <a:pathLst>
              <a:path w="21593" h="21584">
                <a:moveTo>
                  <a:pt x="6656" y="1"/>
                </a:moveTo>
                <a:lnTo>
                  <a:pt x="14911" y="1"/>
                </a:lnTo>
                <a:cubicBezTo>
                  <a:pt x="15332" y="-12"/>
                  <a:pt x="15749" y="99"/>
                  <a:pt x="16119" y="322"/>
                </a:cubicBezTo>
                <a:cubicBezTo>
                  <a:pt x="16485" y="543"/>
                  <a:pt x="16792" y="865"/>
                  <a:pt x="17011" y="1258"/>
                </a:cubicBezTo>
                <a:lnTo>
                  <a:pt x="21227" y="9321"/>
                </a:lnTo>
                <a:cubicBezTo>
                  <a:pt x="21466" y="9771"/>
                  <a:pt x="21593" y="10284"/>
                  <a:pt x="21593" y="10806"/>
                </a:cubicBezTo>
                <a:cubicBezTo>
                  <a:pt x="21594" y="11332"/>
                  <a:pt x="21468" y="11848"/>
                  <a:pt x="21227" y="12301"/>
                </a:cubicBezTo>
                <a:lnTo>
                  <a:pt x="17115" y="20182"/>
                </a:lnTo>
                <a:cubicBezTo>
                  <a:pt x="16872" y="20590"/>
                  <a:pt x="16545" y="20928"/>
                  <a:pt x="16163" y="21171"/>
                </a:cubicBezTo>
                <a:cubicBezTo>
                  <a:pt x="15730" y="21445"/>
                  <a:pt x="15238" y="21588"/>
                  <a:pt x="14739" y="21584"/>
                </a:cubicBezTo>
                <a:lnTo>
                  <a:pt x="6530" y="21584"/>
                </a:lnTo>
                <a:cubicBezTo>
                  <a:pt x="6109" y="21572"/>
                  <a:pt x="5698" y="21443"/>
                  <a:pt x="5333" y="21207"/>
                </a:cubicBezTo>
                <a:cubicBezTo>
                  <a:pt x="4953" y="20962"/>
                  <a:pt x="4637" y="20609"/>
                  <a:pt x="4418" y="20186"/>
                </a:cubicBezTo>
                <a:lnTo>
                  <a:pt x="259" y="12100"/>
                </a:lnTo>
                <a:cubicBezTo>
                  <a:pt x="82" y="11664"/>
                  <a:pt x="-6" y="11190"/>
                  <a:pt x="1" y="10712"/>
                </a:cubicBezTo>
                <a:cubicBezTo>
                  <a:pt x="7" y="10269"/>
                  <a:pt x="95" y="9832"/>
                  <a:pt x="259" y="9428"/>
                </a:cubicBezTo>
                <a:lnTo>
                  <a:pt x="4560" y="1235"/>
                </a:lnTo>
                <a:cubicBezTo>
                  <a:pt x="4794" y="841"/>
                  <a:pt x="5116" y="521"/>
                  <a:pt x="5494" y="305"/>
                </a:cubicBezTo>
                <a:cubicBezTo>
                  <a:pt x="5853" y="100"/>
                  <a:pt x="6252" y="-5"/>
                  <a:pt x="6656" y="1"/>
                </a:cubicBezTo>
                <a:close/>
              </a:path>
            </a:pathLst>
          </a:custGeom>
          <a:noFill/>
          <a:ln w="19050">
            <a:solidFill>
              <a:srgbClr val="92D050"/>
            </a:solidFill>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412750" fontAlgn="base" hangingPunct="0">
              <a:spcBef>
                <a:spcPct val="0"/>
              </a:spcBef>
              <a:spcAft>
                <a:spcPct val="0"/>
              </a:spcAft>
            </a:pPr>
            <a:endParaRPr lang="zh-CN" altLang="zh-CN" sz="1600" dirty="0">
              <a:solidFill>
                <a:srgbClr val="000000"/>
              </a:solidFill>
              <a:latin typeface="微软雅黑" panose="020B0503020204020204" pitchFamily="34" charset="-122"/>
            </a:endParaRPr>
          </a:p>
        </p:txBody>
      </p:sp>
      <p:sp>
        <p:nvSpPr>
          <p:cNvPr id="21" name="文本框 20"/>
          <p:cNvSpPr txBox="1"/>
          <p:nvPr/>
        </p:nvSpPr>
        <p:spPr>
          <a:xfrm>
            <a:off x="4079777" y="4032517"/>
            <a:ext cx="1656184" cy="400110"/>
          </a:xfrm>
          <a:prstGeom prst="rect">
            <a:avLst/>
          </a:prstGeom>
          <a:noFill/>
        </p:spPr>
        <p:txBody>
          <a:bodyPr wrap="square">
            <a:spAutoFit/>
          </a:bodyPr>
          <a:lstStyle/>
          <a:p>
            <a:pPr algn="ctr"/>
            <a:r>
              <a:rPr lang="en-US" altLang="zh-CN" sz="2000" dirty="0">
                <a:latin typeface="微软雅黑" panose="020B0503020204020204" pitchFamily="34" charset="-122"/>
                <a:ea typeface="微软雅黑" panose="020B0503020204020204" pitchFamily="34" charset="-122"/>
                <a:cs typeface="Arial" panose="020B0604020202020204" pitchFamily="34" charset="0"/>
              </a:rPr>
              <a:t>Calculating</a:t>
            </a:r>
            <a:endParaRPr lang="zh-CN" altLang="en-US" sz="2000" dirty="0">
              <a:latin typeface="微软雅黑" panose="020B0503020204020204" pitchFamily="34" charset="-122"/>
              <a:ea typeface="微软雅黑" panose="020B0503020204020204" pitchFamily="34" charset="-122"/>
            </a:endParaRPr>
          </a:p>
        </p:txBody>
      </p:sp>
      <p:sp>
        <p:nvSpPr>
          <p:cNvPr id="22" name="椭圆 21"/>
          <p:cNvSpPr/>
          <p:nvPr/>
        </p:nvSpPr>
        <p:spPr bwMode="auto">
          <a:xfrm>
            <a:off x="5234811" y="3137462"/>
            <a:ext cx="720000" cy="720000"/>
          </a:xfrm>
          <a:prstGeom prst="ellipse">
            <a:avLst/>
          </a:prstGeom>
          <a:solidFill>
            <a:srgbClr val="046A3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50000"/>
              </a:lnSpc>
              <a:spcBef>
                <a:spcPct val="0"/>
              </a:spcBef>
              <a:spcAft>
                <a:spcPct val="0"/>
              </a:spcAft>
              <a:buClrTx/>
              <a:buSzTx/>
              <a:buFont typeface="Arial" panose="020B0604020202020204" pitchFamily="34" charset="0"/>
              <a:buNone/>
            </a:pPr>
            <a:r>
              <a:rPr kumimoji="0" lang="en-US" altLang="zh-CN" sz="1800" b="0" i="0" u="none" strike="noStrike" cap="none" normalizeH="0" baseline="0" dirty="0">
                <a:ln>
                  <a:noFill/>
                </a:ln>
                <a:solidFill>
                  <a:schemeClr val="bg1"/>
                </a:solidFill>
                <a:effectLst/>
              </a:rPr>
              <a:t>02</a:t>
            </a:r>
            <a:endParaRPr kumimoji="0" lang="zh-CN" altLang="en-US" sz="1800" b="0" i="0" u="none" strike="noStrike" cap="none" normalizeH="0" baseline="0" dirty="0">
              <a:ln>
                <a:noFill/>
              </a:ln>
              <a:solidFill>
                <a:schemeClr val="bg1"/>
              </a:solidFill>
              <a:effectLst/>
            </a:endParaRPr>
          </a:p>
        </p:txBody>
      </p:sp>
      <p:sp>
        <p:nvSpPr>
          <p:cNvPr id="23" name="AutoShape 6"/>
          <p:cNvSpPr/>
          <p:nvPr/>
        </p:nvSpPr>
        <p:spPr bwMode="auto">
          <a:xfrm rot="16200000">
            <a:off x="3647787" y="1439278"/>
            <a:ext cx="150362" cy="2802456"/>
          </a:xfrm>
          <a:prstGeom prst="rightBracket">
            <a:avLst>
              <a:gd name="adj" fmla="val 95312"/>
            </a:avLst>
          </a:prstGeom>
          <a:noFill/>
          <a:ln w="9525" cmpd="sng">
            <a:solidFill>
              <a:srgbClr val="262626"/>
            </a:solidFill>
            <a:round/>
          </a:ln>
          <a:extLst>
            <a:ext uri="{909E8E84-426E-40DD-AFC4-6F175D3DCCD1}">
              <a14:hiddenFill xmlns:a14="http://schemas.microsoft.com/office/drawing/2010/main">
                <a:solidFill>
                  <a:srgbClr val="FFFFFF"/>
                </a:solidFill>
              </a14:hiddenFill>
            </a:ext>
          </a:extLst>
        </p:spPr>
        <p:txBody>
          <a:bodyPr wrap="none" anchor="ctr"/>
          <a:lstStyle/>
          <a:p>
            <a:pPr defTabSz="1624965"/>
            <a:endParaRPr lang="it-IT" sz="2135">
              <a:solidFill>
                <a:srgbClr val="5F5F5F"/>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2293837" y="2109429"/>
            <a:ext cx="2880320" cy="369332"/>
          </a:xfrm>
          <a:prstGeom prst="rect">
            <a:avLst/>
          </a:prstGeom>
          <a:noFill/>
        </p:spPr>
        <p:txBody>
          <a:bodyPr wrap="square">
            <a:spAutoFit/>
          </a:bodyPr>
          <a:lstStyle/>
          <a:p>
            <a:pPr algn="ctr"/>
            <a:r>
              <a:rPr lang="en-US" altLang="zh-CN" dirty="0">
                <a:latin typeface="微软雅黑" panose="020B0503020204020204" pitchFamily="34" charset="-122"/>
                <a:cs typeface="Arial" panose="020B0604020202020204" pitchFamily="34" charset="0"/>
              </a:rPr>
              <a:t>Net Promoter </a:t>
            </a:r>
            <a:r>
              <a:rPr lang="en-US" altLang="zh-CN" b="1" dirty="0">
                <a:solidFill>
                  <a:srgbClr val="F84D4D"/>
                </a:solidFill>
                <a:latin typeface="微软雅黑" panose="020B0503020204020204" pitchFamily="34" charset="-122"/>
                <a:cs typeface="Arial" panose="020B0604020202020204" pitchFamily="34" charset="0"/>
              </a:rPr>
              <a:t>Score</a:t>
            </a:r>
            <a:endParaRPr lang="zh-CN" altLang="en-US" b="1" dirty="0">
              <a:solidFill>
                <a:srgbClr val="F84D4D"/>
              </a:solidFill>
              <a:latin typeface="微软雅黑" panose="020B0503020204020204" pitchFamily="34" charset="-122"/>
            </a:endParaRPr>
          </a:p>
        </p:txBody>
      </p:sp>
      <p:sp>
        <p:nvSpPr>
          <p:cNvPr id="25" name="加号 24"/>
          <p:cNvSpPr/>
          <p:nvPr/>
        </p:nvSpPr>
        <p:spPr bwMode="auto">
          <a:xfrm>
            <a:off x="6161441" y="3956035"/>
            <a:ext cx="576064" cy="503185"/>
          </a:xfrm>
          <a:prstGeom prst="mathPlus">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微软雅黑" panose="020B0503020204020204" pitchFamily="34" charset="-122"/>
            </a:endParaRPr>
          </a:p>
        </p:txBody>
      </p:sp>
      <p:sp>
        <p:nvSpPr>
          <p:cNvPr id="26" name="isļíḓè"/>
          <p:cNvSpPr/>
          <p:nvPr/>
        </p:nvSpPr>
        <p:spPr bwMode="auto">
          <a:xfrm>
            <a:off x="6888089" y="3435895"/>
            <a:ext cx="1800200" cy="1728192"/>
          </a:xfrm>
          <a:custGeom>
            <a:avLst/>
            <a:gdLst>
              <a:gd name="T0" fmla="+- 0 10802 6"/>
              <a:gd name="T1" fmla="*/ T0 w 21593"/>
              <a:gd name="T2" fmla="+- 0 10804 12"/>
              <a:gd name="T3" fmla="*/ 10804 h 21584"/>
              <a:gd name="T4" fmla="+- 0 10802 6"/>
              <a:gd name="T5" fmla="*/ T4 w 21593"/>
              <a:gd name="T6" fmla="+- 0 10804 12"/>
              <a:gd name="T7" fmla="*/ 10804 h 21584"/>
              <a:gd name="T8" fmla="+- 0 10802 6"/>
              <a:gd name="T9" fmla="*/ T8 w 21593"/>
              <a:gd name="T10" fmla="+- 0 10804 12"/>
              <a:gd name="T11" fmla="*/ 10804 h 21584"/>
              <a:gd name="T12" fmla="+- 0 10802 6"/>
              <a:gd name="T13" fmla="*/ T12 w 21593"/>
              <a:gd name="T14" fmla="+- 0 10804 12"/>
              <a:gd name="T15" fmla="*/ 10804 h 21584"/>
            </a:gdLst>
            <a:ahLst/>
            <a:cxnLst>
              <a:cxn ang="0">
                <a:pos x="T1" y="T3"/>
              </a:cxn>
              <a:cxn ang="0">
                <a:pos x="T5" y="T7"/>
              </a:cxn>
              <a:cxn ang="0">
                <a:pos x="T9" y="T11"/>
              </a:cxn>
              <a:cxn ang="0">
                <a:pos x="T13" y="T15"/>
              </a:cxn>
            </a:cxnLst>
            <a:rect l="0" t="0" r="r" b="b"/>
            <a:pathLst>
              <a:path w="21593" h="21584">
                <a:moveTo>
                  <a:pt x="6656" y="1"/>
                </a:moveTo>
                <a:lnTo>
                  <a:pt x="14911" y="1"/>
                </a:lnTo>
                <a:cubicBezTo>
                  <a:pt x="15332" y="-12"/>
                  <a:pt x="15749" y="99"/>
                  <a:pt x="16119" y="322"/>
                </a:cubicBezTo>
                <a:cubicBezTo>
                  <a:pt x="16485" y="543"/>
                  <a:pt x="16792" y="865"/>
                  <a:pt x="17011" y="1258"/>
                </a:cubicBezTo>
                <a:lnTo>
                  <a:pt x="21227" y="9321"/>
                </a:lnTo>
                <a:cubicBezTo>
                  <a:pt x="21466" y="9771"/>
                  <a:pt x="21593" y="10284"/>
                  <a:pt x="21593" y="10806"/>
                </a:cubicBezTo>
                <a:cubicBezTo>
                  <a:pt x="21594" y="11332"/>
                  <a:pt x="21468" y="11848"/>
                  <a:pt x="21227" y="12301"/>
                </a:cubicBezTo>
                <a:lnTo>
                  <a:pt x="17115" y="20182"/>
                </a:lnTo>
                <a:cubicBezTo>
                  <a:pt x="16872" y="20590"/>
                  <a:pt x="16545" y="20928"/>
                  <a:pt x="16163" y="21171"/>
                </a:cubicBezTo>
                <a:cubicBezTo>
                  <a:pt x="15730" y="21445"/>
                  <a:pt x="15238" y="21588"/>
                  <a:pt x="14739" y="21584"/>
                </a:cubicBezTo>
                <a:lnTo>
                  <a:pt x="6530" y="21584"/>
                </a:lnTo>
                <a:cubicBezTo>
                  <a:pt x="6109" y="21572"/>
                  <a:pt x="5698" y="21443"/>
                  <a:pt x="5333" y="21207"/>
                </a:cubicBezTo>
                <a:cubicBezTo>
                  <a:pt x="4953" y="20962"/>
                  <a:pt x="4637" y="20609"/>
                  <a:pt x="4418" y="20186"/>
                </a:cubicBezTo>
                <a:lnTo>
                  <a:pt x="259" y="12100"/>
                </a:lnTo>
                <a:cubicBezTo>
                  <a:pt x="82" y="11664"/>
                  <a:pt x="-6" y="11190"/>
                  <a:pt x="1" y="10712"/>
                </a:cubicBezTo>
                <a:cubicBezTo>
                  <a:pt x="7" y="10269"/>
                  <a:pt x="95" y="9832"/>
                  <a:pt x="259" y="9428"/>
                </a:cubicBezTo>
                <a:lnTo>
                  <a:pt x="4560" y="1235"/>
                </a:lnTo>
                <a:cubicBezTo>
                  <a:pt x="4794" y="841"/>
                  <a:pt x="5116" y="521"/>
                  <a:pt x="5494" y="305"/>
                </a:cubicBezTo>
                <a:cubicBezTo>
                  <a:pt x="5853" y="100"/>
                  <a:pt x="6252" y="-5"/>
                  <a:pt x="6656" y="1"/>
                </a:cubicBezTo>
                <a:close/>
              </a:path>
            </a:pathLst>
          </a:custGeom>
          <a:noFill/>
          <a:ln w="19050">
            <a:solidFill>
              <a:srgbClr val="92D050"/>
            </a:solidFill>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412750" fontAlgn="base" hangingPunct="0">
              <a:spcBef>
                <a:spcPct val="0"/>
              </a:spcBef>
              <a:spcAft>
                <a:spcPct val="0"/>
              </a:spcAft>
            </a:pPr>
            <a:endParaRPr lang="zh-CN" altLang="zh-CN" sz="1600" dirty="0">
              <a:solidFill>
                <a:srgbClr val="000000"/>
              </a:solidFill>
              <a:latin typeface="微软雅黑" panose="020B0503020204020204" pitchFamily="34" charset="-122"/>
            </a:endParaRPr>
          </a:p>
        </p:txBody>
      </p:sp>
      <p:sp>
        <p:nvSpPr>
          <p:cNvPr id="27" name="文本框 26"/>
          <p:cNvSpPr txBox="1"/>
          <p:nvPr/>
        </p:nvSpPr>
        <p:spPr>
          <a:xfrm>
            <a:off x="7061541" y="4059110"/>
            <a:ext cx="1512168" cy="707886"/>
          </a:xfrm>
          <a:prstGeom prst="rect">
            <a:avLst/>
          </a:prstGeom>
          <a:noFill/>
        </p:spPr>
        <p:txBody>
          <a:bodyPr wrap="square">
            <a:spAutoFit/>
          </a:bodyPr>
          <a:lstStyle/>
          <a:p>
            <a:pPr algn="ctr"/>
            <a:r>
              <a:rPr lang="en-US" altLang="zh-CN" sz="2000" dirty="0">
                <a:latin typeface="微软雅黑" panose="020B0503020204020204" pitchFamily="34" charset="-122"/>
                <a:ea typeface="微软雅黑" panose="020B0503020204020204" pitchFamily="34" charset="-122"/>
                <a:cs typeface="Arial" panose="020B0604020202020204" pitchFamily="34" charset="0"/>
              </a:rPr>
              <a:t>Improving NPS</a:t>
            </a:r>
            <a:endParaRPr lang="zh-CN" altLang="en-US" sz="2000" dirty="0">
              <a:latin typeface="微软雅黑" panose="020B0503020204020204" pitchFamily="34" charset="-122"/>
              <a:ea typeface="微软雅黑" panose="020B0503020204020204" pitchFamily="34" charset="-122"/>
            </a:endParaRPr>
          </a:p>
        </p:txBody>
      </p:sp>
      <p:sp>
        <p:nvSpPr>
          <p:cNvPr id="28" name="椭圆 27"/>
          <p:cNvSpPr/>
          <p:nvPr/>
        </p:nvSpPr>
        <p:spPr bwMode="auto">
          <a:xfrm>
            <a:off x="8058299" y="3075895"/>
            <a:ext cx="720000" cy="720000"/>
          </a:xfrm>
          <a:prstGeom prst="ellipse">
            <a:avLst/>
          </a:prstGeom>
          <a:solidFill>
            <a:srgbClr val="046A3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50000"/>
              </a:lnSpc>
              <a:spcBef>
                <a:spcPct val="0"/>
              </a:spcBef>
              <a:spcAft>
                <a:spcPct val="0"/>
              </a:spcAft>
              <a:buClrTx/>
              <a:buSzTx/>
              <a:buFont typeface="Arial" panose="020B0604020202020204" pitchFamily="34" charset="0"/>
              <a:buNone/>
            </a:pPr>
            <a:r>
              <a:rPr kumimoji="0" lang="en-US" altLang="zh-CN" sz="1800" b="0" i="0" u="none" strike="noStrike" cap="none" normalizeH="0" baseline="0" dirty="0">
                <a:ln>
                  <a:noFill/>
                </a:ln>
                <a:solidFill>
                  <a:schemeClr val="bg1"/>
                </a:solidFill>
                <a:effectLst/>
              </a:rPr>
              <a:t>03</a:t>
            </a:r>
            <a:endParaRPr kumimoji="0" lang="zh-CN" altLang="en-US" sz="1800" b="0" i="0" u="none" strike="noStrike" cap="none" normalizeH="0" baseline="0" dirty="0">
              <a:ln>
                <a:noFill/>
              </a:ln>
              <a:solidFill>
                <a:schemeClr val="bg1"/>
              </a:solidFill>
              <a:effectLst/>
            </a:endParaRPr>
          </a:p>
        </p:txBody>
      </p:sp>
      <p:sp>
        <p:nvSpPr>
          <p:cNvPr id="29" name="AutoShape 6"/>
          <p:cNvSpPr/>
          <p:nvPr/>
        </p:nvSpPr>
        <p:spPr bwMode="auto">
          <a:xfrm rot="5400000">
            <a:off x="4987575" y="2737736"/>
            <a:ext cx="150364" cy="5422344"/>
          </a:xfrm>
          <a:prstGeom prst="rightBracket">
            <a:avLst>
              <a:gd name="adj" fmla="val 95312"/>
            </a:avLst>
          </a:prstGeom>
          <a:noFill/>
          <a:ln w="9525" cmpd="sng">
            <a:solidFill>
              <a:srgbClr val="262626"/>
            </a:solidFill>
            <a:round/>
          </a:ln>
          <a:extLst>
            <a:ext uri="{909E8E84-426E-40DD-AFC4-6F175D3DCCD1}">
              <a14:hiddenFill xmlns:a14="http://schemas.microsoft.com/office/drawing/2010/main">
                <a:solidFill>
                  <a:srgbClr val="FFFFFF"/>
                </a:solidFill>
              </a14:hiddenFill>
            </a:ext>
          </a:extLst>
        </p:spPr>
        <p:txBody>
          <a:bodyPr wrap="none" anchor="ctr"/>
          <a:lstStyle/>
          <a:p>
            <a:pPr defTabSz="1624965"/>
            <a:endParaRPr lang="it-IT" sz="2135">
              <a:solidFill>
                <a:srgbClr val="5F5F5F"/>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3857185" y="5652318"/>
            <a:ext cx="2880320" cy="369332"/>
          </a:xfrm>
          <a:prstGeom prst="rect">
            <a:avLst/>
          </a:prstGeom>
          <a:noFill/>
        </p:spPr>
        <p:txBody>
          <a:bodyPr wrap="square">
            <a:spAutoFit/>
          </a:bodyPr>
          <a:lstStyle/>
          <a:p>
            <a:pPr algn="ctr"/>
            <a:r>
              <a:rPr lang="en-US" altLang="zh-CN" dirty="0">
                <a:latin typeface="微软雅黑" panose="020B0503020204020204" pitchFamily="34" charset="-122"/>
                <a:cs typeface="Arial" panose="020B0604020202020204" pitchFamily="34" charset="0"/>
              </a:rPr>
              <a:t>Net Promoter </a:t>
            </a:r>
            <a:r>
              <a:rPr lang="en-US" altLang="zh-CN" b="1" dirty="0">
                <a:solidFill>
                  <a:srgbClr val="F84D4D"/>
                </a:solidFill>
                <a:latin typeface="微软雅黑" panose="020B0503020204020204" pitchFamily="34" charset="-122"/>
                <a:cs typeface="Arial" panose="020B0604020202020204" pitchFamily="34" charset="0"/>
              </a:rPr>
              <a:t>System</a:t>
            </a:r>
            <a:endParaRPr lang="zh-CN" altLang="en-US" b="1" dirty="0">
              <a:solidFill>
                <a:srgbClr val="F84D4D"/>
              </a:solidFill>
              <a:latin typeface="微软雅黑" panose="020B0503020204020204" pitchFamily="34" charset="-122"/>
            </a:endParaRPr>
          </a:p>
        </p:txBody>
      </p:sp>
      <p:sp>
        <p:nvSpPr>
          <p:cNvPr id="31" name="school-doubt_73177"/>
          <p:cNvSpPr>
            <a:spLocks noChangeAspect="1"/>
          </p:cNvSpPr>
          <p:nvPr/>
        </p:nvSpPr>
        <p:spPr bwMode="auto">
          <a:xfrm rot="1324120">
            <a:off x="10481079" y="3933003"/>
            <a:ext cx="446865" cy="590478"/>
          </a:xfrm>
          <a:custGeom>
            <a:avLst/>
            <a:gdLst>
              <a:gd name="connsiteX0" fmla="*/ 222207 w 408106"/>
              <a:gd name="connsiteY0" fmla="*/ 494820 h 585257"/>
              <a:gd name="connsiteX1" fmla="*/ 178957 w 408106"/>
              <a:gd name="connsiteY1" fmla="*/ 496110 h 585257"/>
              <a:gd name="connsiteX2" fmla="*/ 191222 w 408106"/>
              <a:gd name="connsiteY2" fmla="*/ 570917 h 585257"/>
              <a:gd name="connsiteX3" fmla="*/ 271267 w 408106"/>
              <a:gd name="connsiteY3" fmla="*/ 566402 h 585257"/>
              <a:gd name="connsiteX4" fmla="*/ 266748 w 408106"/>
              <a:gd name="connsiteY4" fmla="*/ 550925 h 585257"/>
              <a:gd name="connsiteX5" fmla="*/ 204132 w 408106"/>
              <a:gd name="connsiteY5" fmla="*/ 555439 h 585257"/>
              <a:gd name="connsiteX6" fmla="*/ 204132 w 408106"/>
              <a:gd name="connsiteY6" fmla="*/ 552215 h 585257"/>
              <a:gd name="connsiteX7" fmla="*/ 265457 w 408106"/>
              <a:gd name="connsiteY7" fmla="*/ 545766 h 585257"/>
              <a:gd name="connsiteX8" fmla="*/ 262875 w 408106"/>
              <a:gd name="connsiteY8" fmla="*/ 534803 h 585257"/>
              <a:gd name="connsiteX9" fmla="*/ 214461 w 408106"/>
              <a:gd name="connsiteY9" fmla="*/ 534158 h 585257"/>
              <a:gd name="connsiteX10" fmla="*/ 214461 w 408106"/>
              <a:gd name="connsiteY10" fmla="*/ 531579 h 585257"/>
              <a:gd name="connsiteX11" fmla="*/ 262230 w 408106"/>
              <a:gd name="connsiteY11" fmla="*/ 530934 h 585257"/>
              <a:gd name="connsiteX12" fmla="*/ 259648 w 408106"/>
              <a:gd name="connsiteY12" fmla="*/ 516746 h 585257"/>
              <a:gd name="connsiteX13" fmla="*/ 201550 w 408106"/>
              <a:gd name="connsiteY13" fmla="*/ 519326 h 585257"/>
              <a:gd name="connsiteX14" fmla="*/ 201550 w 408106"/>
              <a:gd name="connsiteY14" fmla="*/ 516101 h 585257"/>
              <a:gd name="connsiteX15" fmla="*/ 259002 w 408106"/>
              <a:gd name="connsiteY15" fmla="*/ 513522 h 585257"/>
              <a:gd name="connsiteX16" fmla="*/ 258356 w 408106"/>
              <a:gd name="connsiteY16" fmla="*/ 496110 h 585257"/>
              <a:gd name="connsiteX17" fmla="*/ 222207 w 408106"/>
              <a:gd name="connsiteY17" fmla="*/ 494820 h 585257"/>
              <a:gd name="connsiteX18" fmla="*/ 221239 w 408106"/>
              <a:gd name="connsiteY18" fmla="*/ 477731 h 585257"/>
              <a:gd name="connsiteX19" fmla="*/ 264166 w 408106"/>
              <a:gd name="connsiteY19" fmla="*/ 485147 h 585257"/>
              <a:gd name="connsiteX20" fmla="*/ 266748 w 408106"/>
              <a:gd name="connsiteY20" fmla="*/ 490951 h 585257"/>
              <a:gd name="connsiteX21" fmla="*/ 270622 w 408106"/>
              <a:gd name="connsiteY21" fmla="*/ 494175 h 585257"/>
              <a:gd name="connsiteX22" fmla="*/ 282241 w 408106"/>
              <a:gd name="connsiteY22" fmla="*/ 573496 h 585257"/>
              <a:gd name="connsiteX23" fmla="*/ 279013 w 408106"/>
              <a:gd name="connsiteY23" fmla="*/ 577365 h 585257"/>
              <a:gd name="connsiteX24" fmla="*/ 276431 w 408106"/>
              <a:gd name="connsiteY24" fmla="*/ 578655 h 585257"/>
              <a:gd name="connsiteX25" fmla="*/ 188639 w 408106"/>
              <a:gd name="connsiteY25" fmla="*/ 585104 h 585257"/>
              <a:gd name="connsiteX26" fmla="*/ 186703 w 408106"/>
              <a:gd name="connsiteY26" fmla="*/ 585104 h 585257"/>
              <a:gd name="connsiteX27" fmla="*/ 177020 w 408106"/>
              <a:gd name="connsiteY27" fmla="*/ 579300 h 585257"/>
              <a:gd name="connsiteX28" fmla="*/ 168628 w 408106"/>
              <a:gd name="connsiteY28" fmla="*/ 487081 h 585257"/>
              <a:gd name="connsiteX29" fmla="*/ 176374 w 408106"/>
              <a:gd name="connsiteY29" fmla="*/ 483857 h 585257"/>
              <a:gd name="connsiteX30" fmla="*/ 221239 w 408106"/>
              <a:gd name="connsiteY30" fmla="*/ 477731 h 585257"/>
              <a:gd name="connsiteX31" fmla="*/ 333270 w 408106"/>
              <a:gd name="connsiteY31" fmla="*/ 307278 h 585257"/>
              <a:gd name="connsiteX32" fmla="*/ 333270 w 408106"/>
              <a:gd name="connsiteY32" fmla="*/ 310499 h 585257"/>
              <a:gd name="connsiteX33" fmla="*/ 225408 w 408106"/>
              <a:gd name="connsiteY33" fmla="*/ 314364 h 585257"/>
              <a:gd name="connsiteX34" fmla="*/ 225408 w 408106"/>
              <a:gd name="connsiteY34" fmla="*/ 311787 h 585257"/>
              <a:gd name="connsiteX35" fmla="*/ 333270 w 408106"/>
              <a:gd name="connsiteY35" fmla="*/ 307278 h 585257"/>
              <a:gd name="connsiteX36" fmla="*/ 203820 w 408106"/>
              <a:gd name="connsiteY36" fmla="*/ 15185 h 585257"/>
              <a:gd name="connsiteX37" fmla="*/ 55674 w 408106"/>
              <a:gd name="connsiteY37" fmla="*/ 81005 h 585257"/>
              <a:gd name="connsiteX38" fmla="*/ 15007 w 408106"/>
              <a:gd name="connsiteY38" fmla="*/ 187381 h 585257"/>
              <a:gd name="connsiteX39" fmla="*/ 56965 w 408106"/>
              <a:gd name="connsiteY39" fmla="*/ 311163 h 585257"/>
              <a:gd name="connsiteX40" fmla="*/ 59547 w 408106"/>
              <a:gd name="connsiteY40" fmla="*/ 313097 h 585257"/>
              <a:gd name="connsiteX41" fmla="*/ 59547 w 408106"/>
              <a:gd name="connsiteY41" fmla="*/ 312452 h 585257"/>
              <a:gd name="connsiteX42" fmla="*/ 113771 w 408106"/>
              <a:gd name="connsiteY42" fmla="*/ 226063 h 585257"/>
              <a:gd name="connsiteX43" fmla="*/ 116353 w 408106"/>
              <a:gd name="connsiteY43" fmla="*/ 223484 h 585257"/>
              <a:gd name="connsiteX44" fmla="*/ 266113 w 408106"/>
              <a:gd name="connsiteY44" fmla="*/ 155790 h 585257"/>
              <a:gd name="connsiteX45" fmla="*/ 264176 w 408106"/>
              <a:gd name="connsiteY45" fmla="*/ 267323 h 585257"/>
              <a:gd name="connsiteX46" fmla="*/ 164121 w 408106"/>
              <a:gd name="connsiteY46" fmla="*/ 300203 h 585257"/>
              <a:gd name="connsiteX47" fmla="*/ 178322 w 408106"/>
              <a:gd name="connsiteY47" fmla="*/ 446550 h 585257"/>
              <a:gd name="connsiteX48" fmla="*/ 251911 w 408106"/>
              <a:gd name="connsiteY48" fmla="*/ 441393 h 585257"/>
              <a:gd name="connsiteX49" fmla="*/ 249975 w 408106"/>
              <a:gd name="connsiteY49" fmla="*/ 427854 h 585257"/>
              <a:gd name="connsiteX50" fmla="*/ 249329 w 408106"/>
              <a:gd name="connsiteY50" fmla="*/ 428499 h 585257"/>
              <a:gd name="connsiteX51" fmla="*/ 199624 w 408106"/>
              <a:gd name="connsiteY51" fmla="*/ 433011 h 585257"/>
              <a:gd name="connsiteX52" fmla="*/ 199624 w 408106"/>
              <a:gd name="connsiteY52" fmla="*/ 430433 h 585257"/>
              <a:gd name="connsiteX53" fmla="*/ 249329 w 408106"/>
              <a:gd name="connsiteY53" fmla="*/ 424630 h 585257"/>
              <a:gd name="connsiteX54" fmla="*/ 248684 w 408106"/>
              <a:gd name="connsiteY54" fmla="*/ 411736 h 585257"/>
              <a:gd name="connsiteX55" fmla="*/ 193169 w 408106"/>
              <a:gd name="connsiteY55" fmla="*/ 409157 h 585257"/>
              <a:gd name="connsiteX56" fmla="*/ 193169 w 408106"/>
              <a:gd name="connsiteY56" fmla="*/ 406579 h 585257"/>
              <a:gd name="connsiteX57" fmla="*/ 248684 w 408106"/>
              <a:gd name="connsiteY57" fmla="*/ 407868 h 585257"/>
              <a:gd name="connsiteX58" fmla="*/ 249975 w 408106"/>
              <a:gd name="connsiteY58" fmla="*/ 387882 h 585257"/>
              <a:gd name="connsiteX59" fmla="*/ 233191 w 408106"/>
              <a:gd name="connsiteY59" fmla="*/ 387882 h 585257"/>
              <a:gd name="connsiteX60" fmla="*/ 212535 w 408106"/>
              <a:gd name="connsiteY60" fmla="*/ 391106 h 585257"/>
              <a:gd name="connsiteX61" fmla="*/ 211889 w 408106"/>
              <a:gd name="connsiteY61" fmla="*/ 389172 h 585257"/>
              <a:gd name="connsiteX62" fmla="*/ 250620 w 408106"/>
              <a:gd name="connsiteY62" fmla="*/ 384659 h 585257"/>
              <a:gd name="connsiteX63" fmla="*/ 252557 w 408106"/>
              <a:gd name="connsiteY63" fmla="*/ 374344 h 585257"/>
              <a:gd name="connsiteX64" fmla="*/ 249975 w 408106"/>
              <a:gd name="connsiteY64" fmla="*/ 368541 h 585257"/>
              <a:gd name="connsiteX65" fmla="*/ 199624 w 408106"/>
              <a:gd name="connsiteY65" fmla="*/ 370475 h 585257"/>
              <a:gd name="connsiteX66" fmla="*/ 199624 w 408106"/>
              <a:gd name="connsiteY66" fmla="*/ 367897 h 585257"/>
              <a:gd name="connsiteX67" fmla="*/ 250620 w 408106"/>
              <a:gd name="connsiteY67" fmla="*/ 364673 h 585257"/>
              <a:gd name="connsiteX68" fmla="*/ 255784 w 408106"/>
              <a:gd name="connsiteY68" fmla="*/ 360805 h 585257"/>
              <a:gd name="connsiteX69" fmla="*/ 300970 w 408106"/>
              <a:gd name="connsiteY69" fmla="*/ 340819 h 585257"/>
              <a:gd name="connsiteX70" fmla="*/ 217053 w 408106"/>
              <a:gd name="connsiteY70" fmla="*/ 341464 h 585257"/>
              <a:gd name="connsiteX71" fmla="*/ 217053 w 408106"/>
              <a:gd name="connsiteY71" fmla="*/ 338885 h 585257"/>
              <a:gd name="connsiteX72" fmla="*/ 307426 w 408106"/>
              <a:gd name="connsiteY72" fmla="*/ 336306 h 585257"/>
              <a:gd name="connsiteX73" fmla="*/ 357776 w 408106"/>
              <a:gd name="connsiteY73" fmla="*/ 287309 h 585257"/>
              <a:gd name="connsiteX74" fmla="*/ 283542 w 408106"/>
              <a:gd name="connsiteY74" fmla="*/ 284730 h 585257"/>
              <a:gd name="connsiteX75" fmla="*/ 283542 w 408106"/>
              <a:gd name="connsiteY75" fmla="*/ 281507 h 585257"/>
              <a:gd name="connsiteX76" fmla="*/ 359067 w 408106"/>
              <a:gd name="connsiteY76" fmla="*/ 283441 h 585257"/>
              <a:gd name="connsiteX77" fmla="*/ 360358 w 408106"/>
              <a:gd name="connsiteY77" fmla="*/ 284086 h 585257"/>
              <a:gd name="connsiteX78" fmla="*/ 375205 w 408106"/>
              <a:gd name="connsiteY78" fmla="*/ 258942 h 585257"/>
              <a:gd name="connsiteX79" fmla="*/ 281605 w 408106"/>
              <a:gd name="connsiteY79" fmla="*/ 256364 h 585257"/>
              <a:gd name="connsiteX80" fmla="*/ 281605 w 408106"/>
              <a:gd name="connsiteY80" fmla="*/ 254429 h 585257"/>
              <a:gd name="connsiteX81" fmla="*/ 377142 w 408106"/>
              <a:gd name="connsiteY81" fmla="*/ 253785 h 585257"/>
              <a:gd name="connsiteX82" fmla="*/ 388761 w 408106"/>
              <a:gd name="connsiteY82" fmla="*/ 218971 h 585257"/>
              <a:gd name="connsiteX83" fmla="*/ 307426 w 408106"/>
              <a:gd name="connsiteY83" fmla="*/ 223484 h 585257"/>
              <a:gd name="connsiteX84" fmla="*/ 306780 w 408106"/>
              <a:gd name="connsiteY84" fmla="*/ 220905 h 585257"/>
              <a:gd name="connsiteX85" fmla="*/ 389406 w 408106"/>
              <a:gd name="connsiteY85" fmla="*/ 215103 h 585257"/>
              <a:gd name="connsiteX86" fmla="*/ 391988 w 408106"/>
              <a:gd name="connsiteY86" fmla="*/ 195117 h 585257"/>
              <a:gd name="connsiteX87" fmla="*/ 291933 w 408106"/>
              <a:gd name="connsiteY87" fmla="*/ 203498 h 585257"/>
              <a:gd name="connsiteX88" fmla="*/ 291933 w 408106"/>
              <a:gd name="connsiteY88" fmla="*/ 200275 h 585257"/>
              <a:gd name="connsiteX89" fmla="*/ 391988 w 408106"/>
              <a:gd name="connsiteY89" fmla="*/ 190604 h 585257"/>
              <a:gd name="connsiteX90" fmla="*/ 391988 w 408106"/>
              <a:gd name="connsiteY90" fmla="*/ 180289 h 585257"/>
              <a:gd name="connsiteX91" fmla="*/ 390052 w 408106"/>
              <a:gd name="connsiteY91" fmla="*/ 166750 h 585257"/>
              <a:gd name="connsiteX92" fmla="*/ 328728 w 408106"/>
              <a:gd name="connsiteY92" fmla="*/ 167395 h 585257"/>
              <a:gd name="connsiteX93" fmla="*/ 328728 w 408106"/>
              <a:gd name="connsiteY93" fmla="*/ 164816 h 585257"/>
              <a:gd name="connsiteX94" fmla="*/ 389406 w 408106"/>
              <a:gd name="connsiteY94" fmla="*/ 162237 h 585257"/>
              <a:gd name="connsiteX95" fmla="*/ 386179 w 408106"/>
              <a:gd name="connsiteY95" fmla="*/ 148054 h 585257"/>
              <a:gd name="connsiteX96" fmla="*/ 285478 w 408106"/>
              <a:gd name="connsiteY96" fmla="*/ 150633 h 585257"/>
              <a:gd name="connsiteX97" fmla="*/ 285478 w 408106"/>
              <a:gd name="connsiteY97" fmla="*/ 147409 h 585257"/>
              <a:gd name="connsiteX98" fmla="*/ 384888 w 408106"/>
              <a:gd name="connsiteY98" fmla="*/ 142896 h 585257"/>
              <a:gd name="connsiteX99" fmla="*/ 377142 w 408106"/>
              <a:gd name="connsiteY99" fmla="*/ 121621 h 585257"/>
              <a:gd name="connsiteX100" fmla="*/ 238355 w 408106"/>
              <a:gd name="connsiteY100" fmla="*/ 120977 h 585257"/>
              <a:gd name="connsiteX101" fmla="*/ 238355 w 408106"/>
              <a:gd name="connsiteY101" fmla="*/ 118398 h 585257"/>
              <a:gd name="connsiteX102" fmla="*/ 375850 w 408106"/>
              <a:gd name="connsiteY102" fmla="*/ 117753 h 585257"/>
              <a:gd name="connsiteX103" fmla="*/ 364877 w 408106"/>
              <a:gd name="connsiteY103" fmla="*/ 97767 h 585257"/>
              <a:gd name="connsiteX104" fmla="*/ 163475 w 408106"/>
              <a:gd name="connsiteY104" fmla="*/ 98412 h 585257"/>
              <a:gd name="connsiteX105" fmla="*/ 163475 w 408106"/>
              <a:gd name="connsiteY105" fmla="*/ 95833 h 585257"/>
              <a:gd name="connsiteX106" fmla="*/ 362940 w 408106"/>
              <a:gd name="connsiteY106" fmla="*/ 95189 h 585257"/>
              <a:gd name="connsiteX107" fmla="*/ 350675 w 408106"/>
              <a:gd name="connsiteY107" fmla="*/ 78426 h 585257"/>
              <a:gd name="connsiteX108" fmla="*/ 350030 w 408106"/>
              <a:gd name="connsiteY108" fmla="*/ 78426 h 585257"/>
              <a:gd name="connsiteX109" fmla="*/ 102797 w 408106"/>
              <a:gd name="connsiteY109" fmla="*/ 77782 h 585257"/>
              <a:gd name="connsiteX110" fmla="*/ 102797 w 408106"/>
              <a:gd name="connsiteY110" fmla="*/ 74558 h 585257"/>
              <a:gd name="connsiteX111" fmla="*/ 346802 w 408106"/>
              <a:gd name="connsiteY111" fmla="*/ 74558 h 585257"/>
              <a:gd name="connsiteX112" fmla="*/ 317754 w 408106"/>
              <a:gd name="connsiteY112" fmla="*/ 49415 h 585257"/>
              <a:gd name="connsiteX113" fmla="*/ 146046 w 408106"/>
              <a:gd name="connsiteY113" fmla="*/ 50704 h 585257"/>
              <a:gd name="connsiteX114" fmla="*/ 145401 w 408106"/>
              <a:gd name="connsiteY114" fmla="*/ 50704 h 585257"/>
              <a:gd name="connsiteX115" fmla="*/ 167994 w 408106"/>
              <a:gd name="connsiteY115" fmla="*/ 40389 h 585257"/>
              <a:gd name="connsiteX116" fmla="*/ 309362 w 408106"/>
              <a:gd name="connsiteY116" fmla="*/ 43613 h 585257"/>
              <a:gd name="connsiteX117" fmla="*/ 259012 w 408106"/>
              <a:gd name="connsiteY117" fmla="*/ 21693 h 585257"/>
              <a:gd name="connsiteX118" fmla="*/ 203820 w 408106"/>
              <a:gd name="connsiteY118" fmla="*/ 15185 h 585257"/>
              <a:gd name="connsiteX119" fmla="*/ 180430 w 408106"/>
              <a:gd name="connsiteY119" fmla="*/ 1717 h 585257"/>
              <a:gd name="connsiteX120" fmla="*/ 244811 w 408106"/>
              <a:gd name="connsiteY120" fmla="*/ 2996 h 585257"/>
              <a:gd name="connsiteX121" fmla="*/ 407481 w 408106"/>
              <a:gd name="connsiteY121" fmla="*/ 174487 h 585257"/>
              <a:gd name="connsiteX122" fmla="*/ 267404 w 408106"/>
              <a:gd name="connsiteY122" fmla="*/ 374344 h 585257"/>
              <a:gd name="connsiteX123" fmla="*/ 269986 w 408106"/>
              <a:gd name="connsiteY123" fmla="*/ 450418 h 585257"/>
              <a:gd name="connsiteX124" fmla="*/ 255139 w 408106"/>
              <a:gd name="connsiteY124" fmla="*/ 454931 h 585257"/>
              <a:gd name="connsiteX125" fmla="*/ 255139 w 408106"/>
              <a:gd name="connsiteY125" fmla="*/ 454287 h 585257"/>
              <a:gd name="connsiteX126" fmla="*/ 175740 w 408106"/>
              <a:gd name="connsiteY126" fmla="*/ 460089 h 585257"/>
              <a:gd name="connsiteX127" fmla="*/ 169931 w 408106"/>
              <a:gd name="connsiteY127" fmla="*/ 454287 h 585257"/>
              <a:gd name="connsiteX128" fmla="*/ 166057 w 408106"/>
              <a:gd name="connsiteY128" fmla="*/ 450418 h 585257"/>
              <a:gd name="connsiteX129" fmla="*/ 155729 w 408106"/>
              <a:gd name="connsiteY129" fmla="*/ 296335 h 585257"/>
              <a:gd name="connsiteX130" fmla="*/ 159602 w 408106"/>
              <a:gd name="connsiteY130" fmla="*/ 284086 h 585257"/>
              <a:gd name="connsiteX131" fmla="*/ 247393 w 408106"/>
              <a:gd name="connsiteY131" fmla="*/ 262166 h 585257"/>
              <a:gd name="connsiteX132" fmla="*/ 257721 w 408106"/>
              <a:gd name="connsiteY132" fmla="*/ 170618 h 585257"/>
              <a:gd name="connsiteX133" fmla="*/ 167994 w 408106"/>
              <a:gd name="connsiteY133" fmla="*/ 144830 h 585257"/>
              <a:gd name="connsiteX134" fmla="*/ 127326 w 408106"/>
              <a:gd name="connsiteY134" fmla="*/ 225418 h 585257"/>
              <a:gd name="connsiteX135" fmla="*/ 127326 w 408106"/>
              <a:gd name="connsiteY135" fmla="*/ 227352 h 585257"/>
              <a:gd name="connsiteX136" fmla="*/ 126681 w 408106"/>
              <a:gd name="connsiteY136" fmla="*/ 233154 h 585257"/>
              <a:gd name="connsiteX137" fmla="*/ 66648 w 408106"/>
              <a:gd name="connsiteY137" fmla="*/ 316965 h 585257"/>
              <a:gd name="connsiteX138" fmla="*/ 59547 w 408106"/>
              <a:gd name="connsiteY138" fmla="*/ 316321 h 585257"/>
              <a:gd name="connsiteX139" fmla="*/ 53092 w 408106"/>
              <a:gd name="connsiteY139" fmla="*/ 320189 h 585257"/>
              <a:gd name="connsiteX140" fmla="*/ 3387 w 408106"/>
              <a:gd name="connsiteY140" fmla="*/ 220260 h 585257"/>
              <a:gd name="connsiteX141" fmla="*/ 22753 w 408106"/>
              <a:gd name="connsiteY141" fmla="*/ 100991 h 585257"/>
              <a:gd name="connsiteX142" fmla="*/ 180430 w 408106"/>
              <a:gd name="connsiteY142" fmla="*/ 1717 h 58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408106" h="585257">
                <a:moveTo>
                  <a:pt x="222207" y="494820"/>
                </a:moveTo>
                <a:cubicBezTo>
                  <a:pt x="207360" y="494175"/>
                  <a:pt x="193158" y="494820"/>
                  <a:pt x="178957" y="496110"/>
                </a:cubicBezTo>
                <a:cubicBezTo>
                  <a:pt x="180893" y="521260"/>
                  <a:pt x="185412" y="546411"/>
                  <a:pt x="191222" y="570917"/>
                </a:cubicBezTo>
                <a:cubicBezTo>
                  <a:pt x="217043" y="567692"/>
                  <a:pt x="245446" y="563823"/>
                  <a:pt x="271267" y="566402"/>
                </a:cubicBezTo>
                <a:cubicBezTo>
                  <a:pt x="269976" y="561243"/>
                  <a:pt x="268685" y="556084"/>
                  <a:pt x="266748" y="550925"/>
                </a:cubicBezTo>
                <a:cubicBezTo>
                  <a:pt x="246737" y="554150"/>
                  <a:pt x="224144" y="555439"/>
                  <a:pt x="204132" y="555439"/>
                </a:cubicBezTo>
                <a:cubicBezTo>
                  <a:pt x="202196" y="555439"/>
                  <a:pt x="202196" y="552860"/>
                  <a:pt x="204132" y="552215"/>
                </a:cubicBezTo>
                <a:cubicBezTo>
                  <a:pt x="224144" y="550280"/>
                  <a:pt x="245446" y="547701"/>
                  <a:pt x="265457" y="545766"/>
                </a:cubicBezTo>
                <a:cubicBezTo>
                  <a:pt x="264812" y="541897"/>
                  <a:pt x="264166" y="538672"/>
                  <a:pt x="262875" y="534803"/>
                </a:cubicBezTo>
                <a:cubicBezTo>
                  <a:pt x="247382" y="537383"/>
                  <a:pt x="229953" y="536738"/>
                  <a:pt x="214461" y="534158"/>
                </a:cubicBezTo>
                <a:cubicBezTo>
                  <a:pt x="212524" y="534158"/>
                  <a:pt x="213170" y="531579"/>
                  <a:pt x="214461" y="531579"/>
                </a:cubicBezTo>
                <a:cubicBezTo>
                  <a:pt x="230599" y="532868"/>
                  <a:pt x="246091" y="531579"/>
                  <a:pt x="262230" y="530934"/>
                </a:cubicBezTo>
                <a:cubicBezTo>
                  <a:pt x="260939" y="525775"/>
                  <a:pt x="260293" y="521260"/>
                  <a:pt x="259648" y="516746"/>
                </a:cubicBezTo>
                <a:cubicBezTo>
                  <a:pt x="240282" y="518681"/>
                  <a:pt x="220916" y="518036"/>
                  <a:pt x="201550" y="519326"/>
                </a:cubicBezTo>
                <a:cubicBezTo>
                  <a:pt x="199613" y="519326"/>
                  <a:pt x="199613" y="516101"/>
                  <a:pt x="201550" y="516101"/>
                </a:cubicBezTo>
                <a:cubicBezTo>
                  <a:pt x="220270" y="513522"/>
                  <a:pt x="240282" y="511587"/>
                  <a:pt x="259002" y="513522"/>
                </a:cubicBezTo>
                <a:cubicBezTo>
                  <a:pt x="258356" y="507073"/>
                  <a:pt x="258356" y="501914"/>
                  <a:pt x="258356" y="496110"/>
                </a:cubicBezTo>
                <a:cubicBezTo>
                  <a:pt x="246737" y="497400"/>
                  <a:pt x="234472" y="494820"/>
                  <a:pt x="222207" y="494820"/>
                </a:cubicBezTo>
                <a:close/>
                <a:moveTo>
                  <a:pt x="221239" y="477731"/>
                </a:moveTo>
                <a:cubicBezTo>
                  <a:pt x="236893" y="477086"/>
                  <a:pt x="252224" y="478698"/>
                  <a:pt x="264166" y="485147"/>
                </a:cubicBezTo>
                <a:cubicBezTo>
                  <a:pt x="266748" y="486437"/>
                  <a:pt x="267394" y="488371"/>
                  <a:pt x="266748" y="490951"/>
                </a:cubicBezTo>
                <a:cubicBezTo>
                  <a:pt x="268685" y="491596"/>
                  <a:pt x="269976" y="492240"/>
                  <a:pt x="270622" y="494175"/>
                </a:cubicBezTo>
                <a:cubicBezTo>
                  <a:pt x="280304" y="517391"/>
                  <a:pt x="280304" y="548990"/>
                  <a:pt x="282241" y="573496"/>
                </a:cubicBezTo>
                <a:cubicBezTo>
                  <a:pt x="282241" y="575431"/>
                  <a:pt x="280950" y="576721"/>
                  <a:pt x="279013" y="577365"/>
                </a:cubicBezTo>
                <a:cubicBezTo>
                  <a:pt x="278368" y="578010"/>
                  <a:pt x="277722" y="578655"/>
                  <a:pt x="276431" y="578655"/>
                </a:cubicBezTo>
                <a:cubicBezTo>
                  <a:pt x="249319" y="585749"/>
                  <a:pt x="217043" y="585104"/>
                  <a:pt x="188639" y="585104"/>
                </a:cubicBezTo>
                <a:cubicBezTo>
                  <a:pt x="187994" y="585104"/>
                  <a:pt x="187348" y="585104"/>
                  <a:pt x="186703" y="585104"/>
                </a:cubicBezTo>
                <a:cubicBezTo>
                  <a:pt x="182830" y="585749"/>
                  <a:pt x="178311" y="584459"/>
                  <a:pt x="177020" y="579300"/>
                </a:cubicBezTo>
                <a:cubicBezTo>
                  <a:pt x="168628" y="549635"/>
                  <a:pt x="166046" y="518036"/>
                  <a:pt x="168628" y="487081"/>
                </a:cubicBezTo>
                <a:cubicBezTo>
                  <a:pt x="168628" y="482567"/>
                  <a:pt x="173792" y="481277"/>
                  <a:pt x="176374" y="483857"/>
                </a:cubicBezTo>
                <a:cubicBezTo>
                  <a:pt x="189608" y="481277"/>
                  <a:pt x="205585" y="478375"/>
                  <a:pt x="221239" y="477731"/>
                </a:cubicBezTo>
                <a:close/>
                <a:moveTo>
                  <a:pt x="333270" y="307278"/>
                </a:moveTo>
                <a:cubicBezTo>
                  <a:pt x="335208" y="307922"/>
                  <a:pt x="335208" y="310499"/>
                  <a:pt x="333270" y="310499"/>
                </a:cubicBezTo>
                <a:cubicBezTo>
                  <a:pt x="297747" y="315008"/>
                  <a:pt x="260931" y="314364"/>
                  <a:pt x="225408" y="314364"/>
                </a:cubicBezTo>
                <a:cubicBezTo>
                  <a:pt x="223470" y="314364"/>
                  <a:pt x="223470" y="311787"/>
                  <a:pt x="225408" y="311787"/>
                </a:cubicBezTo>
                <a:cubicBezTo>
                  <a:pt x="260931" y="309855"/>
                  <a:pt x="297747" y="305990"/>
                  <a:pt x="333270" y="307278"/>
                </a:cubicBezTo>
                <a:close/>
                <a:moveTo>
                  <a:pt x="203820" y="15185"/>
                </a:moveTo>
                <a:cubicBezTo>
                  <a:pt x="148265" y="16092"/>
                  <a:pt x="93437" y="38938"/>
                  <a:pt x="55674" y="81005"/>
                </a:cubicBezTo>
                <a:cubicBezTo>
                  <a:pt x="29853" y="110661"/>
                  <a:pt x="14361" y="147409"/>
                  <a:pt x="15007" y="187381"/>
                </a:cubicBezTo>
                <a:cubicBezTo>
                  <a:pt x="15652" y="218971"/>
                  <a:pt x="25335" y="293756"/>
                  <a:pt x="56965" y="311163"/>
                </a:cubicBezTo>
                <a:cubicBezTo>
                  <a:pt x="58256" y="311163"/>
                  <a:pt x="58902" y="312452"/>
                  <a:pt x="59547" y="313097"/>
                </a:cubicBezTo>
                <a:cubicBezTo>
                  <a:pt x="59547" y="313097"/>
                  <a:pt x="59547" y="312452"/>
                  <a:pt x="59547" y="312452"/>
                </a:cubicBezTo>
                <a:cubicBezTo>
                  <a:pt x="76976" y="282796"/>
                  <a:pt x="94405" y="253785"/>
                  <a:pt x="113771" y="226063"/>
                </a:cubicBezTo>
                <a:cubicBezTo>
                  <a:pt x="115062" y="224773"/>
                  <a:pt x="115707" y="224129"/>
                  <a:pt x="116353" y="223484"/>
                </a:cubicBezTo>
                <a:cubicBezTo>
                  <a:pt x="95051" y="139028"/>
                  <a:pt x="212535" y="88097"/>
                  <a:pt x="266113" y="155790"/>
                </a:cubicBezTo>
                <a:cubicBezTo>
                  <a:pt x="290642" y="187381"/>
                  <a:pt x="288706" y="235733"/>
                  <a:pt x="264176" y="267323"/>
                </a:cubicBezTo>
                <a:cubicBezTo>
                  <a:pt x="242228" y="294401"/>
                  <a:pt x="198333" y="312452"/>
                  <a:pt x="164121" y="300203"/>
                </a:cubicBezTo>
                <a:cubicBezTo>
                  <a:pt x="178322" y="344687"/>
                  <a:pt x="186714" y="400776"/>
                  <a:pt x="178322" y="446550"/>
                </a:cubicBezTo>
                <a:cubicBezTo>
                  <a:pt x="202852" y="444616"/>
                  <a:pt x="227382" y="441393"/>
                  <a:pt x="251911" y="441393"/>
                </a:cubicBezTo>
                <a:cubicBezTo>
                  <a:pt x="251266" y="436880"/>
                  <a:pt x="250620" y="432367"/>
                  <a:pt x="249975" y="427854"/>
                </a:cubicBezTo>
                <a:cubicBezTo>
                  <a:pt x="249975" y="427854"/>
                  <a:pt x="249975" y="428499"/>
                  <a:pt x="249329" y="428499"/>
                </a:cubicBezTo>
                <a:cubicBezTo>
                  <a:pt x="233191" y="431077"/>
                  <a:pt x="216408" y="431722"/>
                  <a:pt x="199624" y="433011"/>
                </a:cubicBezTo>
                <a:cubicBezTo>
                  <a:pt x="198333" y="433011"/>
                  <a:pt x="197688" y="430433"/>
                  <a:pt x="199624" y="430433"/>
                </a:cubicBezTo>
                <a:cubicBezTo>
                  <a:pt x="215762" y="427854"/>
                  <a:pt x="232546" y="425275"/>
                  <a:pt x="249329" y="424630"/>
                </a:cubicBezTo>
                <a:cubicBezTo>
                  <a:pt x="249329" y="420762"/>
                  <a:pt x="248684" y="416249"/>
                  <a:pt x="248684" y="411736"/>
                </a:cubicBezTo>
                <a:cubicBezTo>
                  <a:pt x="230609" y="409802"/>
                  <a:pt x="211889" y="408513"/>
                  <a:pt x="193169" y="409157"/>
                </a:cubicBezTo>
                <a:cubicBezTo>
                  <a:pt x="191233" y="409157"/>
                  <a:pt x="191233" y="406579"/>
                  <a:pt x="193169" y="406579"/>
                </a:cubicBezTo>
                <a:cubicBezTo>
                  <a:pt x="211889" y="404645"/>
                  <a:pt x="230609" y="405289"/>
                  <a:pt x="248684" y="407868"/>
                </a:cubicBezTo>
                <a:cubicBezTo>
                  <a:pt x="249329" y="400776"/>
                  <a:pt x="249329" y="394329"/>
                  <a:pt x="249975" y="387882"/>
                </a:cubicBezTo>
                <a:cubicBezTo>
                  <a:pt x="244811" y="387882"/>
                  <a:pt x="239001" y="387238"/>
                  <a:pt x="233191" y="387882"/>
                </a:cubicBezTo>
                <a:cubicBezTo>
                  <a:pt x="226091" y="387882"/>
                  <a:pt x="219635" y="389817"/>
                  <a:pt x="212535" y="391106"/>
                </a:cubicBezTo>
                <a:cubicBezTo>
                  <a:pt x="211244" y="391106"/>
                  <a:pt x="211244" y="389817"/>
                  <a:pt x="211889" y="389172"/>
                </a:cubicBezTo>
                <a:cubicBezTo>
                  <a:pt x="223508" y="384659"/>
                  <a:pt x="238355" y="382080"/>
                  <a:pt x="250620" y="384659"/>
                </a:cubicBezTo>
                <a:cubicBezTo>
                  <a:pt x="251266" y="381435"/>
                  <a:pt x="251911" y="377567"/>
                  <a:pt x="252557" y="374344"/>
                </a:cubicBezTo>
                <a:cubicBezTo>
                  <a:pt x="251266" y="373054"/>
                  <a:pt x="249975" y="371120"/>
                  <a:pt x="249975" y="368541"/>
                </a:cubicBezTo>
                <a:cubicBezTo>
                  <a:pt x="233191" y="370475"/>
                  <a:pt x="216408" y="369831"/>
                  <a:pt x="199624" y="370475"/>
                </a:cubicBezTo>
                <a:cubicBezTo>
                  <a:pt x="198333" y="370475"/>
                  <a:pt x="198333" y="367897"/>
                  <a:pt x="199624" y="367897"/>
                </a:cubicBezTo>
                <a:cubicBezTo>
                  <a:pt x="216408" y="366607"/>
                  <a:pt x="233837" y="364673"/>
                  <a:pt x="250620" y="364673"/>
                </a:cubicBezTo>
                <a:cubicBezTo>
                  <a:pt x="251266" y="362739"/>
                  <a:pt x="252557" y="361450"/>
                  <a:pt x="255784" y="360805"/>
                </a:cubicBezTo>
                <a:cubicBezTo>
                  <a:pt x="271277" y="356292"/>
                  <a:pt x="286769" y="349845"/>
                  <a:pt x="300970" y="340819"/>
                </a:cubicBezTo>
                <a:cubicBezTo>
                  <a:pt x="272568" y="342109"/>
                  <a:pt x="244811" y="342753"/>
                  <a:pt x="217053" y="341464"/>
                </a:cubicBezTo>
                <a:cubicBezTo>
                  <a:pt x="215117" y="341464"/>
                  <a:pt x="215117" y="338885"/>
                  <a:pt x="217053" y="338885"/>
                </a:cubicBezTo>
                <a:cubicBezTo>
                  <a:pt x="246747" y="338885"/>
                  <a:pt x="277086" y="338240"/>
                  <a:pt x="307426" y="336306"/>
                </a:cubicBezTo>
                <a:cubicBezTo>
                  <a:pt x="326791" y="323412"/>
                  <a:pt x="344220" y="306650"/>
                  <a:pt x="357776" y="287309"/>
                </a:cubicBezTo>
                <a:cubicBezTo>
                  <a:pt x="333246" y="289243"/>
                  <a:pt x="308071" y="287309"/>
                  <a:pt x="283542" y="284730"/>
                </a:cubicBezTo>
                <a:cubicBezTo>
                  <a:pt x="281605" y="284086"/>
                  <a:pt x="281605" y="281507"/>
                  <a:pt x="283542" y="281507"/>
                </a:cubicBezTo>
                <a:cubicBezTo>
                  <a:pt x="308717" y="282796"/>
                  <a:pt x="333892" y="282796"/>
                  <a:pt x="359067" y="283441"/>
                </a:cubicBezTo>
                <a:cubicBezTo>
                  <a:pt x="359713" y="283441"/>
                  <a:pt x="359713" y="283441"/>
                  <a:pt x="360358" y="284086"/>
                </a:cubicBezTo>
                <a:cubicBezTo>
                  <a:pt x="365522" y="275705"/>
                  <a:pt x="370686" y="267323"/>
                  <a:pt x="375205" y="258942"/>
                </a:cubicBezTo>
                <a:cubicBezTo>
                  <a:pt x="343575" y="257653"/>
                  <a:pt x="312590" y="256364"/>
                  <a:pt x="281605" y="256364"/>
                </a:cubicBezTo>
                <a:cubicBezTo>
                  <a:pt x="279668" y="257008"/>
                  <a:pt x="279668" y="254429"/>
                  <a:pt x="281605" y="254429"/>
                </a:cubicBezTo>
                <a:cubicBezTo>
                  <a:pt x="313235" y="252495"/>
                  <a:pt x="345511" y="251851"/>
                  <a:pt x="377142" y="253785"/>
                </a:cubicBezTo>
                <a:cubicBezTo>
                  <a:pt x="382306" y="242825"/>
                  <a:pt x="386179" y="231220"/>
                  <a:pt x="388761" y="218971"/>
                </a:cubicBezTo>
                <a:cubicBezTo>
                  <a:pt x="361649" y="221550"/>
                  <a:pt x="333892" y="220905"/>
                  <a:pt x="307426" y="223484"/>
                </a:cubicBezTo>
                <a:cubicBezTo>
                  <a:pt x="305489" y="223484"/>
                  <a:pt x="305489" y="220905"/>
                  <a:pt x="306780" y="220905"/>
                </a:cubicBezTo>
                <a:cubicBezTo>
                  <a:pt x="333246" y="216392"/>
                  <a:pt x="362295" y="212524"/>
                  <a:pt x="389406" y="215103"/>
                </a:cubicBezTo>
                <a:cubicBezTo>
                  <a:pt x="390697" y="208011"/>
                  <a:pt x="391343" y="201564"/>
                  <a:pt x="391988" y="195117"/>
                </a:cubicBezTo>
                <a:cubicBezTo>
                  <a:pt x="358422" y="197696"/>
                  <a:pt x="325500" y="198985"/>
                  <a:pt x="291933" y="203498"/>
                </a:cubicBezTo>
                <a:cubicBezTo>
                  <a:pt x="290642" y="203498"/>
                  <a:pt x="289997" y="200275"/>
                  <a:pt x="291933" y="200275"/>
                </a:cubicBezTo>
                <a:cubicBezTo>
                  <a:pt x="324209" y="194472"/>
                  <a:pt x="358422" y="189315"/>
                  <a:pt x="391988" y="190604"/>
                </a:cubicBezTo>
                <a:cubicBezTo>
                  <a:pt x="391988" y="187381"/>
                  <a:pt x="391988" y="183512"/>
                  <a:pt x="391988" y="180289"/>
                </a:cubicBezTo>
                <a:cubicBezTo>
                  <a:pt x="391343" y="175776"/>
                  <a:pt x="390697" y="171263"/>
                  <a:pt x="390052" y="166750"/>
                </a:cubicBezTo>
                <a:cubicBezTo>
                  <a:pt x="370041" y="169329"/>
                  <a:pt x="348739" y="168684"/>
                  <a:pt x="328728" y="167395"/>
                </a:cubicBezTo>
                <a:cubicBezTo>
                  <a:pt x="326791" y="167395"/>
                  <a:pt x="326791" y="164816"/>
                  <a:pt x="328728" y="164816"/>
                </a:cubicBezTo>
                <a:cubicBezTo>
                  <a:pt x="348739" y="164816"/>
                  <a:pt x="369395" y="162882"/>
                  <a:pt x="389406" y="162237"/>
                </a:cubicBezTo>
                <a:cubicBezTo>
                  <a:pt x="388761" y="157724"/>
                  <a:pt x="387470" y="152567"/>
                  <a:pt x="386179" y="148054"/>
                </a:cubicBezTo>
                <a:cubicBezTo>
                  <a:pt x="353257" y="152567"/>
                  <a:pt x="319045" y="153212"/>
                  <a:pt x="285478" y="150633"/>
                </a:cubicBezTo>
                <a:cubicBezTo>
                  <a:pt x="283542" y="149988"/>
                  <a:pt x="283542" y="147409"/>
                  <a:pt x="285478" y="147409"/>
                </a:cubicBezTo>
                <a:cubicBezTo>
                  <a:pt x="319045" y="148699"/>
                  <a:pt x="351966" y="146765"/>
                  <a:pt x="384888" y="142896"/>
                </a:cubicBezTo>
                <a:cubicBezTo>
                  <a:pt x="382951" y="135805"/>
                  <a:pt x="380369" y="128713"/>
                  <a:pt x="377142" y="121621"/>
                </a:cubicBezTo>
                <a:cubicBezTo>
                  <a:pt x="331310" y="123555"/>
                  <a:pt x="284833" y="122911"/>
                  <a:pt x="238355" y="120977"/>
                </a:cubicBezTo>
                <a:cubicBezTo>
                  <a:pt x="236419" y="120977"/>
                  <a:pt x="236419" y="118398"/>
                  <a:pt x="238355" y="118398"/>
                </a:cubicBezTo>
                <a:cubicBezTo>
                  <a:pt x="284187" y="117108"/>
                  <a:pt x="330019" y="115819"/>
                  <a:pt x="375850" y="117753"/>
                </a:cubicBezTo>
                <a:cubicBezTo>
                  <a:pt x="372623" y="110661"/>
                  <a:pt x="368750" y="104214"/>
                  <a:pt x="364877" y="97767"/>
                </a:cubicBezTo>
                <a:cubicBezTo>
                  <a:pt x="297097" y="97123"/>
                  <a:pt x="230609" y="95189"/>
                  <a:pt x="163475" y="98412"/>
                </a:cubicBezTo>
                <a:cubicBezTo>
                  <a:pt x="161539" y="98412"/>
                  <a:pt x="161539" y="96478"/>
                  <a:pt x="163475" y="95833"/>
                </a:cubicBezTo>
                <a:cubicBezTo>
                  <a:pt x="228673" y="89386"/>
                  <a:pt x="297097" y="87452"/>
                  <a:pt x="362940" y="95189"/>
                </a:cubicBezTo>
                <a:cubicBezTo>
                  <a:pt x="359067" y="89386"/>
                  <a:pt x="355194" y="84229"/>
                  <a:pt x="350675" y="78426"/>
                </a:cubicBezTo>
                <a:cubicBezTo>
                  <a:pt x="350030" y="78426"/>
                  <a:pt x="350030" y="78426"/>
                  <a:pt x="350030" y="78426"/>
                </a:cubicBezTo>
                <a:cubicBezTo>
                  <a:pt x="267404" y="75848"/>
                  <a:pt x="185423" y="75848"/>
                  <a:pt x="102797" y="77782"/>
                </a:cubicBezTo>
                <a:cubicBezTo>
                  <a:pt x="100860" y="77782"/>
                  <a:pt x="100860" y="74558"/>
                  <a:pt x="102797" y="74558"/>
                </a:cubicBezTo>
                <a:cubicBezTo>
                  <a:pt x="184132" y="68756"/>
                  <a:pt x="266113" y="69401"/>
                  <a:pt x="346802" y="74558"/>
                </a:cubicBezTo>
                <a:cubicBezTo>
                  <a:pt x="338410" y="64888"/>
                  <a:pt x="328728" y="56507"/>
                  <a:pt x="317754" y="49415"/>
                </a:cubicBezTo>
                <a:cubicBezTo>
                  <a:pt x="303553" y="48770"/>
                  <a:pt x="144755" y="44257"/>
                  <a:pt x="146046" y="50704"/>
                </a:cubicBezTo>
                <a:cubicBezTo>
                  <a:pt x="146046" y="51349"/>
                  <a:pt x="145401" y="51349"/>
                  <a:pt x="145401" y="50704"/>
                </a:cubicBezTo>
                <a:cubicBezTo>
                  <a:pt x="140882" y="37810"/>
                  <a:pt x="160248" y="40389"/>
                  <a:pt x="167994" y="40389"/>
                </a:cubicBezTo>
                <a:cubicBezTo>
                  <a:pt x="215117" y="39100"/>
                  <a:pt x="262240" y="40389"/>
                  <a:pt x="309362" y="43613"/>
                </a:cubicBezTo>
                <a:cubicBezTo>
                  <a:pt x="293870" y="33942"/>
                  <a:pt x="277086" y="26206"/>
                  <a:pt x="259012" y="21693"/>
                </a:cubicBezTo>
                <a:cubicBezTo>
                  <a:pt x="240938" y="17019"/>
                  <a:pt x="222339" y="14883"/>
                  <a:pt x="203820" y="15185"/>
                </a:cubicBezTo>
                <a:close/>
                <a:moveTo>
                  <a:pt x="180430" y="1717"/>
                </a:moveTo>
                <a:cubicBezTo>
                  <a:pt x="201763" y="-912"/>
                  <a:pt x="223509" y="-550"/>
                  <a:pt x="244811" y="2996"/>
                </a:cubicBezTo>
                <a:cubicBezTo>
                  <a:pt x="331310" y="17180"/>
                  <a:pt x="399735" y="86163"/>
                  <a:pt x="407481" y="174487"/>
                </a:cubicBezTo>
                <a:cubicBezTo>
                  <a:pt x="415227" y="258942"/>
                  <a:pt x="350030" y="351134"/>
                  <a:pt x="267404" y="374344"/>
                </a:cubicBezTo>
                <a:cubicBezTo>
                  <a:pt x="264822" y="400132"/>
                  <a:pt x="266113" y="424630"/>
                  <a:pt x="269986" y="450418"/>
                </a:cubicBezTo>
                <a:cubicBezTo>
                  <a:pt x="271277" y="460089"/>
                  <a:pt x="258366" y="463957"/>
                  <a:pt x="255139" y="454931"/>
                </a:cubicBezTo>
                <a:cubicBezTo>
                  <a:pt x="255139" y="454287"/>
                  <a:pt x="255139" y="454287"/>
                  <a:pt x="255139" y="454287"/>
                </a:cubicBezTo>
                <a:cubicBezTo>
                  <a:pt x="228673" y="458155"/>
                  <a:pt x="202206" y="458799"/>
                  <a:pt x="175740" y="460089"/>
                </a:cubicBezTo>
                <a:cubicBezTo>
                  <a:pt x="171867" y="460089"/>
                  <a:pt x="169931" y="457510"/>
                  <a:pt x="169931" y="454287"/>
                </a:cubicBezTo>
                <a:cubicBezTo>
                  <a:pt x="167994" y="453642"/>
                  <a:pt x="166703" y="452352"/>
                  <a:pt x="166057" y="450418"/>
                </a:cubicBezTo>
                <a:cubicBezTo>
                  <a:pt x="157020" y="401421"/>
                  <a:pt x="157666" y="345977"/>
                  <a:pt x="155729" y="296335"/>
                </a:cubicBezTo>
                <a:cubicBezTo>
                  <a:pt x="150565" y="292467"/>
                  <a:pt x="153147" y="283441"/>
                  <a:pt x="159602" y="284086"/>
                </a:cubicBezTo>
                <a:cubicBezTo>
                  <a:pt x="191878" y="284730"/>
                  <a:pt x="221572" y="287309"/>
                  <a:pt x="247393" y="262166"/>
                </a:cubicBezTo>
                <a:cubicBezTo>
                  <a:pt x="270631" y="238957"/>
                  <a:pt x="275150" y="198985"/>
                  <a:pt x="257721" y="170618"/>
                </a:cubicBezTo>
                <a:cubicBezTo>
                  <a:pt x="239646" y="141607"/>
                  <a:pt x="198333" y="130002"/>
                  <a:pt x="167994" y="144830"/>
                </a:cubicBezTo>
                <a:cubicBezTo>
                  <a:pt x="136364" y="160303"/>
                  <a:pt x="125390" y="192538"/>
                  <a:pt x="127326" y="225418"/>
                </a:cubicBezTo>
                <a:cubicBezTo>
                  <a:pt x="127326" y="226063"/>
                  <a:pt x="127326" y="226707"/>
                  <a:pt x="127326" y="227352"/>
                </a:cubicBezTo>
                <a:cubicBezTo>
                  <a:pt x="127972" y="228641"/>
                  <a:pt x="127972" y="231220"/>
                  <a:pt x="126681" y="233154"/>
                </a:cubicBezTo>
                <a:cubicBezTo>
                  <a:pt x="107961" y="261521"/>
                  <a:pt x="87304" y="289888"/>
                  <a:pt x="66648" y="316965"/>
                </a:cubicBezTo>
                <a:cubicBezTo>
                  <a:pt x="64711" y="319544"/>
                  <a:pt x="60838" y="318899"/>
                  <a:pt x="59547" y="316321"/>
                </a:cubicBezTo>
                <a:cubicBezTo>
                  <a:pt x="58902" y="318899"/>
                  <a:pt x="56320" y="321478"/>
                  <a:pt x="53092" y="320189"/>
                </a:cubicBezTo>
                <a:cubicBezTo>
                  <a:pt x="18234" y="306005"/>
                  <a:pt x="9842" y="253140"/>
                  <a:pt x="3387" y="220260"/>
                </a:cubicBezTo>
                <a:cubicBezTo>
                  <a:pt x="-4359" y="178355"/>
                  <a:pt x="805" y="137739"/>
                  <a:pt x="22753" y="100991"/>
                </a:cubicBezTo>
                <a:cubicBezTo>
                  <a:pt x="56158" y="44419"/>
                  <a:pt x="116433" y="9605"/>
                  <a:pt x="180430" y="1717"/>
                </a:cubicBezTo>
                <a:close/>
              </a:path>
            </a:pathLst>
          </a:custGeom>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defTabSz="412750" hangingPunct="0"/>
            <a:endParaRPr lang="zh-CN" altLang="en-US" sz="1500" b="1" kern="0">
              <a:solidFill>
                <a:srgbClr val="000000"/>
              </a:solidFill>
              <a:latin typeface="Helvetica Neue"/>
              <a:sym typeface="Helvetica Neue"/>
            </a:endParaRPr>
          </a:p>
        </p:txBody>
      </p:sp>
      <p:sp>
        <p:nvSpPr>
          <p:cNvPr id="32" name="标题 1"/>
          <p:cNvSpPr txBox="1"/>
          <p:nvPr/>
        </p:nvSpPr>
        <p:spPr>
          <a:xfrm>
            <a:off x="636056" y="252744"/>
            <a:ext cx="11940955" cy="57543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25500">
              <a:lnSpc>
                <a:spcPct val="100000"/>
              </a:lnSpc>
              <a:spcBef>
                <a:spcPts val="0"/>
              </a:spcBef>
            </a:pPr>
            <a:r>
              <a:rPr kumimoji="1" lang="en-US" altLang="zh-CN" sz="2000"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3.1 Exceeding Score: From Net Promoter Score to Net Promoter System</a:t>
            </a:r>
            <a:endParaRPr kumimoji="1" lang="en-US" altLang="zh-CN" sz="2000" i="1"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endParaRPr>
          </a:p>
          <a:p>
            <a:pPr defTabSz="825500">
              <a:lnSpc>
                <a:spcPct val="100000"/>
              </a:lnSpc>
              <a:spcBef>
                <a:spcPts val="0"/>
              </a:spcBef>
            </a:pPr>
            <a:endParaRPr kumimoji="1" lang="en-US" altLang="zh-CN" sz="2000" i="1"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1000"/>
                                        <p:tgtEl>
                                          <p:spTgt spid="28"/>
                                        </p:tgtEl>
                                      </p:cBhvr>
                                    </p:animEffect>
                                    <p:anim calcmode="lin" valueType="num">
                                      <p:cBhvr>
                                        <p:cTn id="23" dur="1000" fill="hold"/>
                                        <p:tgtEl>
                                          <p:spTgt spid="28"/>
                                        </p:tgtEl>
                                        <p:attrNameLst>
                                          <p:attrName>ppt_x</p:attrName>
                                        </p:attrNameLst>
                                      </p:cBhvr>
                                      <p:tavLst>
                                        <p:tav tm="0">
                                          <p:val>
                                            <p:strVal val="#ppt_x"/>
                                          </p:val>
                                        </p:tav>
                                        <p:tav tm="100000">
                                          <p:val>
                                            <p:strVal val="#ppt_x"/>
                                          </p:val>
                                        </p:tav>
                                      </p:tavLst>
                                    </p:anim>
                                    <p:anim calcmode="lin" valueType="num">
                                      <p:cBhvr>
                                        <p:cTn id="2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5" grpId="0" animBg="1"/>
      <p:bldP spid="26" grpId="0" animBg="1"/>
      <p:bldP spid="27" grpId="0"/>
      <p:bldP spid="28" grpId="0" animBg="1"/>
      <p:bldP spid="29"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668717" y="283037"/>
            <a:ext cx="9455783" cy="5490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825500" rtl="0" eaLnBrk="1" fontAlgn="auto" latinLnBrk="0" hangingPunct="1">
              <a:lnSpc>
                <a:spcPct val="100000"/>
              </a:lnSpc>
              <a:spcBef>
                <a:spcPts val="0"/>
              </a:spcBef>
              <a:spcAft>
                <a:spcPts val="0"/>
              </a:spcAft>
              <a:buClrTx/>
              <a:buSzTx/>
              <a:buFontTx/>
              <a:buNone/>
              <a:defRPr/>
            </a:pPr>
            <a:r>
              <a:rPr kumimoji="1" lang="en-US" altLang="zh-CN" sz="2000" b="0" i="0" u="none" strike="noStrike" kern="1200" cap="none" spc="0" normalizeH="0" baseline="0" noProof="0" dirty="0">
                <a:ln>
                  <a:noFill/>
                </a:ln>
                <a:solidFill>
                  <a:srgbClr val="F2F2F2">
                    <a:lumMod val="10000"/>
                  </a:srgbClr>
                </a:solidFill>
                <a:effectLst/>
                <a:uLnTx/>
                <a:uFillTx/>
                <a:latin typeface="OPPOSans B" panose="00020600040101010101" charset="-122"/>
                <a:ea typeface="OPPOSans B" panose="00020600040101010101" charset="-122"/>
                <a:cs typeface="OPPOSans B" panose="00020600040101010101" charset="-122"/>
                <a:sym typeface="OPPOSans M" panose="00020600040101010101" charset="-122"/>
              </a:rPr>
              <a:t>Conclusion</a:t>
            </a:r>
            <a:endParaRPr kumimoji="1" lang="en-US" altLang="zh-CN" sz="2000" b="0" i="0" u="none" strike="noStrike" kern="1200" cap="none" spc="0" normalizeH="0" baseline="0" noProof="0" dirty="0">
              <a:ln>
                <a:noFill/>
              </a:ln>
              <a:solidFill>
                <a:srgbClr val="F2F2F2">
                  <a:lumMod val="10000"/>
                </a:srgbClr>
              </a:solidFill>
              <a:effectLst/>
              <a:uLnTx/>
              <a:uFillTx/>
              <a:latin typeface="OPPOSans B" panose="00020600040101010101" charset="-122"/>
              <a:ea typeface="OPPOSans B" panose="00020600040101010101" charset="-122"/>
              <a:cs typeface="OPPOSans B" panose="00020600040101010101" charset="-122"/>
              <a:sym typeface="OPPOSans M" panose="00020600040101010101" charset="-122"/>
            </a:endParaRPr>
          </a:p>
        </p:txBody>
      </p:sp>
      <p:sp>
        <p:nvSpPr>
          <p:cNvPr id="3" name="文本框 2"/>
          <p:cNvSpPr txBox="1"/>
          <p:nvPr/>
        </p:nvSpPr>
        <p:spPr>
          <a:xfrm>
            <a:off x="781830" y="1589899"/>
            <a:ext cx="10278534" cy="890628"/>
          </a:xfrm>
          <a:prstGeom prst="rect">
            <a:avLst/>
          </a:prstGeom>
          <a:noFill/>
        </p:spPr>
        <p:txBody>
          <a:bodyPr wrap="square" rtlCol="0">
            <a:spAutoFit/>
          </a:bodyPr>
          <a:lstStyle/>
          <a:p>
            <a:pPr>
              <a:lnSpc>
                <a:spcPct val="160000"/>
              </a:lnSpc>
            </a:pPr>
            <a:r>
              <a:rPr lang="en-US" altLang="zh-CN" sz="1800" b="1" dirty="0">
                <a:solidFill>
                  <a:schemeClr val="bg1">
                    <a:lumMod val="10000"/>
                  </a:schemeClr>
                </a:solidFill>
                <a:latin typeface="+mn-lt"/>
              </a:rPr>
              <a:t>1. </a:t>
            </a:r>
            <a:r>
              <a:rPr lang="en-US" altLang="zh-CN" sz="1600" b="1" dirty="0">
                <a:solidFill>
                  <a:schemeClr val="bg1">
                    <a:lumMod val="10000"/>
                  </a:schemeClr>
                </a:solidFill>
                <a:latin typeface="+mn-lt"/>
              </a:rPr>
              <a:t>Service NPS</a:t>
            </a:r>
            <a:r>
              <a:rPr lang="zh-CN" altLang="en-US" sz="1600" b="1" dirty="0">
                <a:solidFill>
                  <a:schemeClr val="bg1">
                    <a:lumMod val="10000"/>
                  </a:schemeClr>
                </a:solidFill>
                <a:latin typeface="+mn-lt"/>
              </a:rPr>
              <a:t>：</a:t>
            </a:r>
            <a:r>
              <a:rPr lang="en-US" altLang="zh-CN" sz="1600" dirty="0">
                <a:solidFill>
                  <a:schemeClr val="bg1">
                    <a:lumMod val="10000"/>
                  </a:schemeClr>
                </a:solidFill>
                <a:latin typeface="+mn-lt"/>
              </a:rPr>
              <a:t>How satisfied are you with this after-sales service? Based on your experience, please rate from 1 to 10 points. 1-Very Dissatified,10-Very Satisfied</a:t>
            </a:r>
            <a:endParaRPr lang="en-US" altLang="zh-CN" sz="1800" dirty="0">
              <a:solidFill>
                <a:schemeClr val="bg1">
                  <a:lumMod val="10000"/>
                </a:schemeClr>
              </a:solidFill>
              <a:latin typeface="+mn-lt"/>
            </a:endParaRPr>
          </a:p>
        </p:txBody>
      </p:sp>
      <p:sp>
        <p:nvSpPr>
          <p:cNvPr id="17" name="文本框 16"/>
          <p:cNvSpPr txBox="1"/>
          <p:nvPr/>
        </p:nvSpPr>
        <p:spPr>
          <a:xfrm>
            <a:off x="781829" y="2700323"/>
            <a:ext cx="11222523" cy="615553"/>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Tx/>
              <a:buSzTx/>
              <a:defRPr/>
            </a:pPr>
            <a:r>
              <a:rPr kumimoji="0" lang="en-US" altLang="zh-CN" sz="1800" b="1" i="0" u="none" strike="noStrike" kern="1200" cap="none" spc="0" normalizeH="0" baseline="0" noProof="0" dirty="0">
                <a:ln>
                  <a:noFill/>
                </a:ln>
                <a:solidFill>
                  <a:srgbClr val="F2F2F2">
                    <a:lumMod val="10000"/>
                  </a:srgbClr>
                </a:solidFill>
                <a:effectLst/>
                <a:uLnTx/>
                <a:uFillTx/>
                <a:latin typeface="OPPOSans M" panose="00020600040101010101" charset="-122"/>
                <a:ea typeface="OPPOSans M" panose="00020600040101010101" charset="-122"/>
              </a:rPr>
              <a:t>2. </a:t>
            </a:r>
            <a:r>
              <a:rPr lang="en-US" altLang="zh-CN" sz="1600" b="1" dirty="0">
                <a:solidFill>
                  <a:srgbClr val="F2F2F2">
                    <a:lumMod val="10000"/>
                  </a:srgbClr>
                </a:solidFill>
                <a:latin typeface="OPPOSans M" panose="00020600040101010101" charset="-122"/>
                <a:ea typeface="OPPOSans M" panose="00020600040101010101" charset="-122"/>
              </a:rPr>
              <a:t>NPS promotion</a:t>
            </a:r>
            <a:r>
              <a:rPr kumimoji="0" lang="en-US" altLang="zh-CN" sz="1600" b="1" i="0" u="none" strike="noStrike" kern="1200" cap="none" spc="0" normalizeH="0" baseline="0" noProof="0" dirty="0">
                <a:ln>
                  <a:noFill/>
                </a:ln>
                <a:solidFill>
                  <a:srgbClr val="F2F2F2">
                    <a:lumMod val="10000"/>
                  </a:srgbClr>
                </a:solidFill>
                <a:effectLst/>
                <a:uLnTx/>
                <a:uFillTx/>
                <a:latin typeface="OPPOSans M" panose="00020600040101010101" charset="-122"/>
                <a:ea typeface="OPPOSans M" panose="00020600040101010101" charset="-122"/>
              </a:rPr>
              <a:t> task</a:t>
            </a:r>
            <a:r>
              <a:rPr kumimoji="0" lang="en-US" altLang="zh-CN" sz="1600" b="0" i="0" u="none" strike="noStrike" kern="1200" cap="none" spc="0" normalizeH="0" baseline="0" noProof="0" dirty="0">
                <a:ln>
                  <a:noFill/>
                </a:ln>
                <a:solidFill>
                  <a:srgbClr val="F2F2F2">
                    <a:lumMod val="10000"/>
                  </a:srgbClr>
                </a:solidFill>
                <a:effectLst/>
                <a:uLnTx/>
                <a:uFillTx/>
                <a:latin typeface="OPPOSans M" panose="00020600040101010101" charset="-122"/>
                <a:ea typeface="OPPOSans M" panose="00020600040101010101" charset="-122"/>
              </a:rPr>
              <a:t>: completing the training and implementation of all staff in every regions by August</a:t>
            </a:r>
            <a:endParaRPr kumimoji="0" lang="zh-CN" altLang="en-US" sz="1800" b="0" i="0" u="none" strike="noStrike" kern="1200" cap="none" spc="0" normalizeH="0" baseline="0" noProof="0" dirty="0">
              <a:ln>
                <a:noFill/>
              </a:ln>
              <a:solidFill>
                <a:srgbClr val="F2F2F2">
                  <a:lumMod val="10000"/>
                </a:srgbClr>
              </a:solidFill>
              <a:effectLst/>
              <a:uLnTx/>
              <a:uFillTx/>
              <a:latin typeface="OPPOSans M" panose="00020600040101010101" charset="-122"/>
              <a:ea typeface="OPPOSans M" panose="00020600040101010101" charset="-122"/>
            </a:endParaRPr>
          </a:p>
        </p:txBody>
      </p:sp>
      <p:grpSp>
        <p:nvGrpSpPr>
          <p:cNvPr id="14" name="组合 13"/>
          <p:cNvGrpSpPr/>
          <p:nvPr/>
        </p:nvGrpSpPr>
        <p:grpSpPr>
          <a:xfrm>
            <a:off x="505962" y="981789"/>
            <a:ext cx="11498392" cy="5424791"/>
            <a:chOff x="849292" y="1187204"/>
            <a:chExt cx="7395548" cy="1429658"/>
          </a:xfrm>
        </p:grpSpPr>
        <p:sp>
          <p:nvSpPr>
            <p:cNvPr id="15" name="圆角矩形 4"/>
            <p:cNvSpPr/>
            <p:nvPr/>
          </p:nvSpPr>
          <p:spPr>
            <a:xfrm>
              <a:off x="899160" y="1221266"/>
              <a:ext cx="7345680" cy="1395596"/>
            </a:xfrm>
            <a:prstGeom prst="roundRect">
              <a:avLst>
                <a:gd name="adj" fmla="val 0"/>
              </a:avLst>
            </a:prstGeom>
            <a:noFill/>
            <a:ln w="6350">
              <a:solidFill>
                <a:srgbClr val="3A6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2F2F2"/>
                </a:solidFill>
                <a:effectLst/>
                <a:uLnTx/>
                <a:uFillTx/>
                <a:latin typeface="OPPOSans M" panose="00020600040101010101" charset="-122"/>
                <a:ea typeface="OPPOSans M" panose="00020600040101010101" charset="-122"/>
              </a:endParaRPr>
            </a:p>
          </p:txBody>
        </p:sp>
        <p:sp>
          <p:nvSpPr>
            <p:cNvPr id="19" name="矩形 93"/>
            <p:cNvSpPr/>
            <p:nvPr/>
          </p:nvSpPr>
          <p:spPr>
            <a:xfrm>
              <a:off x="849292" y="1187204"/>
              <a:ext cx="354868" cy="144686"/>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2F2F2"/>
                </a:solidFill>
                <a:effectLst/>
                <a:uLnTx/>
                <a:uFillTx/>
                <a:latin typeface="OPPOSans M" panose="00020600040101010101" charset="-122"/>
                <a:ea typeface="OPPOSans M" panose="00020600040101010101" charset="-122"/>
              </a:endParaRPr>
            </a:p>
          </p:txBody>
        </p:sp>
      </p:grpSp>
      <p:sp>
        <p:nvSpPr>
          <p:cNvPr id="21" name="矩形 93"/>
          <p:cNvSpPr/>
          <p:nvPr/>
        </p:nvSpPr>
        <p:spPr>
          <a:xfrm rot="10800000">
            <a:off x="11608505" y="6010764"/>
            <a:ext cx="551739" cy="549006"/>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2F2F2"/>
              </a:solidFill>
              <a:effectLst/>
              <a:uLnTx/>
              <a:uFillTx/>
              <a:latin typeface="OPPOSans M" panose="00020600040101010101" charset="-122"/>
              <a:ea typeface="OPPOSans M" panose="00020600040101010101" charset="-122"/>
            </a:endParaRPr>
          </a:p>
        </p:txBody>
      </p:sp>
      <p:sp>
        <p:nvSpPr>
          <p:cNvPr id="18" name="文本框 17"/>
          <p:cNvSpPr txBox="1"/>
          <p:nvPr/>
        </p:nvSpPr>
        <p:spPr>
          <a:xfrm>
            <a:off x="781829" y="3502018"/>
            <a:ext cx="11222523" cy="2585323"/>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Tx/>
              <a:buSzTx/>
              <a:defRPr/>
            </a:pPr>
            <a:r>
              <a:rPr lang="en-US" altLang="zh-CN" b="1" dirty="0">
                <a:solidFill>
                  <a:srgbClr val="F2F2F2">
                    <a:lumMod val="10000"/>
                  </a:srgbClr>
                </a:solidFill>
                <a:latin typeface="OPPOSans M" panose="00020600040101010101" charset="-122"/>
                <a:ea typeface="OPPOSans M" panose="00020600040101010101" charset="-122"/>
              </a:rPr>
              <a:t>3</a:t>
            </a:r>
            <a:r>
              <a:rPr kumimoji="0" lang="en-US" altLang="zh-CN" sz="1800" b="1" i="0" u="none" strike="noStrike" kern="1200" cap="none" spc="0" normalizeH="0" baseline="0" noProof="0" dirty="0">
                <a:ln>
                  <a:noFill/>
                </a:ln>
                <a:solidFill>
                  <a:srgbClr val="F2F2F2">
                    <a:lumMod val="10000"/>
                  </a:srgbClr>
                </a:solidFill>
                <a:effectLst/>
                <a:uLnTx/>
                <a:uFillTx/>
                <a:latin typeface="OPPOSans M" panose="00020600040101010101" charset="-122"/>
                <a:ea typeface="OPPOSans M" panose="00020600040101010101" charset="-122"/>
              </a:rPr>
              <a:t>. </a:t>
            </a:r>
            <a:r>
              <a:rPr kumimoji="0" lang="en-US" altLang="zh-CN" sz="1600" b="1" i="0" u="none" strike="noStrike" kern="1200" cap="none" spc="0" normalizeH="0" baseline="0" noProof="0" dirty="0">
                <a:ln>
                  <a:noFill/>
                </a:ln>
                <a:solidFill>
                  <a:srgbClr val="F2F2F2">
                    <a:lumMod val="10000"/>
                  </a:srgbClr>
                </a:solidFill>
                <a:effectLst/>
                <a:uLnTx/>
                <a:uFillTx/>
                <a:latin typeface="OPPOSans M" panose="00020600040101010101" charset="-122"/>
                <a:ea typeface="OPPOSans M" panose="00020600040101010101" charset="-122"/>
              </a:rPr>
              <a:t>Process of overseas service NPS </a:t>
            </a:r>
            <a:r>
              <a:rPr kumimoji="0" lang="en-US" altLang="zh-CN" sz="1600" b="0" i="0" u="none" strike="noStrike" kern="1200" cap="none" spc="0" normalizeH="0" baseline="0" noProof="0" dirty="0">
                <a:ln>
                  <a:noFill/>
                </a:ln>
                <a:solidFill>
                  <a:srgbClr val="F2F2F2">
                    <a:lumMod val="10000"/>
                  </a:srgbClr>
                </a:solidFill>
                <a:effectLst/>
                <a:uLnTx/>
                <a:uFillTx/>
                <a:latin typeface="OPPOSans M" panose="00020600040101010101" charset="-122"/>
                <a:ea typeface="OPPOSans M" panose="00020600040101010101" charset="-122"/>
              </a:rPr>
              <a:t>: </a:t>
            </a:r>
            <a:endParaRPr kumimoji="0" lang="en-US" altLang="zh-CN" sz="1600" b="0" i="0" u="none" strike="noStrike" kern="1200" cap="none" spc="0" normalizeH="0" baseline="0" noProof="0" dirty="0">
              <a:ln>
                <a:noFill/>
              </a:ln>
              <a:solidFill>
                <a:srgbClr val="F2F2F2">
                  <a:lumMod val="10000"/>
                </a:srgbClr>
              </a:solidFill>
              <a:effectLst/>
              <a:uLnTx/>
              <a:uFillTx/>
              <a:latin typeface="OPPOSans M" panose="00020600040101010101" charset="-122"/>
              <a:ea typeface="OPPOSans M" panose="00020600040101010101" charset="-122"/>
            </a:endParaRPr>
          </a:p>
          <a:p>
            <a:pPr marL="285750" indent="-285750" algn="just">
              <a:buFont typeface="Wingdings" panose="05000000000000000000" pitchFamily="2" charset="2"/>
              <a:buChar char="Ø"/>
              <a:defRPr/>
            </a:pPr>
            <a:r>
              <a:rPr lang="en-US" altLang="zh-CN" sz="1400" dirty="0">
                <a:solidFill>
                  <a:schemeClr val="bg1">
                    <a:lumMod val="10000"/>
                  </a:schemeClr>
                </a:solidFill>
                <a:latin typeface="微软雅黑" panose="020B0503020204020204" pitchFamily="34" charset="-122"/>
                <a:ea typeface="微软雅黑" panose="020B0503020204020204" pitchFamily="34" charset="-122"/>
              </a:rPr>
              <a:t>Confirm survey object</a:t>
            </a:r>
            <a:endParaRPr lang="en-US" altLang="zh-CN" sz="1400" dirty="0">
              <a:solidFill>
                <a:schemeClr val="bg1">
                  <a:lumMod val="10000"/>
                </a:schemeClr>
              </a:solidFill>
              <a:latin typeface="微软雅黑" panose="020B0503020204020204" pitchFamily="34" charset="-122"/>
              <a:ea typeface="微软雅黑" panose="020B0503020204020204" pitchFamily="34" charset="-122"/>
            </a:endParaRPr>
          </a:p>
          <a:p>
            <a:pPr marL="285750" indent="-285750" algn="just">
              <a:buFont typeface="Wingdings" panose="05000000000000000000" pitchFamily="2" charset="2"/>
              <a:buChar char="Ø"/>
              <a:defRPr/>
            </a:pPr>
            <a:r>
              <a:rPr lang="en-US" altLang="zh-CN" sz="1400" dirty="0">
                <a:solidFill>
                  <a:schemeClr val="bg1">
                    <a:lumMod val="10000"/>
                  </a:schemeClr>
                </a:solidFill>
                <a:latin typeface="微软雅黑" panose="020B0503020204020204" pitchFamily="34" charset="-122"/>
                <a:ea typeface="微软雅黑" panose="020B0503020204020204" pitchFamily="34" charset="-122"/>
              </a:rPr>
              <a:t>Distribute the survey</a:t>
            </a:r>
            <a:endParaRPr lang="en-US" altLang="zh-CN" sz="1400" dirty="0">
              <a:solidFill>
                <a:schemeClr val="bg1">
                  <a:lumMod val="10000"/>
                </a:schemeClr>
              </a:solidFill>
              <a:latin typeface="微软雅黑" panose="020B0503020204020204" pitchFamily="34" charset="-122"/>
              <a:ea typeface="微软雅黑" panose="020B0503020204020204" pitchFamily="34" charset="-122"/>
            </a:endParaRPr>
          </a:p>
          <a:p>
            <a:pPr marL="285750" indent="-285750" algn="just">
              <a:buFont typeface="Wingdings" panose="05000000000000000000" pitchFamily="2" charset="2"/>
              <a:buChar char="Ø"/>
              <a:defRPr/>
            </a:pPr>
            <a:r>
              <a:rPr lang="en-US" altLang="zh-CN" sz="1400" dirty="0">
                <a:solidFill>
                  <a:schemeClr val="bg1">
                    <a:lumMod val="10000"/>
                  </a:schemeClr>
                </a:solidFill>
                <a:latin typeface="微软雅黑" panose="020B0503020204020204" pitchFamily="34" charset="-122"/>
                <a:ea typeface="微软雅黑" panose="020B0503020204020204" pitchFamily="34" charset="-122"/>
              </a:rPr>
              <a:t>User</a:t>
            </a:r>
            <a:r>
              <a:rPr lang="zh-CN" altLang="en-US" sz="1400" dirty="0">
                <a:solidFill>
                  <a:schemeClr val="bg1">
                    <a:lumMod val="10000"/>
                  </a:schemeClr>
                </a:solidFill>
                <a:latin typeface="微软雅黑" panose="020B0503020204020204" pitchFamily="34" charset="-122"/>
                <a:ea typeface="微软雅黑" panose="020B0503020204020204" pitchFamily="34" charset="-122"/>
              </a:rPr>
              <a:t> </a:t>
            </a:r>
            <a:r>
              <a:rPr lang="en-US" altLang="zh-CN" sz="1400" dirty="0">
                <a:solidFill>
                  <a:schemeClr val="bg1">
                    <a:lumMod val="10000"/>
                  </a:schemeClr>
                </a:solidFill>
                <a:latin typeface="微软雅黑" panose="020B0503020204020204" pitchFamily="34" charset="-122"/>
                <a:ea typeface="微软雅黑" panose="020B0503020204020204" pitchFamily="34" charset="-122"/>
              </a:rPr>
              <a:t>fills</a:t>
            </a:r>
            <a:r>
              <a:rPr lang="zh-CN" altLang="en-US" sz="1400" dirty="0">
                <a:solidFill>
                  <a:schemeClr val="bg1">
                    <a:lumMod val="10000"/>
                  </a:schemeClr>
                </a:solidFill>
                <a:latin typeface="微软雅黑" panose="020B0503020204020204" pitchFamily="34" charset="-122"/>
                <a:ea typeface="微软雅黑" panose="020B0503020204020204" pitchFamily="34" charset="-122"/>
              </a:rPr>
              <a:t> </a:t>
            </a:r>
            <a:r>
              <a:rPr lang="en-US" altLang="zh-CN" sz="1400" dirty="0">
                <a:solidFill>
                  <a:schemeClr val="bg1">
                    <a:lumMod val="10000"/>
                  </a:schemeClr>
                </a:solidFill>
                <a:latin typeface="微软雅黑" panose="020B0503020204020204" pitchFamily="34" charset="-122"/>
                <a:ea typeface="微软雅黑" panose="020B0503020204020204" pitchFamily="34" charset="-122"/>
              </a:rPr>
              <a:t>out the survey</a:t>
            </a:r>
            <a:endParaRPr lang="en-US" altLang="zh-CN" sz="1400" dirty="0">
              <a:solidFill>
                <a:schemeClr val="bg1">
                  <a:lumMod val="10000"/>
                </a:schemeClr>
              </a:solidFill>
              <a:latin typeface="微软雅黑" panose="020B0503020204020204" pitchFamily="34" charset="-122"/>
              <a:ea typeface="微软雅黑" panose="020B0503020204020204" pitchFamily="34" charset="-122"/>
            </a:endParaRPr>
          </a:p>
          <a:p>
            <a:pPr marL="285750" indent="-285750" algn="just">
              <a:buFont typeface="Wingdings" panose="05000000000000000000" pitchFamily="2" charset="2"/>
              <a:buChar char="Ø"/>
              <a:defRPr/>
            </a:pPr>
            <a:r>
              <a:rPr lang="en-US" altLang="zh-CN" sz="1400" dirty="0">
                <a:solidFill>
                  <a:schemeClr val="bg1">
                    <a:lumMod val="10000"/>
                  </a:schemeClr>
                </a:solidFill>
                <a:latin typeface="微软雅黑" panose="020B0503020204020204" pitchFamily="34" charset="-122"/>
                <a:ea typeface="微软雅黑" panose="020B0503020204020204" pitchFamily="34" charset="-122"/>
                <a:sym typeface="+mn-ea"/>
              </a:rPr>
              <a:t>Collect data</a:t>
            </a:r>
            <a:endParaRPr lang="en-US" altLang="zh-CN" sz="1400" dirty="0">
              <a:solidFill>
                <a:schemeClr val="bg1">
                  <a:lumMod val="10000"/>
                </a:schemeClr>
              </a:solidFill>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pitchFamily="2" charset="2"/>
              <a:buChar char="Ø"/>
              <a:defRPr/>
            </a:pPr>
            <a:r>
              <a:rPr lang="en-US" altLang="zh-CN" sz="1400" dirty="0">
                <a:solidFill>
                  <a:schemeClr val="bg1">
                    <a:lumMod val="10000"/>
                  </a:schemeClr>
                </a:solidFill>
                <a:latin typeface="微软雅黑" panose="020B0503020204020204" pitchFamily="34" charset="-122"/>
                <a:ea typeface="微软雅黑" panose="020B0503020204020204" pitchFamily="34" charset="-122"/>
              </a:rPr>
              <a:t>Present NPS data</a:t>
            </a:r>
            <a:endParaRPr lang="en-US" altLang="zh-CN" sz="1400" dirty="0">
              <a:solidFill>
                <a:schemeClr val="bg1">
                  <a:lumMod val="10000"/>
                </a:schemeClr>
              </a:solidFill>
              <a:latin typeface="微软雅黑" panose="020B0503020204020204" pitchFamily="34" charset="-122"/>
              <a:ea typeface="微软雅黑" panose="020B0503020204020204" pitchFamily="34" charset="-122"/>
            </a:endParaRPr>
          </a:p>
          <a:p>
            <a:pPr marL="285750" indent="-285750" algn="just">
              <a:buFont typeface="Wingdings" panose="05000000000000000000" pitchFamily="2" charset="2"/>
              <a:buChar char="Ø"/>
              <a:defRPr/>
            </a:pPr>
            <a:r>
              <a:rPr lang="en-US" altLang="zh-CN" sz="1400" dirty="0">
                <a:solidFill>
                  <a:schemeClr val="bg1">
                    <a:lumMod val="10000"/>
                  </a:schemeClr>
                </a:solidFill>
                <a:latin typeface="微软雅黑" panose="020B0503020204020204" pitchFamily="34" charset="-122"/>
                <a:ea typeface="微软雅黑" panose="020B0503020204020204" pitchFamily="34" charset="-122"/>
              </a:rPr>
              <a:t>Analyze and Improve</a:t>
            </a:r>
            <a:endParaRPr lang="en-US" altLang="zh-CN" sz="1400" dirty="0">
              <a:solidFill>
                <a:schemeClr val="bg1">
                  <a:lumMod val="10000"/>
                </a:schemeClr>
              </a:solidFill>
              <a:latin typeface="微软雅黑" panose="020B0503020204020204" pitchFamily="34" charset="-122"/>
              <a:ea typeface="微软雅黑" panose="020B0503020204020204" pitchFamily="34" charset="-122"/>
            </a:endParaRPr>
          </a:p>
          <a:p>
            <a:pPr marL="285750" indent="-285750" algn="just">
              <a:buFont typeface="Wingdings" panose="05000000000000000000" pitchFamily="2" charset="2"/>
              <a:buChar char="Ø"/>
              <a:defRPr/>
            </a:pPr>
            <a:r>
              <a:rPr lang="en-US" altLang="zh-CN" sz="1400" dirty="0">
                <a:solidFill>
                  <a:schemeClr val="bg1">
                    <a:lumMod val="10000"/>
                  </a:schemeClr>
                </a:solidFill>
                <a:latin typeface="微软雅黑" panose="020B0503020204020204" pitchFamily="34" charset="-122"/>
                <a:ea typeface="微软雅黑" panose="020B0503020204020204" pitchFamily="34" charset="-122"/>
              </a:rPr>
              <a:t>Find solutions</a:t>
            </a:r>
            <a:endParaRPr lang="en-US" altLang="zh-CN" sz="1400" dirty="0">
              <a:solidFill>
                <a:schemeClr val="bg1">
                  <a:lumMod val="10000"/>
                </a:schemeClr>
              </a:solidFill>
              <a:latin typeface="微软雅黑" panose="020B0503020204020204" pitchFamily="34" charset="-122"/>
              <a:ea typeface="微软雅黑" panose="020B0503020204020204" pitchFamily="34" charset="-122"/>
            </a:endParaRPr>
          </a:p>
          <a:p>
            <a:pPr marL="285750" indent="-285750" algn="just">
              <a:buFont typeface="Wingdings" panose="05000000000000000000" pitchFamily="2" charset="2"/>
              <a:buChar char="Ø"/>
              <a:defRPr/>
            </a:pPr>
            <a:r>
              <a:rPr lang="en-US" altLang="zh-CN" sz="1400" dirty="0">
                <a:solidFill>
                  <a:schemeClr val="bg1">
                    <a:lumMod val="10000"/>
                  </a:schemeClr>
                </a:solidFill>
                <a:latin typeface="微软雅黑" panose="020B0503020204020204" pitchFamily="34" charset="-122"/>
                <a:ea typeface="微软雅黑" panose="020B0503020204020204" pitchFamily="34" charset="-122"/>
              </a:rPr>
              <a:t>Track implementation</a:t>
            </a:r>
            <a:endParaRPr lang="en-US" altLang="zh-CN" sz="1400" dirty="0">
              <a:solidFill>
                <a:schemeClr val="bg1">
                  <a:lumMod val="10000"/>
                </a:schemeClr>
              </a:solidFill>
              <a:latin typeface="微软雅黑" panose="020B0503020204020204" pitchFamily="34" charset="-122"/>
              <a:ea typeface="微软雅黑" panose="020B0503020204020204" pitchFamily="34" charset="-122"/>
            </a:endParaRPr>
          </a:p>
          <a:p>
            <a:pPr marL="285750" indent="-285750" algn="just">
              <a:buFont typeface="Wingdings" panose="05000000000000000000" pitchFamily="2" charset="2"/>
              <a:buChar char="Ø"/>
              <a:defRPr/>
            </a:pPr>
            <a:r>
              <a:rPr lang="en-US" altLang="zh-CN" sz="1400" dirty="0">
                <a:solidFill>
                  <a:schemeClr val="bg1">
                    <a:lumMod val="10000"/>
                  </a:schemeClr>
                </a:solidFill>
                <a:latin typeface="微软雅黑" panose="020B0503020204020204" pitchFamily="34" charset="-122"/>
                <a:ea typeface="微软雅黑" panose="020B0503020204020204" pitchFamily="34" charset="-122"/>
              </a:rPr>
              <a:t>Adjust the survey</a:t>
            </a:r>
            <a:endParaRPr lang="zh-CN" altLang="en-US" sz="1800" b="1" dirty="0">
              <a:solidFill>
                <a:schemeClr val="bg1">
                  <a:lumMod val="10000"/>
                </a:schemeClr>
              </a:solidFill>
              <a:latin typeface="微软雅黑" panose="020B0503020204020204" pitchFamily="34" charset="-122"/>
              <a:ea typeface="微软雅黑" panose="020B0503020204020204" pitchFamily="34" charset="-122"/>
            </a:endParaRPr>
          </a:p>
          <a:p>
            <a:pPr marR="0" lvl="0" algn="just" defTabSz="914400" rtl="0" eaLnBrk="1" fontAlgn="auto" latinLnBrk="0" hangingPunct="1">
              <a:lnSpc>
                <a:spcPct val="100000"/>
              </a:lnSpc>
              <a:spcBef>
                <a:spcPts val="0"/>
              </a:spcBef>
              <a:spcAft>
                <a:spcPts val="0"/>
              </a:spcAft>
              <a:buClrTx/>
              <a:buSzTx/>
              <a:defRPr/>
            </a:pPr>
            <a:endParaRPr kumimoji="0" lang="zh-CN" altLang="en-US" sz="1800" b="0" i="0" u="none" strike="noStrike" kern="1200" cap="none" spc="0" normalizeH="0" baseline="0" noProof="0" dirty="0">
              <a:ln>
                <a:noFill/>
              </a:ln>
              <a:solidFill>
                <a:srgbClr val="F2F2F2">
                  <a:lumMod val="10000"/>
                </a:srgbClr>
              </a:solidFill>
              <a:effectLst/>
              <a:uLnTx/>
              <a:uFillTx/>
              <a:latin typeface="OPPOSans M" panose="00020600040101010101" charset="-122"/>
              <a:ea typeface="OPPOSans M" panose="00020600040101010101"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2409050"/>
            <a:ext cx="12192000" cy="1039805"/>
            <a:chOff x="0" y="2409050"/>
            <a:chExt cx="12192000" cy="1039805"/>
          </a:xfrm>
        </p:grpSpPr>
        <p:sp>
          <p:nvSpPr>
            <p:cNvPr id="2" name="矩形 1"/>
            <p:cNvSpPr/>
            <p:nvPr/>
          </p:nvSpPr>
          <p:spPr>
            <a:xfrm>
              <a:off x="0" y="2755790"/>
              <a:ext cx="4380837" cy="411125"/>
            </a:xfrm>
            <a:prstGeom prst="rect">
              <a:avLst/>
            </a:prstGeom>
            <a:solidFill>
              <a:srgbClr val="046A3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cs typeface="+mn-ea"/>
                <a:sym typeface="+mn-lt"/>
              </a:endParaRPr>
            </a:p>
          </p:txBody>
        </p:sp>
        <p:sp>
          <p:nvSpPr>
            <p:cNvPr id="4" name="矩形 3"/>
            <p:cNvSpPr/>
            <p:nvPr/>
          </p:nvSpPr>
          <p:spPr>
            <a:xfrm>
              <a:off x="0" y="3322855"/>
              <a:ext cx="12192000" cy="126000"/>
            </a:xfrm>
            <a:prstGeom prst="rect">
              <a:avLst/>
            </a:prstGeom>
            <a:solidFill>
              <a:srgbClr val="2DC84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dirty="0">
                <a:cs typeface="+mn-ea"/>
                <a:sym typeface="+mn-lt"/>
              </a:endParaRPr>
            </a:p>
          </p:txBody>
        </p:sp>
        <p:sp>
          <p:nvSpPr>
            <p:cNvPr id="5" name="文本框 4"/>
            <p:cNvSpPr txBox="1"/>
            <p:nvPr/>
          </p:nvSpPr>
          <p:spPr>
            <a:xfrm>
              <a:off x="4464784" y="2409050"/>
              <a:ext cx="3725700" cy="1015663"/>
            </a:xfrm>
            <a:prstGeom prst="rect">
              <a:avLst/>
            </a:prstGeom>
            <a:noFill/>
          </p:spPr>
          <p:txBody>
            <a:bodyPr wrap="none" rtlCol="0">
              <a:spAutoFit/>
            </a:bodyPr>
            <a:lstStyle/>
            <a:p>
              <a:r>
                <a:rPr lang="en-US" altLang="zh-CN" sz="6000" spc="600" dirty="0">
                  <a:solidFill>
                    <a:schemeClr val="bg2">
                      <a:lumMod val="25000"/>
                    </a:schemeClr>
                  </a:solidFill>
                  <a:latin typeface="OPPOSans B" panose="00020600040101010101" charset="-122"/>
                  <a:ea typeface="OPPOSans B" panose="00020600040101010101" charset="-122"/>
                  <a:cs typeface="+mn-ea"/>
                  <a:sym typeface="+mn-lt"/>
                </a:rPr>
                <a:t>Thanks</a:t>
              </a:r>
              <a:endParaRPr lang="zh-CN" altLang="en-US" sz="6000" spc="600" dirty="0">
                <a:solidFill>
                  <a:schemeClr val="bg2">
                    <a:lumMod val="25000"/>
                  </a:schemeClr>
                </a:solidFill>
                <a:latin typeface="OPPOSans B" panose="00020600040101010101" charset="-122"/>
                <a:ea typeface="OPPOSans B" panose="00020600040101010101" charset="-122"/>
                <a:cs typeface="+mn-ea"/>
                <a:sym typeface="+mn-lt"/>
              </a:endParaRPr>
            </a:p>
          </p:txBody>
        </p:sp>
      </p:grpSp>
      <p:sp>
        <p:nvSpPr>
          <p:cNvPr id="7" name="文本框 6"/>
          <p:cNvSpPr txBox="1"/>
          <p:nvPr/>
        </p:nvSpPr>
        <p:spPr>
          <a:xfrm>
            <a:off x="4464785" y="3604796"/>
            <a:ext cx="5766597" cy="307777"/>
          </a:xfrm>
          <a:prstGeom prst="rect">
            <a:avLst/>
          </a:prstGeom>
          <a:noFill/>
        </p:spPr>
        <p:txBody>
          <a:bodyPr wrap="square" rtlCol="0">
            <a:spAutoFit/>
          </a:bodyPr>
          <a:lstStyle/>
          <a:p>
            <a:pPr algn="dist" defTabSz="412750" hangingPunct="0"/>
            <a:r>
              <a:rPr kumimoji="1" lang="en-US" altLang="zh-CN" sz="1400" b="1" kern="0" dirty="0">
                <a:solidFill>
                  <a:srgbClr val="D5D5D5">
                    <a:lumMod val="25000"/>
                  </a:srgbClr>
                </a:solidFill>
                <a:latin typeface="OPPOSans B" panose="00020600040101010101" charset="-122"/>
                <a:ea typeface="OPPOSans B" panose="00020600040101010101" charset="-122"/>
                <a:cs typeface="OPPOSans B" panose="00020600040101010101" charset="-122"/>
                <a:sym typeface="Helvetica Neue"/>
              </a:rPr>
              <a:t>Keep Standard in Mind   Strive for Better Service</a:t>
            </a:r>
            <a:endParaRPr kumimoji="1" lang="zh-CN" altLang="en-US" sz="1400" b="1" kern="0" dirty="0">
              <a:solidFill>
                <a:srgbClr val="D5D5D5">
                  <a:lumMod val="25000"/>
                </a:srgbClr>
              </a:solidFill>
              <a:latin typeface="OPPOSans B" panose="00020600040101010101" charset="-122"/>
              <a:ea typeface="OPPOSans B" panose="00020600040101010101" charset="-122"/>
              <a:cs typeface="OPPOSans B" panose="00020600040101010101" charset="-122"/>
              <a:sym typeface="Helvetica Neue"/>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框 46"/>
          <p:cNvSpPr txBox="1"/>
          <p:nvPr>
            <p:custDataLst>
              <p:tags r:id="rId1"/>
            </p:custDataLst>
          </p:nvPr>
        </p:nvSpPr>
        <p:spPr>
          <a:xfrm>
            <a:off x="955055" y="540678"/>
            <a:ext cx="4138045" cy="795477"/>
          </a:xfrm>
          <a:prstGeom prst="rect">
            <a:avLst/>
          </a:prstGeom>
          <a:noFill/>
        </p:spPr>
        <p:txBody>
          <a:bodyPr anchor="ctr"/>
          <a:lstStyle/>
          <a:p>
            <a:pPr eaLnBrk="1" fontAlgn="auto" hangingPunct="1">
              <a:spcBef>
                <a:spcPts val="0"/>
              </a:spcBef>
              <a:spcAft>
                <a:spcPts val="0"/>
              </a:spcAft>
              <a:defRPr/>
            </a:pPr>
            <a:r>
              <a:rPr lang="en-US" altLang="zh-CN" sz="8800" spc="400" dirty="0">
                <a:solidFill>
                  <a:srgbClr val="046A38"/>
                </a:solidFill>
                <a:latin typeface="Broadway" panose="04040905080B02020502" pitchFamily="82" charset="0"/>
                <a:ea typeface="华文中宋" panose="02010600040101010101" pitchFamily="2" charset="-122"/>
              </a:rPr>
              <a:t>C</a:t>
            </a:r>
            <a:r>
              <a:rPr lang="en-US" altLang="zh-CN" sz="3200" spc="400" dirty="0">
                <a:solidFill>
                  <a:srgbClr val="046A38"/>
                </a:solidFill>
                <a:latin typeface="Broadway" panose="04040905080B02020502" pitchFamily="82" charset="0"/>
                <a:ea typeface="华文中宋" panose="02010600040101010101" pitchFamily="2" charset="-122"/>
              </a:rPr>
              <a:t>ONTENTS</a:t>
            </a:r>
            <a:endParaRPr lang="zh-CN" altLang="en-US" sz="4800" spc="400" dirty="0">
              <a:solidFill>
                <a:srgbClr val="046A38"/>
              </a:solidFill>
              <a:latin typeface="Broadway" panose="04040905080B02020502" pitchFamily="82" charset="0"/>
              <a:ea typeface="华文中宋" panose="02010600040101010101" pitchFamily="2" charset="-122"/>
            </a:endParaRPr>
          </a:p>
        </p:txBody>
      </p:sp>
      <p:sp>
        <p:nvSpPr>
          <p:cNvPr id="44" name="文本框 43"/>
          <p:cNvSpPr txBox="1"/>
          <p:nvPr>
            <p:custDataLst>
              <p:tags r:id="rId2"/>
            </p:custDataLst>
          </p:nvPr>
        </p:nvSpPr>
        <p:spPr>
          <a:xfrm>
            <a:off x="1798583" y="540678"/>
            <a:ext cx="1540965" cy="462759"/>
          </a:xfrm>
          <a:prstGeom prst="rect">
            <a:avLst/>
          </a:prstGeom>
          <a:noFill/>
        </p:spPr>
        <p:txBody>
          <a:bodyPr anchor="ctr"/>
          <a:lstStyle/>
          <a:p>
            <a:pPr eaLnBrk="1" fontAlgn="auto" hangingPunct="1">
              <a:spcBef>
                <a:spcPts val="0"/>
              </a:spcBef>
              <a:spcAft>
                <a:spcPts val="0"/>
              </a:spcAft>
              <a:defRPr/>
            </a:pPr>
            <a:r>
              <a:rPr lang="zh-CN" altLang="en-US" sz="3600" spc="400" dirty="0">
                <a:solidFill>
                  <a:srgbClr val="046A38"/>
                </a:solidFill>
                <a:latin typeface="OPPOSans B" panose="00020600040101010101" charset="-122"/>
                <a:ea typeface="OPPOSans B" panose="00020600040101010101" charset="-122"/>
              </a:rPr>
              <a:t>目录</a:t>
            </a:r>
            <a:endParaRPr lang="zh-CN" altLang="en-US" sz="3600" spc="400" dirty="0">
              <a:solidFill>
                <a:srgbClr val="046A38"/>
              </a:solidFill>
              <a:latin typeface="OPPOSans B" panose="00020600040101010101" charset="-122"/>
              <a:ea typeface="OPPOSans B" panose="00020600040101010101" charset="-122"/>
            </a:endParaRPr>
          </a:p>
        </p:txBody>
      </p:sp>
      <p:grpSp>
        <p:nvGrpSpPr>
          <p:cNvPr id="48" name="组合 47"/>
          <p:cNvGrpSpPr/>
          <p:nvPr/>
        </p:nvGrpSpPr>
        <p:grpSpPr>
          <a:xfrm>
            <a:off x="2492207" y="2307748"/>
            <a:ext cx="8304627" cy="687563"/>
            <a:chOff x="4023630" y="2661347"/>
            <a:chExt cx="8304627" cy="687563"/>
          </a:xfrm>
        </p:grpSpPr>
        <p:sp>
          <p:nvSpPr>
            <p:cNvPr id="63" name="圆角矩形 62"/>
            <p:cNvSpPr/>
            <p:nvPr/>
          </p:nvSpPr>
          <p:spPr>
            <a:xfrm>
              <a:off x="5493159" y="2713129"/>
              <a:ext cx="6513759" cy="5839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8" rIns="91418" bIns="45708" rtlCol="0" anchor="ctr"/>
            <a:lstStyle/>
            <a:p>
              <a:pPr algn="ctr"/>
              <a:endParaRPr lang="zh-CN" altLang="en-US" sz="1600">
                <a:latin typeface="OPPOSans M" panose="00020600040101010101" charset="-122"/>
                <a:ea typeface="OPPOSans M" panose="00020600040101010101" charset="-122"/>
              </a:endParaRPr>
            </a:p>
          </p:txBody>
        </p:sp>
        <p:sp>
          <p:nvSpPr>
            <p:cNvPr id="64" name="矩形 63"/>
            <p:cNvSpPr/>
            <p:nvPr/>
          </p:nvSpPr>
          <p:spPr>
            <a:xfrm>
              <a:off x="5814499" y="2748038"/>
              <a:ext cx="6513758" cy="514180"/>
            </a:xfrm>
            <a:prstGeom prst="rect">
              <a:avLst/>
            </a:prstGeom>
            <a:effectLst/>
          </p:spPr>
          <p:txBody>
            <a:bodyPr wrap="square">
              <a:spAutoFit/>
            </a:bodyPr>
            <a:lstStyle/>
            <a:p>
              <a:pPr>
                <a:lnSpc>
                  <a:spcPct val="120000"/>
                </a:lnSpc>
              </a:pPr>
              <a:r>
                <a:rPr lang="en-US" altLang="zh-CN" sz="2400" dirty="0">
                  <a:solidFill>
                    <a:schemeClr val="bg2">
                      <a:lumMod val="50000"/>
                    </a:schemeClr>
                  </a:solidFill>
                  <a:latin typeface="OPPOSans M" panose="00020600040101010101" charset="-122"/>
                  <a:ea typeface="OPPOSans M" panose="00020600040101010101" charset="-122"/>
                  <a:cs typeface="+mn-ea"/>
                  <a:sym typeface="Arial" panose="020B0604020202020204" pitchFamily="34" charset="0"/>
                </a:rPr>
                <a:t>How to Conduct Strategic NPS</a:t>
              </a:r>
              <a:endParaRPr lang="en-US" altLang="zh-CN" sz="2400" dirty="0">
                <a:solidFill>
                  <a:schemeClr val="bg2">
                    <a:lumMod val="50000"/>
                  </a:schemeClr>
                </a:solidFill>
                <a:latin typeface="OPPOSans M" panose="00020600040101010101" charset="-122"/>
                <a:ea typeface="OPPOSans M" panose="00020600040101010101" charset="-122"/>
                <a:cs typeface="+mn-ea"/>
                <a:sym typeface="Arial" panose="020B0604020202020204" pitchFamily="34" charset="0"/>
              </a:endParaRPr>
            </a:p>
          </p:txBody>
        </p:sp>
        <p:grpSp>
          <p:nvGrpSpPr>
            <p:cNvPr id="65" name="组合 64"/>
            <p:cNvGrpSpPr/>
            <p:nvPr/>
          </p:nvGrpSpPr>
          <p:grpSpPr>
            <a:xfrm>
              <a:off x="4023630" y="2661347"/>
              <a:ext cx="1461782" cy="687563"/>
              <a:chOff x="4304043" y="1286668"/>
              <a:chExt cx="3837944" cy="2757793"/>
            </a:xfrm>
            <a:effectLst>
              <a:outerShdw blurRad="381000" dist="254000" dir="8100000" algn="tr" rotWithShape="0">
                <a:prstClr val="black">
                  <a:alpha val="40000"/>
                </a:prstClr>
              </a:outerShdw>
            </a:effectLst>
          </p:grpSpPr>
          <p:sp>
            <p:nvSpPr>
              <p:cNvPr id="67" name="圆角矩形 6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OPPOSans M" panose="00020600040101010101" charset="-122"/>
                  <a:ea typeface="OPPOSans M" panose="00020600040101010101" charset="-122"/>
                  <a:cs typeface="+mn-ea"/>
                  <a:sym typeface="+mn-lt"/>
                </a:endParaRPr>
              </a:p>
            </p:txBody>
          </p:sp>
          <p:sp>
            <p:nvSpPr>
              <p:cNvPr id="68" name="圆角矩形 67"/>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OPPOSans M" panose="00020600040101010101" charset="-122"/>
                  <a:ea typeface="OPPOSans M" panose="00020600040101010101" charset="-122"/>
                  <a:cs typeface="+mn-ea"/>
                  <a:sym typeface="+mn-lt"/>
                </a:endParaRPr>
              </a:p>
            </p:txBody>
          </p:sp>
        </p:grpSp>
        <p:sp>
          <p:nvSpPr>
            <p:cNvPr id="66" name="圆角矩形 65"/>
            <p:cNvSpPr/>
            <p:nvPr/>
          </p:nvSpPr>
          <p:spPr bwMode="auto">
            <a:xfrm>
              <a:off x="4415941" y="2725985"/>
              <a:ext cx="677160" cy="558291"/>
            </a:xfrm>
            <a:prstGeom prst="roundRect">
              <a:avLst/>
            </a:prstGeom>
            <a:solidFill>
              <a:srgbClr val="046A38"/>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a:latin typeface="OPPOSans M" panose="00020600040101010101" charset="-122"/>
                  <a:ea typeface="OPPOSans M" panose="00020600040101010101" charset="-122"/>
                  <a:cs typeface="+mn-ea"/>
                  <a:sym typeface="+mn-lt"/>
                </a:rPr>
                <a:t>1</a:t>
              </a:r>
              <a:endParaRPr lang="zh-CN" altLang="en-US" sz="2400" dirty="0">
                <a:latin typeface="OPPOSans M" panose="00020600040101010101" charset="-122"/>
                <a:ea typeface="OPPOSans M" panose="00020600040101010101" charset="-122"/>
                <a:cs typeface="+mn-ea"/>
                <a:sym typeface="+mn-lt"/>
              </a:endParaRPr>
            </a:p>
          </p:txBody>
        </p:sp>
      </p:grpSp>
      <p:grpSp>
        <p:nvGrpSpPr>
          <p:cNvPr id="49" name="组合 48"/>
          <p:cNvGrpSpPr/>
          <p:nvPr/>
        </p:nvGrpSpPr>
        <p:grpSpPr>
          <a:xfrm>
            <a:off x="2492207" y="3242391"/>
            <a:ext cx="8143709" cy="687563"/>
            <a:chOff x="4023630" y="3595990"/>
            <a:chExt cx="8143709" cy="687563"/>
          </a:xfrm>
        </p:grpSpPr>
        <p:sp>
          <p:nvSpPr>
            <p:cNvPr id="57" name="圆角矩形 56"/>
            <p:cNvSpPr/>
            <p:nvPr/>
          </p:nvSpPr>
          <p:spPr>
            <a:xfrm>
              <a:off x="5493159" y="3647772"/>
              <a:ext cx="6513759" cy="5839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8" rIns="91418" bIns="45708" rtlCol="0" anchor="ctr"/>
            <a:lstStyle/>
            <a:p>
              <a:pPr algn="ctr"/>
              <a:endParaRPr lang="zh-CN" altLang="en-US" sz="1600">
                <a:latin typeface="OPPOSans M" panose="00020600040101010101" charset="-122"/>
                <a:ea typeface="OPPOSans M" panose="00020600040101010101" charset="-122"/>
              </a:endParaRPr>
            </a:p>
          </p:txBody>
        </p:sp>
        <p:sp>
          <p:nvSpPr>
            <p:cNvPr id="58" name="矩形 57"/>
            <p:cNvSpPr/>
            <p:nvPr/>
          </p:nvSpPr>
          <p:spPr>
            <a:xfrm>
              <a:off x="5814498" y="3699554"/>
              <a:ext cx="6352841" cy="514180"/>
            </a:xfrm>
            <a:prstGeom prst="rect">
              <a:avLst/>
            </a:prstGeom>
            <a:effectLst/>
          </p:spPr>
          <p:txBody>
            <a:bodyPr wrap="square">
              <a:spAutoFit/>
            </a:bodyPr>
            <a:lstStyle/>
            <a:p>
              <a:pPr>
                <a:lnSpc>
                  <a:spcPct val="120000"/>
                </a:lnSpc>
              </a:pPr>
              <a:r>
                <a:rPr lang="en-US" altLang="zh-CN" sz="2400" dirty="0">
                  <a:solidFill>
                    <a:schemeClr val="bg2">
                      <a:lumMod val="50000"/>
                    </a:schemeClr>
                  </a:solidFill>
                  <a:latin typeface="OPPOSans M" panose="00020600040101010101" charset="-122"/>
                  <a:ea typeface="OPPOSans M" panose="00020600040101010101" charset="-122"/>
                  <a:cs typeface="+mn-ea"/>
                  <a:sym typeface="Arial" panose="020B0604020202020204" pitchFamily="34" charset="0"/>
                </a:rPr>
                <a:t>How</a:t>
              </a:r>
              <a:r>
                <a:rPr lang="zh-CN" altLang="en-US" sz="2400" dirty="0">
                  <a:solidFill>
                    <a:schemeClr val="bg2">
                      <a:lumMod val="50000"/>
                    </a:schemeClr>
                  </a:solidFill>
                  <a:latin typeface="OPPOSans M" panose="00020600040101010101" charset="-122"/>
                  <a:ea typeface="OPPOSans M" panose="00020600040101010101" charset="-122"/>
                  <a:cs typeface="+mn-ea"/>
                  <a:sym typeface="Arial" panose="020B0604020202020204" pitchFamily="34" charset="0"/>
                </a:rPr>
                <a:t> </a:t>
              </a:r>
              <a:r>
                <a:rPr lang="en-US" altLang="zh-CN" sz="2400" dirty="0">
                  <a:solidFill>
                    <a:schemeClr val="bg2">
                      <a:lumMod val="50000"/>
                    </a:schemeClr>
                  </a:solidFill>
                  <a:latin typeface="OPPOSans M" panose="00020600040101010101" charset="-122"/>
                  <a:ea typeface="OPPOSans M" panose="00020600040101010101" charset="-122"/>
                  <a:cs typeface="+mn-ea"/>
                  <a:sym typeface="Arial" panose="020B0604020202020204" pitchFamily="34" charset="0"/>
                </a:rPr>
                <a:t>to</a:t>
              </a:r>
              <a:r>
                <a:rPr lang="zh-CN" altLang="en-US" sz="2400" dirty="0">
                  <a:solidFill>
                    <a:schemeClr val="bg2">
                      <a:lumMod val="50000"/>
                    </a:schemeClr>
                  </a:solidFill>
                  <a:latin typeface="OPPOSans M" panose="00020600040101010101" charset="-122"/>
                  <a:ea typeface="OPPOSans M" panose="00020600040101010101" charset="-122"/>
                  <a:cs typeface="+mn-ea"/>
                  <a:sym typeface="Arial" panose="020B0604020202020204" pitchFamily="34" charset="0"/>
                </a:rPr>
                <a:t> </a:t>
              </a:r>
              <a:r>
                <a:rPr lang="en-US" altLang="zh-CN" sz="2400" dirty="0">
                  <a:solidFill>
                    <a:schemeClr val="bg2">
                      <a:lumMod val="50000"/>
                    </a:schemeClr>
                  </a:solidFill>
                  <a:latin typeface="OPPOSans M" panose="00020600040101010101" charset="-122"/>
                  <a:ea typeface="OPPOSans M" panose="00020600040101010101" charset="-122"/>
                  <a:cs typeface="+mn-ea"/>
                  <a:sym typeface="Arial" panose="020B0604020202020204" pitchFamily="34" charset="0"/>
                </a:rPr>
                <a:t>Conduct</a:t>
              </a:r>
              <a:r>
                <a:rPr lang="zh-CN" altLang="en-US" sz="2400" dirty="0">
                  <a:solidFill>
                    <a:schemeClr val="bg2">
                      <a:lumMod val="50000"/>
                    </a:schemeClr>
                  </a:solidFill>
                  <a:latin typeface="OPPOSans M" panose="00020600040101010101" charset="-122"/>
                  <a:ea typeface="OPPOSans M" panose="00020600040101010101" charset="-122"/>
                  <a:cs typeface="+mn-ea"/>
                  <a:sym typeface="Arial" panose="020B0604020202020204" pitchFamily="34" charset="0"/>
                </a:rPr>
                <a:t> </a:t>
              </a:r>
              <a:r>
                <a:rPr lang="en-US" altLang="zh-CN" sz="2400" dirty="0">
                  <a:solidFill>
                    <a:schemeClr val="bg2">
                      <a:lumMod val="50000"/>
                    </a:schemeClr>
                  </a:solidFill>
                  <a:latin typeface="OPPOSans M" panose="00020600040101010101" charset="-122"/>
                  <a:ea typeface="OPPOSans M" panose="00020600040101010101" charset="-122"/>
                  <a:cs typeface="+mn-ea"/>
                  <a:sym typeface="Arial" panose="020B0604020202020204" pitchFamily="34" charset="0"/>
                </a:rPr>
                <a:t>Service</a:t>
              </a:r>
              <a:r>
                <a:rPr lang="zh-CN" altLang="en-US" sz="2400" dirty="0">
                  <a:solidFill>
                    <a:schemeClr val="bg2">
                      <a:lumMod val="50000"/>
                    </a:schemeClr>
                  </a:solidFill>
                  <a:latin typeface="OPPOSans M" panose="00020600040101010101" charset="-122"/>
                  <a:ea typeface="OPPOSans M" panose="00020600040101010101" charset="-122"/>
                  <a:cs typeface="+mn-ea"/>
                  <a:sym typeface="Arial" panose="020B0604020202020204" pitchFamily="34" charset="0"/>
                </a:rPr>
                <a:t> </a:t>
              </a:r>
              <a:r>
                <a:rPr lang="en-US" altLang="zh-CN" sz="2400" dirty="0">
                  <a:solidFill>
                    <a:schemeClr val="bg2">
                      <a:lumMod val="50000"/>
                    </a:schemeClr>
                  </a:solidFill>
                  <a:latin typeface="OPPOSans M" panose="00020600040101010101" charset="-122"/>
                  <a:ea typeface="OPPOSans M" panose="00020600040101010101" charset="-122"/>
                  <a:cs typeface="+mn-ea"/>
                  <a:sym typeface="Arial" panose="020B0604020202020204" pitchFamily="34" charset="0"/>
                </a:rPr>
                <a:t>NPS</a:t>
              </a:r>
              <a:endParaRPr lang="en-US" altLang="zh-CN" sz="2400" dirty="0">
                <a:solidFill>
                  <a:schemeClr val="bg2">
                    <a:lumMod val="50000"/>
                  </a:schemeClr>
                </a:solidFill>
                <a:latin typeface="OPPOSans M" panose="00020600040101010101" charset="-122"/>
                <a:ea typeface="OPPOSans M" panose="00020600040101010101" charset="-122"/>
                <a:cs typeface="+mn-ea"/>
                <a:sym typeface="Arial" panose="020B0604020202020204" pitchFamily="34" charset="0"/>
              </a:endParaRPr>
            </a:p>
          </p:txBody>
        </p:sp>
        <p:grpSp>
          <p:nvGrpSpPr>
            <p:cNvPr id="59" name="组合 58"/>
            <p:cNvGrpSpPr/>
            <p:nvPr/>
          </p:nvGrpSpPr>
          <p:grpSpPr>
            <a:xfrm>
              <a:off x="4023630" y="3595990"/>
              <a:ext cx="1461782" cy="687563"/>
              <a:chOff x="4304043" y="1286668"/>
              <a:chExt cx="3837944" cy="2757793"/>
            </a:xfrm>
            <a:effectLst>
              <a:outerShdw blurRad="381000" dist="254000" dir="8100000" algn="tr" rotWithShape="0">
                <a:prstClr val="black">
                  <a:alpha val="40000"/>
                </a:prstClr>
              </a:outerShdw>
            </a:effectLst>
          </p:grpSpPr>
          <p:sp>
            <p:nvSpPr>
              <p:cNvPr id="61" name="圆角矩形 6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OPPOSans M" panose="00020600040101010101" charset="-122"/>
                  <a:ea typeface="OPPOSans M" panose="00020600040101010101" charset="-122"/>
                  <a:cs typeface="+mn-ea"/>
                  <a:sym typeface="+mn-lt"/>
                </a:endParaRPr>
              </a:p>
            </p:txBody>
          </p:sp>
          <p:sp>
            <p:nvSpPr>
              <p:cNvPr id="62" name="圆角矩形 61"/>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OPPOSans M" panose="00020600040101010101" charset="-122"/>
                  <a:ea typeface="OPPOSans M" panose="00020600040101010101" charset="-122"/>
                  <a:cs typeface="+mn-ea"/>
                  <a:sym typeface="+mn-lt"/>
                </a:endParaRPr>
              </a:p>
            </p:txBody>
          </p:sp>
        </p:grpSp>
        <p:sp>
          <p:nvSpPr>
            <p:cNvPr id="60" name="圆角矩形 59"/>
            <p:cNvSpPr/>
            <p:nvPr/>
          </p:nvSpPr>
          <p:spPr bwMode="auto">
            <a:xfrm>
              <a:off x="4415941" y="3660627"/>
              <a:ext cx="677160" cy="558291"/>
            </a:xfrm>
            <a:prstGeom prst="roundRect">
              <a:avLst/>
            </a:prstGeom>
            <a:solidFill>
              <a:srgbClr val="046A38"/>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a:latin typeface="OPPOSans M" panose="00020600040101010101" charset="-122"/>
                  <a:ea typeface="OPPOSans M" panose="00020600040101010101" charset="-122"/>
                  <a:cs typeface="+mn-ea"/>
                  <a:sym typeface="+mn-lt"/>
                </a:rPr>
                <a:t>2</a:t>
              </a:r>
              <a:endParaRPr lang="zh-CN" altLang="en-US" sz="2400" dirty="0">
                <a:latin typeface="OPPOSans M" panose="00020600040101010101" charset="-122"/>
                <a:ea typeface="OPPOSans M" panose="00020600040101010101" charset="-122"/>
                <a:cs typeface="+mn-ea"/>
                <a:sym typeface="+mn-lt"/>
              </a:endParaRPr>
            </a:p>
          </p:txBody>
        </p:sp>
      </p:grpSp>
      <p:grpSp>
        <p:nvGrpSpPr>
          <p:cNvPr id="26" name="组合 25"/>
          <p:cNvGrpSpPr/>
          <p:nvPr/>
        </p:nvGrpSpPr>
        <p:grpSpPr>
          <a:xfrm>
            <a:off x="2492207" y="4228816"/>
            <a:ext cx="7983288" cy="687563"/>
            <a:chOff x="4023630" y="3595990"/>
            <a:chExt cx="7983288" cy="687563"/>
          </a:xfrm>
        </p:grpSpPr>
        <p:sp>
          <p:nvSpPr>
            <p:cNvPr id="27" name="圆角矩形 56"/>
            <p:cNvSpPr/>
            <p:nvPr/>
          </p:nvSpPr>
          <p:spPr>
            <a:xfrm>
              <a:off x="5493159" y="3647772"/>
              <a:ext cx="6513759" cy="5839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8" rIns="91418" bIns="45708" rtlCol="0" anchor="ctr"/>
            <a:lstStyle/>
            <a:p>
              <a:pPr algn="ctr"/>
              <a:endParaRPr lang="zh-CN" altLang="en-US" sz="1600">
                <a:latin typeface="OPPOSans M" panose="00020600040101010101" charset="-122"/>
                <a:ea typeface="OPPOSans M" panose="00020600040101010101" charset="-122"/>
              </a:endParaRPr>
            </a:p>
          </p:txBody>
        </p:sp>
        <p:sp>
          <p:nvSpPr>
            <p:cNvPr id="28" name="矩形 27"/>
            <p:cNvSpPr/>
            <p:nvPr/>
          </p:nvSpPr>
          <p:spPr>
            <a:xfrm>
              <a:off x="5814498" y="3660627"/>
              <a:ext cx="4837370" cy="514180"/>
            </a:xfrm>
            <a:prstGeom prst="rect">
              <a:avLst/>
            </a:prstGeom>
            <a:effectLst/>
          </p:spPr>
          <p:txBody>
            <a:bodyPr wrap="square">
              <a:spAutoFit/>
            </a:bodyPr>
            <a:lstStyle/>
            <a:p>
              <a:pPr>
                <a:lnSpc>
                  <a:spcPct val="120000"/>
                </a:lnSpc>
              </a:pPr>
              <a:r>
                <a:rPr lang="en-US" altLang="zh-CN" sz="2400" dirty="0">
                  <a:solidFill>
                    <a:schemeClr val="bg2">
                      <a:lumMod val="50000"/>
                    </a:schemeClr>
                  </a:solidFill>
                  <a:latin typeface="OPPOSans M" panose="00020600040101010101" charset="-122"/>
                  <a:ea typeface="OPPOSans M" panose="00020600040101010101" charset="-122"/>
                  <a:cs typeface="+mn-ea"/>
                  <a:sym typeface="Arial" panose="020B0604020202020204" pitchFamily="34" charset="0"/>
                </a:rPr>
                <a:t>NPS</a:t>
              </a:r>
              <a:r>
                <a:rPr lang="zh-CN" altLang="en-US" sz="2400" dirty="0">
                  <a:solidFill>
                    <a:schemeClr val="bg2">
                      <a:lumMod val="50000"/>
                    </a:schemeClr>
                  </a:solidFill>
                  <a:latin typeface="OPPOSans M" panose="00020600040101010101" charset="-122"/>
                  <a:ea typeface="OPPOSans M" panose="00020600040101010101" charset="-122"/>
                  <a:cs typeface="+mn-ea"/>
                  <a:sym typeface="Arial" panose="020B0604020202020204" pitchFamily="34" charset="0"/>
                </a:rPr>
                <a:t> </a:t>
              </a:r>
              <a:r>
                <a:rPr lang="en-US" altLang="zh-CN" sz="2400" dirty="0">
                  <a:solidFill>
                    <a:schemeClr val="bg2">
                      <a:lumMod val="50000"/>
                    </a:schemeClr>
                  </a:solidFill>
                  <a:latin typeface="OPPOSans M" panose="00020600040101010101" charset="-122"/>
                  <a:ea typeface="OPPOSans M" panose="00020600040101010101" charset="-122"/>
                  <a:cs typeface="+mn-ea"/>
                  <a:sym typeface="Arial" panose="020B0604020202020204" pitchFamily="34" charset="0"/>
                </a:rPr>
                <a:t>is Not Only a Score</a:t>
              </a:r>
              <a:endParaRPr lang="en-US" altLang="zh-CN" sz="2400" dirty="0">
                <a:solidFill>
                  <a:schemeClr val="bg2">
                    <a:lumMod val="50000"/>
                  </a:schemeClr>
                </a:solidFill>
                <a:latin typeface="OPPOSans M" panose="00020600040101010101" charset="-122"/>
                <a:ea typeface="OPPOSans M" panose="00020600040101010101" charset="-122"/>
                <a:cs typeface="+mn-ea"/>
                <a:sym typeface="Arial" panose="020B0604020202020204" pitchFamily="34" charset="0"/>
              </a:endParaRPr>
            </a:p>
          </p:txBody>
        </p:sp>
        <p:grpSp>
          <p:nvGrpSpPr>
            <p:cNvPr id="29" name="组合 28"/>
            <p:cNvGrpSpPr/>
            <p:nvPr/>
          </p:nvGrpSpPr>
          <p:grpSpPr>
            <a:xfrm>
              <a:off x="4023630" y="3595990"/>
              <a:ext cx="1461782" cy="687563"/>
              <a:chOff x="4304043" y="1286668"/>
              <a:chExt cx="3837944" cy="2757793"/>
            </a:xfrm>
            <a:effectLst>
              <a:outerShdw blurRad="381000" dist="254000" dir="8100000" algn="tr" rotWithShape="0">
                <a:prstClr val="black">
                  <a:alpha val="40000"/>
                </a:prstClr>
              </a:outerShdw>
            </a:effectLst>
          </p:grpSpPr>
          <p:sp>
            <p:nvSpPr>
              <p:cNvPr id="31" name="圆角矩形 6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OPPOSans M" panose="00020600040101010101" charset="-122"/>
                  <a:ea typeface="OPPOSans M" panose="00020600040101010101" charset="-122"/>
                  <a:cs typeface="+mn-ea"/>
                  <a:sym typeface="+mn-lt"/>
                </a:endParaRPr>
              </a:p>
            </p:txBody>
          </p:sp>
          <p:sp>
            <p:nvSpPr>
              <p:cNvPr id="32" name="圆角矩形 61"/>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OPPOSans M" panose="00020600040101010101" charset="-122"/>
                  <a:ea typeface="OPPOSans M" panose="00020600040101010101" charset="-122"/>
                  <a:cs typeface="+mn-ea"/>
                  <a:sym typeface="+mn-lt"/>
                </a:endParaRPr>
              </a:p>
            </p:txBody>
          </p:sp>
        </p:grpSp>
        <p:sp>
          <p:nvSpPr>
            <p:cNvPr id="30" name="圆角矩形 59"/>
            <p:cNvSpPr/>
            <p:nvPr/>
          </p:nvSpPr>
          <p:spPr bwMode="auto">
            <a:xfrm>
              <a:off x="4415941" y="3660627"/>
              <a:ext cx="677160" cy="558291"/>
            </a:xfrm>
            <a:prstGeom prst="roundRect">
              <a:avLst/>
            </a:prstGeom>
            <a:solidFill>
              <a:srgbClr val="046A38"/>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a:latin typeface="OPPOSans M" panose="00020600040101010101" charset="-122"/>
                  <a:ea typeface="OPPOSans M" panose="00020600040101010101" charset="-122"/>
                  <a:cs typeface="+mn-ea"/>
                  <a:sym typeface="+mn-lt"/>
                </a:rPr>
                <a:t>3</a:t>
              </a:r>
              <a:endParaRPr lang="zh-CN" altLang="en-US" sz="2400" dirty="0">
                <a:latin typeface="OPPOSans M" panose="00020600040101010101" charset="-122"/>
                <a:ea typeface="OPPOSans M" panose="00020600040101010101" charset="-122"/>
                <a:cs typeface="+mn-ea"/>
                <a:sym typeface="+mn-lt"/>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rot="2700000">
            <a:off x="2514790" y="1453137"/>
            <a:ext cx="370535" cy="370535"/>
          </a:xfrm>
          <a:prstGeom prst="rect">
            <a:avLst/>
          </a:prstGeom>
          <a:solidFill>
            <a:srgbClr val="046A38"/>
          </a:solidFill>
          <a:ln w="12700" cap="flat" cmpd="sng" algn="ctr">
            <a:noFill/>
            <a:prstDash val="solid"/>
            <a:miter lim="800000"/>
          </a:ln>
          <a:effectLst/>
        </p:spPr>
        <p:txBody>
          <a:bodyPr rtlCol="0" anchor="ctr"/>
          <a:lstStyle/>
          <a:p>
            <a:pPr algn="ctr" defTabSz="913765">
              <a:defRPr/>
            </a:pPr>
            <a:endParaRPr lang="zh-CN" altLang="en-US" sz="1800" kern="0">
              <a:solidFill>
                <a:schemeClr val="tx1">
                  <a:lumMod val="65000"/>
                  <a:lumOff val="35000"/>
                </a:schemeClr>
              </a:solidFill>
              <a:latin typeface="OPPOSans B" panose="00020600040101010101" charset="-122"/>
              <a:ea typeface="OPPOSans B" panose="00020600040101010101" charset="-122"/>
            </a:endParaRPr>
          </a:p>
        </p:txBody>
      </p:sp>
      <p:sp>
        <p:nvSpPr>
          <p:cNvPr id="24" name="矩形 23"/>
          <p:cNvSpPr/>
          <p:nvPr/>
        </p:nvSpPr>
        <p:spPr>
          <a:xfrm rot="2700000">
            <a:off x="2999646" y="1853341"/>
            <a:ext cx="181450" cy="181450"/>
          </a:xfrm>
          <a:prstGeom prst="rect">
            <a:avLst/>
          </a:prstGeom>
          <a:solidFill>
            <a:srgbClr val="2DC84D">
              <a:alpha val="69804"/>
            </a:srgbClr>
          </a:solidFill>
          <a:ln w="12700" cap="flat" cmpd="sng" algn="ctr">
            <a:noFill/>
            <a:prstDash val="solid"/>
            <a:miter lim="800000"/>
          </a:ln>
          <a:effectLst/>
        </p:spPr>
        <p:txBody>
          <a:bodyPr rtlCol="0" anchor="ctr"/>
          <a:lstStyle/>
          <a:p>
            <a:pPr algn="ctr" defTabSz="913765">
              <a:defRPr/>
            </a:pPr>
            <a:endParaRPr lang="zh-CN" altLang="en-US" sz="1800" kern="0">
              <a:solidFill>
                <a:prstClr val="white"/>
              </a:solidFill>
              <a:latin typeface="OPPOSans B" panose="00020600040101010101" charset="-122"/>
              <a:ea typeface="OPPOSans B" panose="00020600040101010101" charset="-122"/>
            </a:endParaRPr>
          </a:p>
        </p:txBody>
      </p:sp>
      <p:grpSp>
        <p:nvGrpSpPr>
          <p:cNvPr id="11" name="组合 10"/>
          <p:cNvGrpSpPr/>
          <p:nvPr/>
        </p:nvGrpSpPr>
        <p:grpSpPr>
          <a:xfrm>
            <a:off x="2897844" y="2072371"/>
            <a:ext cx="8248650" cy="2390140"/>
            <a:chOff x="1799" y="2145"/>
            <a:chExt cx="12990" cy="3764"/>
          </a:xfrm>
        </p:grpSpPr>
        <p:sp>
          <p:nvSpPr>
            <p:cNvPr id="12" name="文本框 2"/>
            <p:cNvSpPr txBox="1">
              <a:spLocks noChangeArrowheads="1"/>
            </p:cNvSpPr>
            <p:nvPr>
              <p:custDataLst>
                <p:tags r:id="rId1"/>
              </p:custDataLst>
            </p:nvPr>
          </p:nvSpPr>
          <p:spPr bwMode="auto">
            <a:xfrm>
              <a:off x="1852" y="2145"/>
              <a:ext cx="4968" cy="3764"/>
            </a:xfrm>
            <a:prstGeom prst="rect">
              <a:avLst/>
            </a:prstGeom>
            <a:noFill/>
            <a:ln w="9525">
              <a:noFill/>
              <a:miter lim="800000"/>
            </a:ln>
          </p:spPr>
          <p:txBody>
            <a:bodyPr>
              <a:spAutoFit/>
            </a:bodyPr>
            <a:lstStyle/>
            <a:p>
              <a:pPr algn="ctr" eaLnBrk="1" hangingPunct="1"/>
              <a:r>
                <a:rPr lang="en-US" altLang="zh-CN" sz="14930" b="1" dirty="0">
                  <a:solidFill>
                    <a:srgbClr val="046A38"/>
                  </a:solidFill>
                  <a:latin typeface="Arial Black" panose="020B0A04020102020204" pitchFamily="34" charset="0"/>
                  <a:ea typeface="微软雅黑" panose="020B0503020204020204" pitchFamily="34" charset="-122"/>
                  <a:cs typeface="Times New Roman" panose="02020603050405020304" pitchFamily="18" charset="0"/>
                </a:rPr>
                <a:t>01</a:t>
              </a:r>
              <a:endParaRPr lang="zh-CN" altLang="en-US" sz="14930" b="1" dirty="0">
                <a:solidFill>
                  <a:srgbClr val="046A38"/>
                </a:solidFill>
                <a:latin typeface="Arial Black" panose="020B0A04020102020204" pitchFamily="34" charset="0"/>
                <a:ea typeface="微软雅黑" panose="020B0503020204020204" pitchFamily="34" charset="-122"/>
                <a:cs typeface="Times New Roman" panose="02020603050405020304" pitchFamily="18" charset="0"/>
              </a:endParaRPr>
            </a:p>
          </p:txBody>
        </p:sp>
        <p:cxnSp>
          <p:nvCxnSpPr>
            <p:cNvPr id="13" name="直接连接符 12"/>
            <p:cNvCxnSpPr/>
            <p:nvPr>
              <p:custDataLst>
                <p:tags r:id="rId2"/>
              </p:custDataLst>
            </p:nvPr>
          </p:nvCxnSpPr>
          <p:spPr>
            <a:xfrm>
              <a:off x="6489" y="4009"/>
              <a:ext cx="7850"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 name="文本框 11"/>
            <p:cNvSpPr txBox="1">
              <a:spLocks noChangeArrowheads="1"/>
            </p:cNvSpPr>
            <p:nvPr>
              <p:custDataLst>
                <p:tags r:id="rId3"/>
              </p:custDataLst>
            </p:nvPr>
          </p:nvSpPr>
          <p:spPr bwMode="auto">
            <a:xfrm>
              <a:off x="1799" y="3627"/>
              <a:ext cx="4593" cy="792"/>
            </a:xfrm>
            <a:prstGeom prst="rect">
              <a:avLst/>
            </a:prstGeom>
            <a:solidFill>
              <a:srgbClr val="F8F8F8"/>
            </a:solidFill>
            <a:ln w="9525">
              <a:noFill/>
              <a:miter lim="800000"/>
            </a:ln>
          </p:spPr>
          <p:txBody>
            <a:bodyPr>
              <a:spAutoFit/>
            </a:bodyPr>
            <a:lstStyle/>
            <a:p>
              <a:pPr eaLnBrk="1" hangingPunct="1"/>
              <a:r>
                <a:rPr lang="en-US" altLang="zh-CN" sz="2700" b="1" dirty="0">
                  <a:solidFill>
                    <a:schemeClr val="bg2">
                      <a:lumMod val="50000"/>
                    </a:schemeClr>
                  </a:solidFill>
                  <a:latin typeface="Times New Roman" panose="02020603050405020304" pitchFamily="18" charset="0"/>
                  <a:cs typeface="Times New Roman" panose="02020603050405020304" pitchFamily="18" charset="0"/>
                </a:rPr>
                <a:t>      PART ONE</a:t>
              </a:r>
              <a:endParaRPr lang="zh-CN" altLang="en-US" sz="2700" b="1"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16" name="文本框 15"/>
            <p:cNvSpPr txBox="1">
              <a:spLocks noChangeArrowheads="1"/>
            </p:cNvSpPr>
            <p:nvPr>
              <p:custDataLst>
                <p:tags r:id="rId4"/>
              </p:custDataLst>
            </p:nvPr>
          </p:nvSpPr>
          <p:spPr bwMode="auto">
            <a:xfrm>
              <a:off x="6425" y="3160"/>
              <a:ext cx="8364" cy="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fontScale="85000" lnSpcReduction="10000"/>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20000"/>
                </a:lnSpc>
              </a:pPr>
              <a:r>
                <a:rPr lang="en-US" altLang="zh-CN" sz="2800" b="1" dirty="0">
                  <a:solidFill>
                    <a:schemeClr val="bg2">
                      <a:lumMod val="50000"/>
                    </a:schemeClr>
                  </a:solidFill>
                  <a:latin typeface="OPPOSans M" panose="00020600040101010101" charset="-122"/>
                  <a:ea typeface="OPPOSans M" panose="00020600040101010101" charset="-122"/>
                  <a:cs typeface="+mn-ea"/>
                  <a:sym typeface="Arial" panose="020B0604020202020204" pitchFamily="34" charset="0"/>
                </a:rPr>
                <a:t>How to Conduct Strategic NPS</a:t>
              </a:r>
              <a:endParaRPr lang="en-US" altLang="zh-CN" sz="2800" b="1" dirty="0">
                <a:solidFill>
                  <a:schemeClr val="bg2">
                    <a:lumMod val="50000"/>
                  </a:schemeClr>
                </a:solidFill>
                <a:latin typeface="OPPOSans M" panose="00020600040101010101" charset="-122"/>
                <a:ea typeface="OPPOSans M" panose="00020600040101010101" charset="-122"/>
                <a:cs typeface="+mn-ea"/>
                <a:sym typeface="Arial" panose="020B0604020202020204" pitchFamily="34" charset="0"/>
              </a:endParaRPr>
            </a:p>
          </p:txBody>
        </p:sp>
        <p:sp>
          <p:nvSpPr>
            <p:cNvPr id="18" name="矩形 17"/>
            <p:cNvSpPr/>
            <p:nvPr/>
          </p:nvSpPr>
          <p:spPr>
            <a:xfrm>
              <a:off x="6525" y="4135"/>
              <a:ext cx="8264" cy="1118"/>
            </a:xfrm>
            <a:prstGeom prst="rect">
              <a:avLst/>
            </a:prstGeom>
          </p:spPr>
          <p:txBody>
            <a:bodyPr wrap="square">
              <a:spAutoFit/>
            </a:bodyPr>
            <a:lstStyle/>
            <a:p>
              <a:pPr lvl="1">
                <a:lnSpc>
                  <a:spcPct val="150000"/>
                </a:lnSpc>
                <a:buFont typeface="Wingdings" panose="05000000000000000000" pitchFamily="2" charset="2"/>
                <a:buChar char="Ø"/>
                <a:defRPr/>
              </a:pPr>
              <a:r>
                <a:rPr lang="en-US" altLang="zh-CN" sz="1400" dirty="0">
                  <a:solidFill>
                    <a:schemeClr val="bg2">
                      <a:lumMod val="50000"/>
                    </a:schemeClr>
                  </a:solidFill>
                  <a:latin typeface="OPPOSans B" panose="00020600040101010101" charset="-122"/>
                  <a:ea typeface="OPPOSans B" panose="00020600040101010101" charset="-122"/>
                  <a:cs typeface="Arial" panose="020B0604020202020204" pitchFamily="34" charset="0"/>
                  <a:sym typeface="+mn-ea"/>
                </a:rPr>
                <a:t>1.1 </a:t>
              </a:r>
              <a:r>
                <a:rPr lang="en-US" altLang="zh-CN" sz="1400" dirty="0">
                  <a:solidFill>
                    <a:schemeClr val="bg2">
                      <a:lumMod val="50000"/>
                    </a:schemeClr>
                  </a:solidFill>
                  <a:latin typeface="OPPOSans B" panose="00020600040101010101" charset="-122"/>
                  <a:ea typeface="OPPOSans B" panose="00020600040101010101" charset="-122"/>
                  <a:cs typeface="Arial" panose="020B0604020202020204" pitchFamily="34" charset="0"/>
                </a:rPr>
                <a:t>NPS Monitoring System </a:t>
              </a:r>
              <a:endParaRPr lang="en-US" altLang="zh-CN" sz="1400" dirty="0">
                <a:solidFill>
                  <a:schemeClr val="bg2">
                    <a:lumMod val="50000"/>
                  </a:schemeClr>
                </a:solidFill>
                <a:latin typeface="OPPOSans B" panose="00020600040101010101" charset="-122"/>
                <a:ea typeface="OPPOSans B" panose="00020600040101010101" charset="-122"/>
                <a:cs typeface="Arial" panose="020B0604020202020204" pitchFamily="34" charset="0"/>
              </a:endParaRPr>
            </a:p>
            <a:p>
              <a:pPr lvl="1">
                <a:lnSpc>
                  <a:spcPct val="150000"/>
                </a:lnSpc>
                <a:buFont typeface="Wingdings" panose="05000000000000000000" pitchFamily="2" charset="2"/>
                <a:buChar char="Ø"/>
                <a:defRPr/>
              </a:pPr>
              <a:r>
                <a:rPr lang="en-US" altLang="zh-CN" sz="1400" dirty="0">
                  <a:solidFill>
                    <a:schemeClr val="bg2">
                      <a:lumMod val="50000"/>
                    </a:schemeClr>
                  </a:solidFill>
                  <a:latin typeface="OPPOSans B" panose="00020600040101010101" charset="-122"/>
                  <a:ea typeface="OPPOSans B" panose="00020600040101010101" charset="-122"/>
                  <a:cs typeface="Arial" panose="020B0604020202020204" pitchFamily="34" charset="0"/>
                  <a:sym typeface="+mn-ea"/>
                </a:rPr>
                <a:t>1.2 Introduction of OPPO NPS survey</a:t>
              </a:r>
              <a:endParaRPr lang="en-US" altLang="zh-CN" sz="1400" dirty="0">
                <a:solidFill>
                  <a:schemeClr val="bg2">
                    <a:lumMod val="50000"/>
                  </a:schemeClr>
                </a:solidFill>
                <a:latin typeface="OPPOSans B" panose="00020600040101010101" charset="-122"/>
                <a:ea typeface="OPPOSans B" panose="00020600040101010101" charset="-122"/>
                <a:cs typeface="Arial" panose="020B0604020202020204" pitchFamily="34" charset="0"/>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灯片编号占位符 1"/>
          <p:cNvSpPr>
            <a:spLocks noGrp="1"/>
          </p:cNvSpPr>
          <p:nvPr>
            <p:ph type="sldNum" sz="quarter" idx="12"/>
          </p:nvPr>
        </p:nvSpPr>
        <p:spPr>
          <a:xfrm>
            <a:off x="130834" y="6273422"/>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7C3C16A-A549-43CA-9345-6F01298657BE}" type="slidenum">
              <a:rPr kumimoji="0" lang="en-US" sz="1200" b="0" i="0" u="none" strike="noStrike" kern="1200" cap="none" spc="0" normalizeH="0" baseline="0" noProof="0" smtClean="0">
                <a:ln>
                  <a:noFill/>
                </a:ln>
                <a:solidFill>
                  <a:srgbClr val="44546B">
                    <a:tint val="75000"/>
                  </a:srgbClr>
                </a:solidFill>
                <a:effectLst/>
                <a:uLnTx/>
                <a:uFillTx/>
                <a:latin typeface="OPPOSans M" panose="00020600040101010101" charset="-122"/>
                <a:ea typeface="OPPOSans M" panose="00020600040101010101" charset="-122"/>
              </a:rPr>
            </a:fld>
            <a:endParaRPr kumimoji="0" lang="en-US" sz="1200" b="0" i="0" u="none" strike="noStrike" kern="1200" cap="none" spc="0" normalizeH="0" baseline="0" noProof="0" dirty="0">
              <a:ln>
                <a:noFill/>
              </a:ln>
              <a:solidFill>
                <a:srgbClr val="44546B">
                  <a:tint val="75000"/>
                </a:srgbClr>
              </a:solidFill>
              <a:effectLst/>
              <a:uLnTx/>
              <a:uFillTx/>
              <a:latin typeface="OPPOSans M" panose="00020600040101010101" charset="-122"/>
              <a:ea typeface="OPPOSans M" panose="00020600040101010101" charset="-122"/>
            </a:endParaRPr>
          </a:p>
        </p:txBody>
      </p:sp>
      <p:sp>
        <p:nvSpPr>
          <p:cNvPr id="22" name="标题 1"/>
          <p:cNvSpPr txBox="1"/>
          <p:nvPr/>
        </p:nvSpPr>
        <p:spPr>
          <a:xfrm>
            <a:off x="619124" y="252202"/>
            <a:ext cx="9455783" cy="9652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25500">
              <a:lnSpc>
                <a:spcPct val="100000"/>
              </a:lnSpc>
              <a:spcBef>
                <a:spcPts val="0"/>
              </a:spcBef>
            </a:pPr>
            <a:r>
              <a:rPr kumimoji="1" lang="en-US" altLang="zh-CN" sz="2400" dirty="0">
                <a:solidFill>
                  <a:schemeClr val="bg2">
                    <a:lumMod val="25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1.1 </a:t>
            </a:r>
            <a:r>
              <a:rPr kumimoji="1" lang="en-US" altLang="zh-CN" sz="2400" dirty="0">
                <a:solidFill>
                  <a:schemeClr val="bg2">
                    <a:lumMod val="25000"/>
                  </a:schemeClr>
                </a:solidFill>
                <a:latin typeface="OPPOSans B" panose="00020600040101010101" charset="-122"/>
                <a:ea typeface="OPPOSans B" panose="00020600040101010101" charset="-122"/>
                <a:cs typeface="OPPOSans B" panose="00020600040101010101" charset="-122"/>
              </a:rPr>
              <a:t>NPS Monitoring System</a:t>
            </a:r>
            <a:endParaRPr kumimoji="1" lang="zh-CN" altLang="en-US" sz="2400" dirty="0">
              <a:solidFill>
                <a:schemeClr val="bg2">
                  <a:lumMod val="25000"/>
                </a:schemeClr>
              </a:solidFill>
              <a:latin typeface="OPPOSans B" panose="00020600040101010101" charset="-122"/>
              <a:ea typeface="OPPOSans B" panose="00020600040101010101" charset="-122"/>
              <a:cs typeface="OPPOSans B" panose="00020600040101010101" charset="-122"/>
              <a:sym typeface="OPPOSans M" panose="00020600040101010101" charset="-122"/>
            </a:endParaRPr>
          </a:p>
        </p:txBody>
      </p:sp>
      <p:sp>
        <p:nvSpPr>
          <p:cNvPr id="23" name="矩形 22"/>
          <p:cNvSpPr/>
          <p:nvPr/>
        </p:nvSpPr>
        <p:spPr bwMode="auto">
          <a:xfrm>
            <a:off x="2574776" y="1553880"/>
            <a:ext cx="9360000" cy="1661115"/>
          </a:xfrm>
          <a:prstGeom prst="rect">
            <a:avLst/>
          </a:prstGeom>
          <a:solidFill>
            <a:sysClr val="window" lastClr="FFFFFF">
              <a:lumMod val="95000"/>
            </a:sysClr>
          </a:solidFill>
          <a:ln>
            <a:noFill/>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algn="ctr" defTabSz="777240">
              <a:defRPr/>
            </a:pPr>
            <a:endParaRPr lang="zh-CN" altLang="en-US" sz="2665" kern="0" dirty="0">
              <a:solidFill>
                <a:prstClr val="white"/>
              </a:solidFill>
              <a:latin typeface="+mn-ea"/>
            </a:endParaRPr>
          </a:p>
        </p:txBody>
      </p:sp>
      <p:sp>
        <p:nvSpPr>
          <p:cNvPr id="24" name="文本框 23"/>
          <p:cNvSpPr txBox="1"/>
          <p:nvPr/>
        </p:nvSpPr>
        <p:spPr>
          <a:xfrm>
            <a:off x="2552049" y="1645386"/>
            <a:ext cx="3538174" cy="1600438"/>
          </a:xfrm>
          <a:prstGeom prst="rect">
            <a:avLst/>
          </a:prstGeom>
          <a:noFill/>
        </p:spPr>
        <p:txBody>
          <a:bodyPr wrap="square" rtlCol="0" anchor="t" anchorCtr="0">
            <a:spAutoFit/>
          </a:bodyPr>
          <a:lstStyle/>
          <a:p>
            <a:pPr marL="240030" indent="-191770" defTabSz="777240">
              <a:buFont typeface="Arial" panose="020B0604020202020204" pitchFamily="34" charset="0"/>
              <a:buChar char="•"/>
            </a:pPr>
            <a:r>
              <a:rPr lang="zh-CN" altLang="en-US" sz="1200" dirty="0">
                <a:solidFill>
                  <a:prstClr val="black"/>
                </a:solidFill>
                <a:latin typeface="+mn-ea"/>
                <a:cs typeface="Arial" panose="020B0604020202020204" pitchFamily="34" charset="0"/>
              </a:rPr>
              <a:t>您有多大可能性把我们</a:t>
            </a:r>
            <a:r>
              <a:rPr lang="en-US" altLang="zh-CN" sz="1400" b="1" dirty="0">
                <a:solidFill>
                  <a:prstClr val="black"/>
                </a:solidFill>
                <a:latin typeface="+mn-ea"/>
                <a:cs typeface="Arial" panose="020B0604020202020204" pitchFamily="34" charset="0"/>
              </a:rPr>
              <a:t>OPPO</a:t>
            </a:r>
            <a:r>
              <a:rPr lang="zh-CN" altLang="en-US" sz="1400" b="1" dirty="0">
                <a:solidFill>
                  <a:prstClr val="black"/>
                </a:solidFill>
                <a:latin typeface="+mn-ea"/>
                <a:cs typeface="Arial" panose="020B0604020202020204" pitchFamily="34" charset="0"/>
              </a:rPr>
              <a:t>产品</a:t>
            </a:r>
            <a:r>
              <a:rPr lang="en-US" altLang="zh-CN" sz="1400" b="1" dirty="0">
                <a:solidFill>
                  <a:prstClr val="black"/>
                </a:solidFill>
                <a:latin typeface="+mn-ea"/>
                <a:cs typeface="Arial" panose="020B0604020202020204" pitchFamily="34" charset="0"/>
              </a:rPr>
              <a:t>/</a:t>
            </a:r>
            <a:r>
              <a:rPr lang="zh-CN" altLang="en-US" sz="1400" b="1" dirty="0">
                <a:solidFill>
                  <a:prstClr val="black"/>
                </a:solidFill>
                <a:latin typeface="+mn-ea"/>
                <a:cs typeface="Arial" panose="020B0604020202020204" pitchFamily="34" charset="0"/>
              </a:rPr>
              <a:t>品牌</a:t>
            </a:r>
            <a:r>
              <a:rPr lang="zh-CN" altLang="en-US" sz="1200" dirty="0">
                <a:solidFill>
                  <a:prstClr val="black"/>
                </a:solidFill>
                <a:latin typeface="+mn-ea"/>
                <a:cs typeface="Arial" panose="020B0604020202020204" pitchFamily="34" charset="0"/>
              </a:rPr>
              <a:t>推荐给您的朋友或同事？</a:t>
            </a:r>
            <a:r>
              <a:rPr lang="en-US" altLang="zh-CN" sz="1200" dirty="0">
                <a:solidFill>
                  <a:prstClr val="black"/>
                </a:solidFill>
                <a:latin typeface="+mn-ea"/>
                <a:cs typeface="Arial" panose="020B0604020202020204" pitchFamily="34" charset="0"/>
              </a:rPr>
              <a:t> 0</a:t>
            </a:r>
            <a:r>
              <a:rPr lang="zh-CN" altLang="en-US" sz="1200" dirty="0">
                <a:solidFill>
                  <a:prstClr val="black"/>
                </a:solidFill>
                <a:latin typeface="+mn-ea"/>
                <a:cs typeface="Arial" panose="020B0604020202020204" pitchFamily="34" charset="0"/>
              </a:rPr>
              <a:t>分表示非常不可能，</a:t>
            </a:r>
            <a:r>
              <a:rPr lang="en-US" altLang="zh-CN" sz="1200" dirty="0">
                <a:solidFill>
                  <a:prstClr val="black"/>
                </a:solidFill>
                <a:latin typeface="+mn-ea"/>
                <a:cs typeface="Arial" panose="020B0604020202020204" pitchFamily="34" charset="0"/>
              </a:rPr>
              <a:t>10</a:t>
            </a:r>
            <a:r>
              <a:rPr lang="zh-CN" altLang="en-US" sz="1200" dirty="0">
                <a:solidFill>
                  <a:prstClr val="black"/>
                </a:solidFill>
                <a:latin typeface="+mn-ea"/>
                <a:cs typeface="Arial" panose="020B0604020202020204" pitchFamily="34" charset="0"/>
              </a:rPr>
              <a:t>分表示非常可能。</a:t>
            </a:r>
            <a:endParaRPr lang="en-US" altLang="zh-CN" sz="1200" dirty="0">
              <a:solidFill>
                <a:prstClr val="black"/>
              </a:solidFill>
              <a:latin typeface="+mn-ea"/>
              <a:cs typeface="Arial" panose="020B0604020202020204" pitchFamily="34" charset="0"/>
            </a:endParaRPr>
          </a:p>
          <a:p>
            <a:pPr marL="240030" indent="-191770" defTabSz="777240">
              <a:buFont typeface="Arial" panose="020B0604020202020204" pitchFamily="34" charset="0"/>
              <a:buChar char="•"/>
            </a:pPr>
            <a:endParaRPr lang="en-US" altLang="zh-CN" sz="1200" dirty="0">
              <a:solidFill>
                <a:prstClr val="black"/>
              </a:solidFill>
              <a:latin typeface="+mn-ea"/>
              <a:cs typeface="Arial" panose="020B0604020202020204" pitchFamily="34" charset="0"/>
            </a:endParaRPr>
          </a:p>
          <a:p>
            <a:pPr marL="240030" indent="-191770" defTabSz="777240">
              <a:buFont typeface="Arial" panose="020B0604020202020204" pitchFamily="34" charset="0"/>
              <a:buChar char="•"/>
            </a:pPr>
            <a:r>
              <a:rPr lang="en-US" altLang="zh-CN" sz="1200" dirty="0">
                <a:solidFill>
                  <a:prstClr val="black"/>
                </a:solidFill>
                <a:latin typeface="+mn-ea"/>
                <a:cs typeface="Arial" panose="020B0604020202020204" pitchFamily="34" charset="0"/>
              </a:rPr>
              <a:t>How likely are you to recommend our </a:t>
            </a:r>
            <a:r>
              <a:rPr lang="en-US" altLang="zh-CN" sz="1200" b="1" dirty="0">
                <a:solidFill>
                  <a:prstClr val="black"/>
                </a:solidFill>
                <a:latin typeface="+mn-ea"/>
                <a:cs typeface="Arial" panose="020B0604020202020204" pitchFamily="34" charset="0"/>
              </a:rPr>
              <a:t>product/brand </a:t>
            </a:r>
            <a:r>
              <a:rPr lang="en-US" altLang="zh-CN" sz="1200" dirty="0">
                <a:solidFill>
                  <a:prstClr val="black"/>
                </a:solidFill>
                <a:latin typeface="+mn-ea"/>
                <a:cs typeface="Arial" panose="020B0604020202020204" pitchFamily="34" charset="0"/>
              </a:rPr>
              <a:t>to a friend or colleague? </a:t>
            </a:r>
            <a:endParaRPr lang="en-US" altLang="zh-CN" sz="1200" dirty="0">
              <a:solidFill>
                <a:prstClr val="black"/>
              </a:solidFill>
              <a:latin typeface="+mn-ea"/>
              <a:cs typeface="Arial" panose="020B0604020202020204" pitchFamily="34" charset="0"/>
            </a:endParaRPr>
          </a:p>
          <a:p>
            <a:pPr marL="240030" indent="-191770" defTabSz="777240">
              <a:buFont typeface="Arial" panose="020B0604020202020204" pitchFamily="34" charset="0"/>
              <a:buChar char="•"/>
            </a:pPr>
            <a:r>
              <a:rPr lang="en-US" altLang="zh-CN" sz="1200" dirty="0">
                <a:solidFill>
                  <a:prstClr val="black"/>
                </a:solidFill>
                <a:latin typeface="+mn-ea"/>
                <a:cs typeface="Arial" panose="020B0604020202020204" pitchFamily="34" charset="0"/>
              </a:rPr>
              <a:t>0-Not at all likely</a:t>
            </a:r>
            <a:r>
              <a:rPr lang="zh-CN" altLang="en-US" sz="1200" dirty="0">
                <a:solidFill>
                  <a:prstClr val="black"/>
                </a:solidFill>
                <a:latin typeface="+mn-ea"/>
                <a:cs typeface="Arial" panose="020B0604020202020204" pitchFamily="34" charset="0"/>
              </a:rPr>
              <a:t>，</a:t>
            </a:r>
            <a:r>
              <a:rPr lang="en-US" altLang="zh-CN" sz="1200" dirty="0">
                <a:solidFill>
                  <a:prstClr val="black"/>
                </a:solidFill>
                <a:latin typeface="+mn-ea"/>
                <a:cs typeface="Arial" panose="020B0604020202020204" pitchFamily="34" charset="0"/>
              </a:rPr>
              <a:t>10-Extremely likely </a:t>
            </a:r>
            <a:endParaRPr lang="en-US" altLang="zh-CN" sz="1200" dirty="0">
              <a:solidFill>
                <a:prstClr val="black"/>
              </a:solidFill>
              <a:latin typeface="+mn-ea"/>
              <a:cs typeface="Arial" panose="020B0604020202020204" pitchFamily="34" charset="0"/>
            </a:endParaRPr>
          </a:p>
          <a:p>
            <a:pPr marL="240030" indent="-191770" defTabSz="777240">
              <a:buFont typeface="Arial" panose="020B0604020202020204" pitchFamily="34" charset="0"/>
              <a:buChar char="•"/>
            </a:pPr>
            <a:endParaRPr lang="zh-CN" altLang="en-US" sz="1200" dirty="0">
              <a:solidFill>
                <a:prstClr val="black"/>
              </a:solidFill>
              <a:latin typeface="+mn-ea"/>
              <a:cs typeface="Arial" panose="020B0604020202020204" pitchFamily="34" charset="0"/>
            </a:endParaRPr>
          </a:p>
        </p:txBody>
      </p:sp>
      <p:sp>
        <p:nvSpPr>
          <p:cNvPr id="25" name="文本框 24"/>
          <p:cNvSpPr txBox="1"/>
          <p:nvPr/>
        </p:nvSpPr>
        <p:spPr>
          <a:xfrm>
            <a:off x="3374554" y="1095785"/>
            <a:ext cx="1285929" cy="369332"/>
          </a:xfrm>
          <a:prstGeom prst="rect">
            <a:avLst/>
          </a:prstGeom>
          <a:noFill/>
        </p:spPr>
        <p:txBody>
          <a:bodyPr wrap="none" rtlCol="0" anchor="t" anchorCtr="0">
            <a:spAutoFit/>
          </a:bodyPr>
          <a:lstStyle/>
          <a:p>
            <a:pPr defTabSz="777240"/>
            <a:r>
              <a:rPr lang="en-US" altLang="zh-CN" b="1" dirty="0">
                <a:solidFill>
                  <a:prstClr val="black"/>
                </a:solidFill>
                <a:latin typeface="+mn-ea"/>
                <a:cs typeface="Arial" panose="020B0604020202020204" pitchFamily="34" charset="0"/>
              </a:rPr>
              <a:t>Question</a:t>
            </a:r>
            <a:endParaRPr lang="zh-CN" altLang="en-US" b="1" dirty="0">
              <a:solidFill>
                <a:prstClr val="black"/>
              </a:solidFill>
              <a:latin typeface="+mn-ea"/>
              <a:cs typeface="Arial" panose="020B0604020202020204" pitchFamily="34" charset="0"/>
            </a:endParaRPr>
          </a:p>
        </p:txBody>
      </p:sp>
      <p:sp>
        <p:nvSpPr>
          <p:cNvPr id="26" name="文本框 25"/>
          <p:cNvSpPr txBox="1"/>
          <p:nvPr/>
        </p:nvSpPr>
        <p:spPr>
          <a:xfrm>
            <a:off x="6632399" y="1065060"/>
            <a:ext cx="1510350" cy="369332"/>
          </a:xfrm>
          <a:prstGeom prst="rect">
            <a:avLst/>
          </a:prstGeom>
          <a:noFill/>
        </p:spPr>
        <p:txBody>
          <a:bodyPr wrap="none" rtlCol="0" anchor="t" anchorCtr="0">
            <a:spAutoFit/>
          </a:bodyPr>
          <a:lstStyle/>
          <a:p>
            <a:pPr defTabSz="777240"/>
            <a:r>
              <a:rPr lang="en-US" altLang="zh-CN" b="1" dirty="0">
                <a:solidFill>
                  <a:prstClr val="black"/>
                </a:solidFill>
                <a:latin typeface="+mn-ea"/>
                <a:cs typeface="Arial" panose="020B0604020202020204" pitchFamily="34" charset="0"/>
              </a:rPr>
              <a:t>Monitoring</a:t>
            </a:r>
            <a:endParaRPr lang="zh-CN" altLang="en-US" b="1" dirty="0">
              <a:solidFill>
                <a:prstClr val="black"/>
              </a:solidFill>
              <a:latin typeface="+mn-ea"/>
              <a:cs typeface="Arial" panose="020B0604020202020204" pitchFamily="34" charset="0"/>
            </a:endParaRPr>
          </a:p>
        </p:txBody>
      </p:sp>
      <p:sp>
        <p:nvSpPr>
          <p:cNvPr id="27" name="文本框 26"/>
          <p:cNvSpPr txBox="1"/>
          <p:nvPr/>
        </p:nvSpPr>
        <p:spPr>
          <a:xfrm>
            <a:off x="6071028" y="2184926"/>
            <a:ext cx="2230739" cy="461665"/>
          </a:xfrm>
          <a:prstGeom prst="rect">
            <a:avLst/>
          </a:prstGeom>
          <a:noFill/>
        </p:spPr>
        <p:txBody>
          <a:bodyPr wrap="none" rtlCol="0" anchor="t" anchorCtr="0">
            <a:spAutoFit/>
          </a:bodyPr>
          <a:lstStyle/>
          <a:p>
            <a:pPr marL="48260" algn="ctr" defTabSz="777240"/>
            <a:r>
              <a:rPr lang="zh-CN" altLang="en-US" sz="1200" dirty="0">
                <a:solidFill>
                  <a:prstClr val="black"/>
                </a:solidFill>
                <a:latin typeface="+mn-ea"/>
                <a:cs typeface="Arial" panose="020B0604020202020204" pitchFamily="34" charset="0"/>
              </a:rPr>
              <a:t>外部第三方调查</a:t>
            </a:r>
            <a:endParaRPr lang="en-US" altLang="zh-CN" sz="1200" dirty="0">
              <a:solidFill>
                <a:prstClr val="black"/>
              </a:solidFill>
              <a:latin typeface="+mn-ea"/>
              <a:cs typeface="Arial" panose="020B0604020202020204" pitchFamily="34" charset="0"/>
            </a:endParaRPr>
          </a:p>
          <a:p>
            <a:pPr marL="48260" algn="ctr" defTabSz="777240"/>
            <a:r>
              <a:rPr lang="en-US" altLang="zh-CN" sz="1200" dirty="0">
                <a:solidFill>
                  <a:prstClr val="black"/>
                </a:solidFill>
                <a:latin typeface="+mn-ea"/>
                <a:cs typeface="Arial" panose="020B0604020202020204" pitchFamily="34" charset="0"/>
              </a:rPr>
              <a:t>Third party investigation</a:t>
            </a:r>
            <a:endParaRPr lang="en-US" altLang="zh-CN" sz="1200" dirty="0">
              <a:solidFill>
                <a:prstClr val="black"/>
              </a:solidFill>
              <a:latin typeface="+mn-ea"/>
              <a:cs typeface="Arial" panose="020B0604020202020204" pitchFamily="34" charset="0"/>
            </a:endParaRPr>
          </a:p>
        </p:txBody>
      </p:sp>
      <p:sp>
        <p:nvSpPr>
          <p:cNvPr id="28" name="矩形 27"/>
          <p:cNvSpPr/>
          <p:nvPr/>
        </p:nvSpPr>
        <p:spPr bwMode="auto">
          <a:xfrm>
            <a:off x="2574776" y="4068352"/>
            <a:ext cx="9360000" cy="1714115"/>
          </a:xfrm>
          <a:prstGeom prst="rect">
            <a:avLst/>
          </a:prstGeom>
          <a:solidFill>
            <a:sysClr val="window" lastClr="FFFFFF">
              <a:lumMod val="95000"/>
            </a:sysClr>
          </a:solidFill>
          <a:ln>
            <a:noFill/>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algn="ctr" defTabSz="777240">
              <a:defRPr/>
            </a:pPr>
            <a:endParaRPr lang="zh-CN" altLang="en-US" sz="2400" kern="0" dirty="0">
              <a:solidFill>
                <a:schemeClr val="bg1">
                  <a:lumMod val="10000"/>
                </a:schemeClr>
              </a:solidFill>
              <a:latin typeface="+mn-ea"/>
            </a:endParaRPr>
          </a:p>
        </p:txBody>
      </p:sp>
      <p:sp>
        <p:nvSpPr>
          <p:cNvPr id="29" name="文本框 28"/>
          <p:cNvSpPr txBox="1"/>
          <p:nvPr/>
        </p:nvSpPr>
        <p:spPr>
          <a:xfrm>
            <a:off x="2570749" y="4093487"/>
            <a:ext cx="3348602" cy="1969770"/>
          </a:xfrm>
          <a:prstGeom prst="rect">
            <a:avLst/>
          </a:prstGeom>
          <a:noFill/>
        </p:spPr>
        <p:txBody>
          <a:bodyPr wrap="square" rtlCol="0" anchor="t" anchorCtr="0">
            <a:spAutoFit/>
          </a:bodyPr>
          <a:lstStyle/>
          <a:p>
            <a:pPr marL="240030" indent="-191770" defTabSz="777240">
              <a:buFont typeface="Arial" panose="020B0604020202020204" pitchFamily="34" charset="0"/>
              <a:buChar char="•"/>
            </a:pPr>
            <a:r>
              <a:rPr lang="zh-CN" altLang="en-US" sz="1200" dirty="0">
                <a:solidFill>
                  <a:prstClr val="black"/>
                </a:solidFill>
                <a:latin typeface="+mn-ea"/>
                <a:cs typeface="Arial" panose="020B0604020202020204" pitchFamily="34" charset="0"/>
              </a:rPr>
              <a:t>您对本次</a:t>
            </a:r>
            <a:r>
              <a:rPr lang="zh-CN" altLang="en-US" sz="1400" b="1" dirty="0">
                <a:solidFill>
                  <a:schemeClr val="bg1">
                    <a:lumMod val="10000"/>
                  </a:schemeClr>
                </a:solidFill>
                <a:latin typeface="+mn-ea"/>
                <a:cs typeface="Arial" panose="020B0604020202020204" pitchFamily="34" charset="0"/>
              </a:rPr>
              <a:t>维修过程的满意程度</a:t>
            </a:r>
            <a:r>
              <a:rPr lang="zh-CN" altLang="en-US" sz="1200" dirty="0">
                <a:solidFill>
                  <a:prstClr val="black"/>
                </a:solidFill>
                <a:latin typeface="+mn-ea"/>
                <a:cs typeface="Arial" panose="020B0604020202020204" pitchFamily="34" charset="0"/>
              </a:rPr>
              <a:t>如何？请根据您的满意程度打分。从</a:t>
            </a:r>
            <a:r>
              <a:rPr lang="en-US" altLang="zh-CN" sz="1200" dirty="0">
                <a:solidFill>
                  <a:prstClr val="black"/>
                </a:solidFill>
                <a:latin typeface="+mn-ea"/>
                <a:cs typeface="Arial" panose="020B0604020202020204" pitchFamily="34" charset="0"/>
              </a:rPr>
              <a:t>1-10</a:t>
            </a:r>
            <a:r>
              <a:rPr lang="zh-CN" altLang="en-US" sz="1200" dirty="0">
                <a:solidFill>
                  <a:prstClr val="black"/>
                </a:solidFill>
                <a:latin typeface="+mn-ea"/>
                <a:cs typeface="Arial" panose="020B0604020202020204" pitchFamily="34" charset="0"/>
              </a:rPr>
              <a:t>分，</a:t>
            </a:r>
            <a:r>
              <a:rPr lang="en-US" altLang="zh-CN" sz="1200" dirty="0">
                <a:solidFill>
                  <a:prstClr val="black"/>
                </a:solidFill>
                <a:latin typeface="+mn-ea"/>
                <a:cs typeface="Arial" panose="020B0604020202020204" pitchFamily="34" charset="0"/>
              </a:rPr>
              <a:t>1</a:t>
            </a:r>
            <a:r>
              <a:rPr lang="zh-CN" altLang="en-US" sz="1200" dirty="0">
                <a:solidFill>
                  <a:prstClr val="black"/>
                </a:solidFill>
                <a:latin typeface="+mn-ea"/>
                <a:cs typeface="Arial" panose="020B0604020202020204" pitchFamily="34" charset="0"/>
              </a:rPr>
              <a:t>分表示“非常不满意”，</a:t>
            </a:r>
            <a:r>
              <a:rPr lang="en-US" altLang="zh-CN" sz="1200" dirty="0">
                <a:solidFill>
                  <a:prstClr val="black"/>
                </a:solidFill>
                <a:latin typeface="+mn-ea"/>
                <a:cs typeface="Arial" panose="020B0604020202020204" pitchFamily="34" charset="0"/>
              </a:rPr>
              <a:t>10</a:t>
            </a:r>
            <a:r>
              <a:rPr lang="zh-CN" altLang="en-US" sz="1200" dirty="0">
                <a:solidFill>
                  <a:prstClr val="black"/>
                </a:solidFill>
                <a:latin typeface="+mn-ea"/>
                <a:cs typeface="Arial" panose="020B0604020202020204" pitchFamily="34" charset="0"/>
              </a:rPr>
              <a:t>分表示“非常满意”。</a:t>
            </a:r>
            <a:endParaRPr lang="en-US" altLang="zh-CN" sz="1200" dirty="0">
              <a:solidFill>
                <a:prstClr val="black"/>
              </a:solidFill>
              <a:latin typeface="+mn-ea"/>
              <a:cs typeface="Arial" panose="020B0604020202020204" pitchFamily="34" charset="0"/>
            </a:endParaRPr>
          </a:p>
          <a:p>
            <a:pPr marL="48260" defTabSz="777240"/>
            <a:endParaRPr lang="en-US" altLang="zh-CN" sz="1200" dirty="0">
              <a:solidFill>
                <a:prstClr val="black"/>
              </a:solidFill>
              <a:latin typeface="+mn-ea"/>
              <a:cs typeface="Arial" panose="020B0604020202020204" pitchFamily="34" charset="0"/>
            </a:endParaRPr>
          </a:p>
          <a:p>
            <a:pPr marL="240030" indent="-191770" defTabSz="777240">
              <a:buFont typeface="Arial" panose="020B0604020202020204" pitchFamily="34" charset="0"/>
              <a:buChar char="•"/>
            </a:pPr>
            <a:r>
              <a:rPr kumimoji="0" lang="en-US" altLang="zh-CN" sz="1200" i="0" u="none" strike="noStrike" kern="1200" cap="none" spc="0" normalizeH="0" baseline="0" noProof="0" dirty="0">
                <a:ln>
                  <a:noFill/>
                </a:ln>
                <a:solidFill>
                  <a:srgbClr val="F2F2F2">
                    <a:lumMod val="10000"/>
                  </a:srgbClr>
                </a:solidFill>
                <a:effectLst/>
                <a:uLnTx/>
                <a:uFillTx/>
                <a:latin typeface="OPPOSans M" panose="00020600040101010101" charset="-122"/>
                <a:ea typeface="OPPOSans M" panose="00020600040101010101" charset="-122"/>
              </a:rPr>
              <a:t>How satisfied are you with this </a:t>
            </a:r>
            <a:r>
              <a:rPr kumimoji="0" lang="en-US" altLang="zh-CN" sz="1200" b="1" i="0" u="none" strike="noStrike" kern="1200" cap="none" spc="0" normalizeH="0" baseline="0" noProof="0" dirty="0">
                <a:ln>
                  <a:noFill/>
                </a:ln>
                <a:solidFill>
                  <a:srgbClr val="F2F2F2">
                    <a:lumMod val="10000"/>
                  </a:srgbClr>
                </a:solidFill>
                <a:effectLst/>
                <a:uLnTx/>
                <a:uFillTx/>
                <a:latin typeface="OPPOSans M" panose="00020600040101010101" charset="-122"/>
                <a:ea typeface="OPPOSans M" panose="00020600040101010101" charset="-122"/>
              </a:rPr>
              <a:t>after-sales service</a:t>
            </a:r>
            <a:r>
              <a:rPr kumimoji="0" lang="en-US" altLang="zh-CN" sz="1200" i="0" u="none" strike="noStrike" kern="1200" cap="none" spc="0" normalizeH="0" baseline="0" noProof="0" dirty="0">
                <a:ln>
                  <a:noFill/>
                </a:ln>
                <a:solidFill>
                  <a:srgbClr val="F2F2F2">
                    <a:lumMod val="10000"/>
                  </a:srgbClr>
                </a:solidFill>
                <a:effectLst/>
                <a:uLnTx/>
                <a:uFillTx/>
                <a:latin typeface="OPPOSans M" panose="00020600040101010101" charset="-122"/>
                <a:ea typeface="OPPOSans M" panose="00020600040101010101" charset="-122"/>
              </a:rPr>
              <a:t>? Based on your experience, please rate from 1 to 10 points</a:t>
            </a:r>
            <a:r>
              <a:rPr lang="en-US" altLang="zh-CN" sz="1200" dirty="0">
                <a:solidFill>
                  <a:srgbClr val="F2F2F2">
                    <a:lumMod val="10000"/>
                  </a:srgbClr>
                </a:solidFill>
                <a:latin typeface="OPPOSans M" panose="00020600040101010101" charset="-122"/>
                <a:ea typeface="OPPOSans M" panose="00020600040101010101" charset="-122"/>
              </a:rPr>
              <a:t>. 1-Very Dissatified,10-Very Satisfied</a:t>
            </a:r>
            <a:endParaRPr lang="zh-CN" altLang="en-US" sz="1200" dirty="0">
              <a:latin typeface="OPPOSans M" panose="00020600040101010101" charset="-122"/>
              <a:ea typeface="OPPOSans M" panose="00020600040101010101" charset="-122"/>
            </a:endParaRPr>
          </a:p>
          <a:p>
            <a:pPr marL="240030" indent="-191770" defTabSz="777240">
              <a:buFont typeface="Arial" panose="020B0604020202020204" pitchFamily="34" charset="0"/>
              <a:buChar char="•"/>
            </a:pPr>
            <a:endParaRPr lang="zh-CN" altLang="en-US" sz="1200" dirty="0">
              <a:solidFill>
                <a:prstClr val="black"/>
              </a:solidFill>
              <a:latin typeface="+mn-ea"/>
              <a:cs typeface="Arial" panose="020B0604020202020204" pitchFamily="34" charset="0"/>
            </a:endParaRPr>
          </a:p>
        </p:txBody>
      </p:sp>
      <p:sp>
        <p:nvSpPr>
          <p:cNvPr id="31" name="文本框 30"/>
          <p:cNvSpPr txBox="1"/>
          <p:nvPr/>
        </p:nvSpPr>
        <p:spPr>
          <a:xfrm>
            <a:off x="6097247" y="4442871"/>
            <a:ext cx="2315058" cy="830997"/>
          </a:xfrm>
          <a:prstGeom prst="rect">
            <a:avLst/>
          </a:prstGeom>
          <a:noFill/>
        </p:spPr>
        <p:txBody>
          <a:bodyPr wrap="square" rtlCol="0" anchor="t" anchorCtr="0">
            <a:spAutoFit/>
          </a:bodyPr>
          <a:lstStyle/>
          <a:p>
            <a:pPr marL="48260" algn="ctr" defTabSz="777240"/>
            <a:r>
              <a:rPr lang="zh-CN" altLang="en-US" sz="1200" dirty="0">
                <a:solidFill>
                  <a:prstClr val="black"/>
                </a:solidFill>
                <a:latin typeface="+mn-ea"/>
                <a:cs typeface="Arial" panose="020B0604020202020204" pitchFamily="34" charset="0"/>
              </a:rPr>
              <a:t>第三方调查</a:t>
            </a:r>
            <a:endParaRPr lang="en-US" altLang="zh-CN" sz="1200" dirty="0">
              <a:solidFill>
                <a:prstClr val="black"/>
              </a:solidFill>
              <a:latin typeface="+mn-ea"/>
              <a:cs typeface="Arial" panose="020B0604020202020204" pitchFamily="34" charset="0"/>
            </a:endParaRPr>
          </a:p>
          <a:p>
            <a:pPr marL="48260" algn="ctr" defTabSz="777240"/>
            <a:r>
              <a:rPr lang="zh-CN" altLang="en-US" sz="1200" dirty="0">
                <a:solidFill>
                  <a:prstClr val="black"/>
                </a:solidFill>
                <a:latin typeface="+mn-ea"/>
                <a:cs typeface="Arial" panose="020B0604020202020204" pitchFamily="34" charset="0"/>
              </a:rPr>
              <a:t>内部日常监测</a:t>
            </a:r>
            <a:endParaRPr lang="en-US" altLang="zh-CN" sz="1200" dirty="0">
              <a:solidFill>
                <a:prstClr val="black"/>
              </a:solidFill>
              <a:latin typeface="+mn-ea"/>
              <a:cs typeface="Arial" panose="020B0604020202020204" pitchFamily="34" charset="0"/>
            </a:endParaRPr>
          </a:p>
          <a:p>
            <a:pPr marL="48260" algn="ctr" defTabSz="777240"/>
            <a:r>
              <a:rPr lang="en-US" altLang="zh-CN" sz="1200" dirty="0">
                <a:solidFill>
                  <a:prstClr val="black"/>
                </a:solidFill>
                <a:latin typeface="+mn-ea"/>
                <a:cs typeface="Arial" panose="020B0604020202020204" pitchFamily="34" charset="0"/>
              </a:rPr>
              <a:t>Third party investigation</a:t>
            </a:r>
            <a:endParaRPr lang="en-US" altLang="zh-CN" sz="1200" dirty="0">
              <a:solidFill>
                <a:prstClr val="black"/>
              </a:solidFill>
              <a:latin typeface="+mn-ea"/>
              <a:cs typeface="Arial" panose="020B0604020202020204" pitchFamily="34" charset="0"/>
            </a:endParaRPr>
          </a:p>
          <a:p>
            <a:pPr marL="48260" algn="ctr" defTabSz="777240"/>
            <a:r>
              <a:rPr lang="en-US" altLang="zh-CN" sz="1200" dirty="0">
                <a:solidFill>
                  <a:prstClr val="black"/>
                </a:solidFill>
                <a:latin typeface="+mn-ea"/>
                <a:cs typeface="Arial" panose="020B0604020202020204" pitchFamily="34" charset="0"/>
              </a:rPr>
              <a:t>And internal monitoring</a:t>
            </a:r>
            <a:endParaRPr lang="en-US" altLang="zh-CN" sz="1200" dirty="0">
              <a:solidFill>
                <a:prstClr val="black"/>
              </a:solidFill>
              <a:latin typeface="+mn-ea"/>
              <a:cs typeface="Arial" panose="020B0604020202020204" pitchFamily="34" charset="0"/>
            </a:endParaRPr>
          </a:p>
        </p:txBody>
      </p:sp>
      <p:sp>
        <p:nvSpPr>
          <p:cNvPr id="32" name="矩形 31"/>
          <p:cNvSpPr/>
          <p:nvPr/>
        </p:nvSpPr>
        <p:spPr bwMode="auto">
          <a:xfrm>
            <a:off x="335359" y="4150573"/>
            <a:ext cx="1950639" cy="1612570"/>
          </a:xfrm>
          <a:prstGeom prst="rect">
            <a:avLst/>
          </a:prstGeom>
          <a:solidFill>
            <a:srgbClr val="397D54"/>
          </a:solidFill>
          <a:ln>
            <a:noFill/>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algn="ctr" defTabSz="777240"/>
            <a:r>
              <a:rPr lang="en-US" altLang="zh-CN" sz="2665" dirty="0">
                <a:solidFill>
                  <a:prstClr val="white"/>
                </a:solidFill>
                <a:latin typeface="+mn-ea"/>
              </a:rPr>
              <a:t>Service</a:t>
            </a:r>
            <a:endParaRPr lang="en-US" altLang="zh-CN" sz="2665" dirty="0">
              <a:solidFill>
                <a:prstClr val="white"/>
              </a:solidFill>
              <a:latin typeface="+mn-ea"/>
            </a:endParaRPr>
          </a:p>
          <a:p>
            <a:pPr algn="ctr" defTabSz="777240"/>
            <a:r>
              <a:rPr lang="en-US" altLang="zh-CN" sz="2665" dirty="0">
                <a:solidFill>
                  <a:prstClr val="white"/>
                </a:solidFill>
                <a:latin typeface="+mn-ea"/>
              </a:rPr>
              <a:t>NPS</a:t>
            </a:r>
            <a:endParaRPr lang="en-US" altLang="zh-CN" sz="2665" dirty="0">
              <a:solidFill>
                <a:prstClr val="white"/>
              </a:solidFill>
              <a:latin typeface="+mn-ea"/>
            </a:endParaRPr>
          </a:p>
        </p:txBody>
      </p:sp>
      <p:sp>
        <p:nvSpPr>
          <p:cNvPr id="33" name="矩形 32"/>
          <p:cNvSpPr/>
          <p:nvPr/>
        </p:nvSpPr>
        <p:spPr bwMode="auto">
          <a:xfrm>
            <a:off x="335360" y="1587747"/>
            <a:ext cx="1950640" cy="1536000"/>
          </a:xfrm>
          <a:prstGeom prst="rect">
            <a:avLst/>
          </a:prstGeom>
          <a:solidFill>
            <a:srgbClr val="6F9C7F"/>
          </a:solidFill>
          <a:ln>
            <a:noFill/>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algn="ctr" defTabSz="777240"/>
            <a:r>
              <a:rPr lang="en-US" altLang="zh-CN" sz="2665" dirty="0">
                <a:solidFill>
                  <a:prstClr val="white"/>
                </a:solidFill>
                <a:latin typeface="+mn-ea"/>
              </a:rPr>
              <a:t>Strategic</a:t>
            </a:r>
            <a:r>
              <a:rPr lang="zh-CN" altLang="en-US" sz="2665" dirty="0">
                <a:solidFill>
                  <a:prstClr val="white"/>
                </a:solidFill>
                <a:latin typeface="+mn-ea"/>
              </a:rPr>
              <a:t> </a:t>
            </a:r>
            <a:r>
              <a:rPr lang="en-US" altLang="zh-CN" sz="2665" dirty="0">
                <a:solidFill>
                  <a:prstClr val="white"/>
                </a:solidFill>
                <a:latin typeface="+mn-ea"/>
              </a:rPr>
              <a:t>NPS</a:t>
            </a:r>
            <a:endParaRPr lang="zh-CN" altLang="en-US" sz="2665" dirty="0">
              <a:solidFill>
                <a:prstClr val="white"/>
              </a:solidFill>
              <a:latin typeface="+mn-ea"/>
            </a:endParaRPr>
          </a:p>
        </p:txBody>
      </p:sp>
      <p:cxnSp>
        <p:nvCxnSpPr>
          <p:cNvPr id="34" name="直接连接符 33"/>
          <p:cNvCxnSpPr/>
          <p:nvPr/>
        </p:nvCxnSpPr>
        <p:spPr>
          <a:xfrm>
            <a:off x="383979" y="3634025"/>
            <a:ext cx="11550797" cy="0"/>
          </a:xfrm>
          <a:prstGeom prst="line">
            <a:avLst/>
          </a:prstGeom>
          <a:noFill/>
          <a:ln w="25400" cap="flat" cmpd="sng" algn="ctr">
            <a:solidFill>
              <a:srgbClr val="397D54"/>
            </a:solidFill>
            <a:prstDash val="dash"/>
          </a:ln>
          <a:effectLst/>
        </p:spPr>
      </p:cxnSp>
      <p:sp>
        <p:nvSpPr>
          <p:cNvPr id="35" name="箭头: 下 34"/>
          <p:cNvSpPr/>
          <p:nvPr/>
        </p:nvSpPr>
        <p:spPr>
          <a:xfrm>
            <a:off x="619124" y="3133272"/>
            <a:ext cx="492443" cy="913406"/>
          </a:xfrm>
          <a:prstGeom prst="downArrow">
            <a:avLst/>
          </a:prstGeom>
          <a:gradFill flip="none" rotWithShape="1">
            <a:gsLst>
              <a:gs pos="0">
                <a:srgbClr val="575757">
                  <a:lumMod val="0"/>
                  <a:lumOff val="100000"/>
                </a:srgbClr>
              </a:gs>
              <a:gs pos="35000">
                <a:srgbClr val="575757">
                  <a:lumMod val="0"/>
                  <a:lumOff val="100000"/>
                </a:srgbClr>
              </a:gs>
              <a:gs pos="100000">
                <a:srgbClr val="575757">
                  <a:lumMod val="100000"/>
                </a:srgbClr>
              </a:gs>
            </a:gsLst>
            <a:path path="circle">
              <a:fillToRect l="50000" t="-80000" r="50000" b="180000"/>
            </a:path>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36" name="箭头: 下 35"/>
          <p:cNvSpPr/>
          <p:nvPr/>
        </p:nvSpPr>
        <p:spPr>
          <a:xfrm flipV="1">
            <a:off x="1297765" y="3107434"/>
            <a:ext cx="506147" cy="905765"/>
          </a:xfrm>
          <a:prstGeom prst="downArrow">
            <a:avLst/>
          </a:prstGeom>
          <a:gradFill flip="none" rotWithShape="1">
            <a:gsLst>
              <a:gs pos="0">
                <a:srgbClr val="575757">
                  <a:lumMod val="0"/>
                  <a:lumOff val="100000"/>
                </a:srgbClr>
              </a:gs>
              <a:gs pos="35000">
                <a:srgbClr val="575757">
                  <a:lumMod val="0"/>
                  <a:lumOff val="100000"/>
                </a:srgbClr>
              </a:gs>
              <a:gs pos="100000">
                <a:srgbClr val="575757">
                  <a:lumMod val="100000"/>
                </a:srgbClr>
              </a:gs>
            </a:gsLst>
            <a:path path="circle">
              <a:fillToRect l="50000" t="-80000" r="50000" b="180000"/>
            </a:path>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37" name="文本框 36"/>
          <p:cNvSpPr txBox="1"/>
          <p:nvPr/>
        </p:nvSpPr>
        <p:spPr>
          <a:xfrm>
            <a:off x="1373866" y="3309330"/>
            <a:ext cx="346249" cy="931736"/>
          </a:xfrm>
          <a:prstGeom prst="rect">
            <a:avLst/>
          </a:prstGeom>
          <a:noFill/>
        </p:spPr>
        <p:txBody>
          <a:bodyPr vert="eaVert" wrap="square" rtlCol="0">
            <a:spAutoFit/>
          </a:bodyPr>
          <a:lstStyle/>
          <a:p>
            <a:r>
              <a:rPr lang="en-US" altLang="zh-CN" sz="1050" b="1" dirty="0">
                <a:solidFill>
                  <a:prstClr val="white"/>
                </a:solidFill>
                <a:latin typeface="Arial" panose="020B0604020202020204"/>
                <a:ea typeface="微软雅黑" panose="020B0503020204020204" pitchFamily="34" charset="-122"/>
              </a:rPr>
              <a:t>support</a:t>
            </a:r>
            <a:endParaRPr lang="zh-CN" altLang="en-US" sz="1050" b="1" dirty="0">
              <a:solidFill>
                <a:prstClr val="white"/>
              </a:solidFill>
              <a:latin typeface="+mn-ea"/>
            </a:endParaRPr>
          </a:p>
        </p:txBody>
      </p:sp>
      <p:sp>
        <p:nvSpPr>
          <p:cNvPr id="38" name="文本框 37"/>
          <p:cNvSpPr txBox="1"/>
          <p:nvPr/>
        </p:nvSpPr>
        <p:spPr>
          <a:xfrm flipH="1">
            <a:off x="702766" y="3248864"/>
            <a:ext cx="346249" cy="797814"/>
          </a:xfrm>
          <a:prstGeom prst="rect">
            <a:avLst/>
          </a:prstGeom>
          <a:noFill/>
        </p:spPr>
        <p:txBody>
          <a:bodyPr vert="eaVert" wrap="square" rtlCol="0">
            <a:spAutoFit/>
          </a:bodyPr>
          <a:lstStyle/>
          <a:p>
            <a:r>
              <a:rPr lang="en-US" altLang="zh-CN" sz="1050" b="1" dirty="0">
                <a:solidFill>
                  <a:schemeClr val="bg1"/>
                </a:solidFill>
                <a:latin typeface="+mn-ea"/>
              </a:rPr>
              <a:t>check</a:t>
            </a:r>
            <a:endParaRPr lang="zh-CN" altLang="en-US" sz="1050" b="1" dirty="0">
              <a:solidFill>
                <a:schemeClr val="bg1"/>
              </a:solidFill>
              <a:latin typeface="+mn-ea"/>
            </a:endParaRPr>
          </a:p>
        </p:txBody>
      </p:sp>
      <p:sp>
        <p:nvSpPr>
          <p:cNvPr id="39" name="文本框 38"/>
          <p:cNvSpPr txBox="1"/>
          <p:nvPr/>
        </p:nvSpPr>
        <p:spPr>
          <a:xfrm>
            <a:off x="9356342" y="1075533"/>
            <a:ext cx="1056700" cy="369332"/>
          </a:xfrm>
          <a:prstGeom prst="rect">
            <a:avLst/>
          </a:prstGeom>
          <a:noFill/>
        </p:spPr>
        <p:txBody>
          <a:bodyPr wrap="none" rtlCol="0" anchor="t" anchorCtr="0">
            <a:spAutoFit/>
          </a:bodyPr>
          <a:lstStyle/>
          <a:p>
            <a:pPr defTabSz="777240"/>
            <a:r>
              <a:rPr lang="en-US" altLang="zh-CN" b="1" dirty="0">
                <a:solidFill>
                  <a:prstClr val="black"/>
                </a:solidFill>
                <a:latin typeface="+mn-ea"/>
                <a:cs typeface="Arial" panose="020B0604020202020204" pitchFamily="34" charset="0"/>
              </a:rPr>
              <a:t>Target </a:t>
            </a:r>
            <a:endParaRPr lang="zh-CN" altLang="en-US" b="1" dirty="0">
              <a:solidFill>
                <a:prstClr val="black"/>
              </a:solidFill>
              <a:latin typeface="+mn-ea"/>
              <a:cs typeface="Arial" panose="020B0604020202020204" pitchFamily="34" charset="0"/>
            </a:endParaRPr>
          </a:p>
        </p:txBody>
      </p:sp>
      <p:sp>
        <p:nvSpPr>
          <p:cNvPr id="40" name="文本框 39"/>
          <p:cNvSpPr txBox="1"/>
          <p:nvPr/>
        </p:nvSpPr>
        <p:spPr>
          <a:xfrm>
            <a:off x="8386086" y="1984626"/>
            <a:ext cx="3548690" cy="1206500"/>
          </a:xfrm>
          <a:prstGeom prst="rect">
            <a:avLst/>
          </a:prstGeom>
          <a:noFill/>
        </p:spPr>
        <p:txBody>
          <a:bodyPr wrap="square" rtlCol="0">
            <a:spAutoFit/>
          </a:bodyPr>
          <a:lstStyle/>
          <a:p>
            <a:pPr algn="ctr"/>
            <a:r>
              <a:rPr lang="zh-CN" altLang="en-US" sz="1200" dirty="0">
                <a:solidFill>
                  <a:schemeClr val="bg1">
                    <a:lumMod val="10000"/>
                  </a:schemeClr>
                </a:solidFill>
                <a:latin typeface="+mn-ea"/>
              </a:rPr>
              <a:t>解决公司及业务系统的方向问题</a:t>
            </a:r>
            <a:endParaRPr lang="zh-CN" altLang="en-US" sz="1200" dirty="0">
              <a:solidFill>
                <a:schemeClr val="bg1">
                  <a:lumMod val="10000"/>
                </a:schemeClr>
              </a:solidFill>
              <a:latin typeface="+mn-ea"/>
            </a:endParaRPr>
          </a:p>
          <a:p>
            <a:pPr algn="ctr"/>
            <a:r>
              <a:rPr lang="en-US" altLang="zh-CN" sz="1200" dirty="0">
                <a:solidFill>
                  <a:schemeClr val="bg1">
                    <a:lumMod val="10000"/>
                  </a:schemeClr>
                </a:solidFill>
                <a:latin typeface="OPPOSans M" panose="00020600040101010101" charset="-122"/>
                <a:ea typeface="OPPOSans M" panose="00020600040101010101" charset="-122"/>
              </a:rPr>
              <a:t>Solving the direction problem of the company and business</a:t>
            </a:r>
            <a:endParaRPr lang="en-US" altLang="zh-CN" sz="1200" dirty="0">
              <a:solidFill>
                <a:schemeClr val="bg1">
                  <a:lumMod val="10000"/>
                </a:schemeClr>
              </a:solidFill>
              <a:latin typeface="OPPOSans M" panose="00020600040101010101" charset="-122"/>
              <a:ea typeface="OPPOSans M" panose="00020600040101010101" charset="-122"/>
            </a:endParaRPr>
          </a:p>
          <a:p>
            <a:endParaRPr lang="zh-CN" altLang="en-US" sz="1800" dirty="0">
              <a:solidFill>
                <a:schemeClr val="bg1">
                  <a:lumMod val="10000"/>
                </a:schemeClr>
              </a:solidFill>
              <a:latin typeface="+mn-ea"/>
            </a:endParaRPr>
          </a:p>
          <a:p>
            <a:endParaRPr lang="zh-CN" altLang="en-US" dirty="0"/>
          </a:p>
        </p:txBody>
      </p:sp>
      <p:sp>
        <p:nvSpPr>
          <p:cNvPr id="41" name="文本框 40"/>
          <p:cNvSpPr txBox="1"/>
          <p:nvPr/>
        </p:nvSpPr>
        <p:spPr>
          <a:xfrm>
            <a:off x="8508267" y="4558681"/>
            <a:ext cx="3548690" cy="1023620"/>
          </a:xfrm>
          <a:prstGeom prst="rect">
            <a:avLst/>
          </a:prstGeom>
          <a:noFill/>
        </p:spPr>
        <p:txBody>
          <a:bodyPr wrap="square" rtlCol="0">
            <a:spAutoFit/>
          </a:bodyPr>
          <a:lstStyle/>
          <a:p>
            <a:pPr algn="ctr"/>
            <a:r>
              <a:rPr lang="zh-CN" altLang="en-US" sz="1200" kern="0" dirty="0">
                <a:solidFill>
                  <a:schemeClr val="bg1">
                    <a:lumMod val="10000"/>
                  </a:schemeClr>
                </a:solidFill>
                <a:latin typeface="+mn-ea"/>
              </a:rPr>
              <a:t>解决具体业务的改善问题</a:t>
            </a:r>
            <a:endParaRPr lang="zh-CN" altLang="en-US" sz="1200" kern="0" dirty="0">
              <a:solidFill>
                <a:schemeClr val="bg1">
                  <a:lumMod val="10000"/>
                </a:schemeClr>
              </a:solidFill>
              <a:latin typeface="+mn-ea"/>
            </a:endParaRPr>
          </a:p>
          <a:p>
            <a:pPr algn="ctr"/>
            <a:r>
              <a:rPr lang="en-US" altLang="zh-CN" sz="1200" dirty="0">
                <a:solidFill>
                  <a:schemeClr val="bg1">
                    <a:lumMod val="10000"/>
                  </a:schemeClr>
                </a:solidFill>
                <a:latin typeface="OPPOSans M" panose="00020600040101010101" charset="-122"/>
                <a:ea typeface="OPPOSans M" panose="00020600040101010101" charset="-122"/>
              </a:rPr>
              <a:t>Solving specific business issues</a:t>
            </a:r>
            <a:endParaRPr lang="en-US" altLang="zh-CN" sz="1200" dirty="0">
              <a:solidFill>
                <a:schemeClr val="bg1">
                  <a:lumMod val="10000"/>
                </a:schemeClr>
              </a:solidFill>
              <a:latin typeface="OPPOSans M" panose="00020600040101010101" charset="-122"/>
              <a:ea typeface="OPPOSans M" panose="00020600040101010101" charset="-122"/>
            </a:endParaRPr>
          </a:p>
          <a:p>
            <a:endParaRPr lang="zh-CN" altLang="en-US" sz="1800" kern="0" dirty="0">
              <a:solidFill>
                <a:schemeClr val="bg1">
                  <a:lumMod val="10000"/>
                </a:schemeClr>
              </a:solidFill>
              <a:latin typeface="+mn-ea"/>
            </a:endParaRPr>
          </a:p>
          <a:p>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4055093" y="1469325"/>
            <a:ext cx="1487978" cy="431867"/>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dirty="0"/>
              <a:t>OPPO NPS</a:t>
            </a:r>
            <a:endParaRPr lang="zh-CN" altLang="en-US" dirty="0"/>
          </a:p>
        </p:txBody>
      </p:sp>
      <p:sp>
        <p:nvSpPr>
          <p:cNvPr id="19" name="矩形 18"/>
          <p:cNvSpPr/>
          <p:nvPr/>
        </p:nvSpPr>
        <p:spPr>
          <a:xfrm>
            <a:off x="8672580" y="2829605"/>
            <a:ext cx="1465812" cy="476305"/>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1400" dirty="0"/>
              <a:t>Customer service</a:t>
            </a:r>
            <a:endParaRPr lang="zh-CN" altLang="en-US" sz="1400" dirty="0"/>
          </a:p>
        </p:txBody>
      </p:sp>
      <p:sp>
        <p:nvSpPr>
          <p:cNvPr id="20" name="矩形 19"/>
          <p:cNvSpPr/>
          <p:nvPr/>
        </p:nvSpPr>
        <p:spPr>
          <a:xfrm>
            <a:off x="4059349" y="2820300"/>
            <a:ext cx="1313409" cy="491095"/>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1400" dirty="0"/>
              <a:t>Check-out process</a:t>
            </a:r>
            <a:endParaRPr lang="zh-CN" altLang="en-US" sz="1400" dirty="0"/>
          </a:p>
        </p:txBody>
      </p:sp>
      <p:sp>
        <p:nvSpPr>
          <p:cNvPr id="21" name="矩形 20"/>
          <p:cNvSpPr/>
          <p:nvPr/>
        </p:nvSpPr>
        <p:spPr>
          <a:xfrm>
            <a:off x="6305631" y="2829800"/>
            <a:ext cx="1016907" cy="476303"/>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1400" dirty="0"/>
              <a:t>Return&amp;</a:t>
            </a:r>
            <a:endParaRPr lang="en-US" altLang="zh-CN" sz="1400" dirty="0"/>
          </a:p>
          <a:p>
            <a:pPr algn="ctr"/>
            <a:r>
              <a:rPr lang="en-US" altLang="zh-CN" sz="1400" dirty="0"/>
              <a:t>exchange</a:t>
            </a:r>
            <a:endParaRPr lang="zh-CN" altLang="en-US" sz="1400" dirty="0"/>
          </a:p>
        </p:txBody>
      </p:sp>
      <p:sp>
        <p:nvSpPr>
          <p:cNvPr id="22" name="矩形 21"/>
          <p:cNvSpPr/>
          <p:nvPr/>
        </p:nvSpPr>
        <p:spPr>
          <a:xfrm>
            <a:off x="5415736" y="2820300"/>
            <a:ext cx="825857" cy="498761"/>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1400" dirty="0"/>
              <a:t>Delivery</a:t>
            </a:r>
            <a:endParaRPr lang="zh-CN" altLang="en-US" sz="1400" dirty="0"/>
          </a:p>
        </p:txBody>
      </p:sp>
      <p:sp>
        <p:nvSpPr>
          <p:cNvPr id="23" name="矩形 22"/>
          <p:cNvSpPr/>
          <p:nvPr/>
        </p:nvSpPr>
        <p:spPr>
          <a:xfrm>
            <a:off x="2686438" y="2827966"/>
            <a:ext cx="1313409" cy="491095"/>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1400" dirty="0"/>
              <a:t>Compare &amp; decision</a:t>
            </a:r>
            <a:endParaRPr lang="zh-CN" altLang="en-US" sz="1400" dirty="0"/>
          </a:p>
        </p:txBody>
      </p:sp>
      <p:sp>
        <p:nvSpPr>
          <p:cNvPr id="24" name="矩形 23"/>
          <p:cNvSpPr/>
          <p:nvPr/>
        </p:nvSpPr>
        <p:spPr>
          <a:xfrm>
            <a:off x="1518470" y="2820300"/>
            <a:ext cx="1124990" cy="498761"/>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1400" dirty="0"/>
              <a:t>Selection fitting</a:t>
            </a:r>
            <a:endParaRPr lang="zh-CN" altLang="en-US" sz="1400" dirty="0"/>
          </a:p>
        </p:txBody>
      </p:sp>
      <p:sp>
        <p:nvSpPr>
          <p:cNvPr id="25" name="矩形 24"/>
          <p:cNvSpPr/>
          <p:nvPr/>
        </p:nvSpPr>
        <p:spPr>
          <a:xfrm>
            <a:off x="121929" y="2820300"/>
            <a:ext cx="1341041" cy="504791"/>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1400" dirty="0"/>
              <a:t>On-boarding</a:t>
            </a:r>
            <a:endParaRPr lang="zh-CN" altLang="en-US" sz="1400" dirty="0"/>
          </a:p>
        </p:txBody>
      </p:sp>
      <p:sp>
        <p:nvSpPr>
          <p:cNvPr id="26" name="矩形 25"/>
          <p:cNvSpPr/>
          <p:nvPr/>
        </p:nvSpPr>
        <p:spPr>
          <a:xfrm>
            <a:off x="7386575" y="2820648"/>
            <a:ext cx="1221968" cy="483427"/>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1400" dirty="0"/>
              <a:t>Use of product</a:t>
            </a:r>
            <a:endParaRPr lang="zh-CN" altLang="en-US" sz="1400" dirty="0"/>
          </a:p>
        </p:txBody>
      </p:sp>
      <p:cxnSp>
        <p:nvCxnSpPr>
          <p:cNvPr id="9" name="直接连接符 8"/>
          <p:cNvCxnSpPr>
            <a:stCxn id="18" idx="2"/>
            <a:endCxn id="25" idx="0"/>
          </p:cNvCxnSpPr>
          <p:nvPr/>
        </p:nvCxnSpPr>
        <p:spPr>
          <a:xfrm flipH="1">
            <a:off x="792450" y="1901192"/>
            <a:ext cx="4006632" cy="91910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18" idx="2"/>
            <a:endCxn id="24" idx="0"/>
          </p:cNvCxnSpPr>
          <p:nvPr/>
        </p:nvCxnSpPr>
        <p:spPr>
          <a:xfrm flipH="1">
            <a:off x="2080965" y="1901192"/>
            <a:ext cx="2718117" cy="91910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18" idx="2"/>
            <a:endCxn id="23" idx="0"/>
          </p:cNvCxnSpPr>
          <p:nvPr/>
        </p:nvCxnSpPr>
        <p:spPr>
          <a:xfrm flipH="1">
            <a:off x="3343143" y="1901192"/>
            <a:ext cx="1455939" cy="9267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18" idx="2"/>
            <a:endCxn id="20" idx="0"/>
          </p:cNvCxnSpPr>
          <p:nvPr/>
        </p:nvCxnSpPr>
        <p:spPr>
          <a:xfrm flipH="1">
            <a:off x="4716054" y="1901192"/>
            <a:ext cx="83028" cy="91910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18" idx="2"/>
            <a:endCxn id="22" idx="0"/>
          </p:cNvCxnSpPr>
          <p:nvPr/>
        </p:nvCxnSpPr>
        <p:spPr>
          <a:xfrm>
            <a:off x="4799082" y="1901192"/>
            <a:ext cx="1029583" cy="91910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18" idx="2"/>
            <a:endCxn id="21" idx="0"/>
          </p:cNvCxnSpPr>
          <p:nvPr/>
        </p:nvCxnSpPr>
        <p:spPr>
          <a:xfrm>
            <a:off x="4799082" y="1901192"/>
            <a:ext cx="2015003" cy="92860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18" idx="2"/>
            <a:endCxn id="26" idx="0"/>
          </p:cNvCxnSpPr>
          <p:nvPr/>
        </p:nvCxnSpPr>
        <p:spPr>
          <a:xfrm>
            <a:off x="4799082" y="1901192"/>
            <a:ext cx="3198477" cy="919456"/>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18" idx="2"/>
          </p:cNvCxnSpPr>
          <p:nvPr/>
        </p:nvCxnSpPr>
        <p:spPr>
          <a:xfrm>
            <a:off x="4799082" y="1901192"/>
            <a:ext cx="4470202" cy="875909"/>
          </a:xfrm>
          <a:prstGeom prst="line">
            <a:avLst/>
          </a:prstGeom>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208419" y="3591098"/>
            <a:ext cx="268177" cy="837534"/>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55" name="矩形 54"/>
          <p:cNvSpPr/>
          <p:nvPr/>
        </p:nvSpPr>
        <p:spPr>
          <a:xfrm>
            <a:off x="182889" y="4445257"/>
            <a:ext cx="326957" cy="1479665"/>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56" name="矩形 55"/>
          <p:cNvSpPr/>
          <p:nvPr/>
        </p:nvSpPr>
        <p:spPr>
          <a:xfrm>
            <a:off x="643444" y="3592482"/>
            <a:ext cx="268177" cy="837534"/>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58" name="矩形 57"/>
          <p:cNvSpPr/>
          <p:nvPr/>
        </p:nvSpPr>
        <p:spPr>
          <a:xfrm>
            <a:off x="617914" y="4454261"/>
            <a:ext cx="326957" cy="1479665"/>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59" name="矩形 58"/>
          <p:cNvSpPr/>
          <p:nvPr/>
        </p:nvSpPr>
        <p:spPr>
          <a:xfrm>
            <a:off x="1062544" y="3592482"/>
            <a:ext cx="268177" cy="837534"/>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60" name="矩形 59"/>
          <p:cNvSpPr/>
          <p:nvPr/>
        </p:nvSpPr>
        <p:spPr>
          <a:xfrm>
            <a:off x="1037014" y="4454261"/>
            <a:ext cx="326957" cy="1479665"/>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61" name="矩形 60"/>
          <p:cNvSpPr/>
          <p:nvPr/>
        </p:nvSpPr>
        <p:spPr>
          <a:xfrm>
            <a:off x="1549539" y="3583478"/>
            <a:ext cx="268177" cy="837534"/>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62" name="矩形 61"/>
          <p:cNvSpPr/>
          <p:nvPr/>
        </p:nvSpPr>
        <p:spPr>
          <a:xfrm>
            <a:off x="1524009" y="4437637"/>
            <a:ext cx="326957" cy="1479665"/>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63" name="矩形 62"/>
          <p:cNvSpPr/>
          <p:nvPr/>
        </p:nvSpPr>
        <p:spPr>
          <a:xfrm>
            <a:off x="1984564" y="3584862"/>
            <a:ext cx="268177" cy="837534"/>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64" name="矩形 63"/>
          <p:cNvSpPr/>
          <p:nvPr/>
        </p:nvSpPr>
        <p:spPr>
          <a:xfrm>
            <a:off x="1959034" y="4431401"/>
            <a:ext cx="326957" cy="1479665"/>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65" name="矩形 64"/>
          <p:cNvSpPr/>
          <p:nvPr/>
        </p:nvSpPr>
        <p:spPr>
          <a:xfrm>
            <a:off x="2403664" y="3584862"/>
            <a:ext cx="268177" cy="837534"/>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66" name="矩形 65"/>
          <p:cNvSpPr/>
          <p:nvPr/>
        </p:nvSpPr>
        <p:spPr>
          <a:xfrm>
            <a:off x="2378134" y="4431401"/>
            <a:ext cx="326957" cy="1479665"/>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67" name="矩形 66"/>
          <p:cNvSpPr/>
          <p:nvPr/>
        </p:nvSpPr>
        <p:spPr>
          <a:xfrm>
            <a:off x="2829699" y="3575858"/>
            <a:ext cx="268177" cy="837534"/>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68" name="矩形 67"/>
          <p:cNvSpPr/>
          <p:nvPr/>
        </p:nvSpPr>
        <p:spPr>
          <a:xfrm>
            <a:off x="2804169" y="4430017"/>
            <a:ext cx="326957" cy="1479665"/>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69" name="矩形 68"/>
          <p:cNvSpPr/>
          <p:nvPr/>
        </p:nvSpPr>
        <p:spPr>
          <a:xfrm>
            <a:off x="3264724" y="3564542"/>
            <a:ext cx="268177" cy="837534"/>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70" name="矩形 69"/>
          <p:cNvSpPr/>
          <p:nvPr/>
        </p:nvSpPr>
        <p:spPr>
          <a:xfrm>
            <a:off x="3239194" y="4423781"/>
            <a:ext cx="326957" cy="1479665"/>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71" name="矩形 70"/>
          <p:cNvSpPr/>
          <p:nvPr/>
        </p:nvSpPr>
        <p:spPr>
          <a:xfrm>
            <a:off x="3683824" y="3564542"/>
            <a:ext cx="268177" cy="837534"/>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72" name="矩形 71"/>
          <p:cNvSpPr/>
          <p:nvPr/>
        </p:nvSpPr>
        <p:spPr>
          <a:xfrm>
            <a:off x="3658294" y="4423781"/>
            <a:ext cx="326957" cy="1479665"/>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73" name="矩形 72"/>
          <p:cNvSpPr/>
          <p:nvPr/>
        </p:nvSpPr>
        <p:spPr>
          <a:xfrm>
            <a:off x="4170819" y="3568238"/>
            <a:ext cx="268177" cy="837534"/>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74" name="矩形 73"/>
          <p:cNvSpPr/>
          <p:nvPr/>
        </p:nvSpPr>
        <p:spPr>
          <a:xfrm>
            <a:off x="4145289" y="4422397"/>
            <a:ext cx="326957" cy="1479665"/>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75" name="矩形 74"/>
          <p:cNvSpPr/>
          <p:nvPr/>
        </p:nvSpPr>
        <p:spPr>
          <a:xfrm>
            <a:off x="4605844" y="3569622"/>
            <a:ext cx="268177" cy="837534"/>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77" name="矩形 76"/>
          <p:cNvSpPr/>
          <p:nvPr/>
        </p:nvSpPr>
        <p:spPr>
          <a:xfrm>
            <a:off x="4580314" y="4416161"/>
            <a:ext cx="326957" cy="1479665"/>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78" name="矩形 77"/>
          <p:cNvSpPr/>
          <p:nvPr/>
        </p:nvSpPr>
        <p:spPr>
          <a:xfrm>
            <a:off x="5024944" y="3569622"/>
            <a:ext cx="268177" cy="837534"/>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80" name="矩形 79"/>
          <p:cNvSpPr/>
          <p:nvPr/>
        </p:nvSpPr>
        <p:spPr>
          <a:xfrm>
            <a:off x="4999414" y="4416161"/>
            <a:ext cx="326957" cy="1479665"/>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81" name="矩形 80"/>
          <p:cNvSpPr/>
          <p:nvPr/>
        </p:nvSpPr>
        <p:spPr>
          <a:xfrm>
            <a:off x="5473839" y="3568238"/>
            <a:ext cx="268177" cy="837534"/>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82" name="矩形 81"/>
          <p:cNvSpPr/>
          <p:nvPr/>
        </p:nvSpPr>
        <p:spPr>
          <a:xfrm>
            <a:off x="5448309" y="4422397"/>
            <a:ext cx="326957" cy="1479665"/>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83" name="矩形 82"/>
          <p:cNvSpPr/>
          <p:nvPr/>
        </p:nvSpPr>
        <p:spPr>
          <a:xfrm>
            <a:off x="5908864" y="3569622"/>
            <a:ext cx="268177" cy="837534"/>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84" name="矩形 83"/>
          <p:cNvSpPr/>
          <p:nvPr/>
        </p:nvSpPr>
        <p:spPr>
          <a:xfrm>
            <a:off x="5883334" y="4416161"/>
            <a:ext cx="326957" cy="1479665"/>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85" name="矩形 84"/>
          <p:cNvSpPr/>
          <p:nvPr/>
        </p:nvSpPr>
        <p:spPr>
          <a:xfrm>
            <a:off x="6327964" y="3569622"/>
            <a:ext cx="268177" cy="837534"/>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86" name="矩形 85"/>
          <p:cNvSpPr/>
          <p:nvPr/>
        </p:nvSpPr>
        <p:spPr>
          <a:xfrm>
            <a:off x="6302434" y="4416161"/>
            <a:ext cx="326957" cy="1479665"/>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87" name="矩形 86"/>
          <p:cNvSpPr/>
          <p:nvPr/>
        </p:nvSpPr>
        <p:spPr>
          <a:xfrm>
            <a:off x="6754684" y="3562002"/>
            <a:ext cx="268177" cy="837534"/>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88" name="矩形 87"/>
          <p:cNvSpPr/>
          <p:nvPr/>
        </p:nvSpPr>
        <p:spPr>
          <a:xfrm>
            <a:off x="6729154" y="4423781"/>
            <a:ext cx="326957" cy="1479665"/>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89" name="矩形 88"/>
          <p:cNvSpPr/>
          <p:nvPr/>
        </p:nvSpPr>
        <p:spPr>
          <a:xfrm>
            <a:off x="7173784" y="3562002"/>
            <a:ext cx="268177" cy="837534"/>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90" name="矩形 89"/>
          <p:cNvSpPr/>
          <p:nvPr/>
        </p:nvSpPr>
        <p:spPr>
          <a:xfrm>
            <a:off x="7148254" y="4423781"/>
            <a:ext cx="326957" cy="1479665"/>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91" name="矩形 90"/>
          <p:cNvSpPr/>
          <p:nvPr/>
        </p:nvSpPr>
        <p:spPr>
          <a:xfrm>
            <a:off x="7577644" y="3562002"/>
            <a:ext cx="268177" cy="837534"/>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92" name="矩形 91"/>
          <p:cNvSpPr/>
          <p:nvPr/>
        </p:nvSpPr>
        <p:spPr>
          <a:xfrm>
            <a:off x="7552114" y="4423781"/>
            <a:ext cx="326957" cy="1479665"/>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93" name="矩形 92"/>
          <p:cNvSpPr/>
          <p:nvPr/>
        </p:nvSpPr>
        <p:spPr>
          <a:xfrm>
            <a:off x="8004364" y="3554382"/>
            <a:ext cx="268177" cy="837534"/>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94" name="矩形 93"/>
          <p:cNvSpPr/>
          <p:nvPr/>
        </p:nvSpPr>
        <p:spPr>
          <a:xfrm>
            <a:off x="7978834" y="4400921"/>
            <a:ext cx="326957" cy="1479665"/>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95" name="矩形 94"/>
          <p:cNvSpPr/>
          <p:nvPr/>
        </p:nvSpPr>
        <p:spPr>
          <a:xfrm>
            <a:off x="8423464" y="3554382"/>
            <a:ext cx="268177" cy="837534"/>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96" name="矩形 95"/>
          <p:cNvSpPr/>
          <p:nvPr/>
        </p:nvSpPr>
        <p:spPr>
          <a:xfrm>
            <a:off x="8397934" y="4400921"/>
            <a:ext cx="326957" cy="1479665"/>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97" name="矩形 96"/>
          <p:cNvSpPr/>
          <p:nvPr/>
        </p:nvSpPr>
        <p:spPr>
          <a:xfrm>
            <a:off x="8842564" y="3546762"/>
            <a:ext cx="268177" cy="837534"/>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98" name="矩形 97"/>
          <p:cNvSpPr/>
          <p:nvPr/>
        </p:nvSpPr>
        <p:spPr>
          <a:xfrm>
            <a:off x="8817034" y="4408541"/>
            <a:ext cx="326957" cy="1479665"/>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1100" dirty="0"/>
              <a:t>Discount</a:t>
            </a:r>
            <a:endParaRPr lang="zh-CN" altLang="en-US" sz="1100" dirty="0"/>
          </a:p>
        </p:txBody>
      </p:sp>
      <p:sp>
        <p:nvSpPr>
          <p:cNvPr id="99" name="矩形 98"/>
          <p:cNvSpPr/>
          <p:nvPr/>
        </p:nvSpPr>
        <p:spPr>
          <a:xfrm>
            <a:off x="9269284" y="3556922"/>
            <a:ext cx="268177" cy="837534"/>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0" name="矩形 99"/>
          <p:cNvSpPr/>
          <p:nvPr/>
        </p:nvSpPr>
        <p:spPr>
          <a:xfrm>
            <a:off x="9243754" y="4398381"/>
            <a:ext cx="326957" cy="1479665"/>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1000" dirty="0"/>
              <a:t>Being friendly</a:t>
            </a:r>
            <a:endParaRPr lang="zh-CN" altLang="en-US" sz="1000" dirty="0"/>
          </a:p>
        </p:txBody>
      </p:sp>
      <p:sp>
        <p:nvSpPr>
          <p:cNvPr id="101" name="矩形 100"/>
          <p:cNvSpPr/>
          <p:nvPr/>
        </p:nvSpPr>
        <p:spPr>
          <a:xfrm>
            <a:off x="9688384" y="3541682"/>
            <a:ext cx="268177" cy="837534"/>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1000" dirty="0"/>
              <a:t>Satisfaction of</a:t>
            </a:r>
            <a:endParaRPr lang="zh-CN" altLang="en-US" sz="1000" dirty="0"/>
          </a:p>
        </p:txBody>
      </p:sp>
      <p:sp>
        <p:nvSpPr>
          <p:cNvPr id="102" name="矩形 101"/>
          <p:cNvSpPr/>
          <p:nvPr/>
        </p:nvSpPr>
        <p:spPr>
          <a:xfrm>
            <a:off x="9662854" y="4398381"/>
            <a:ext cx="326957" cy="1479665"/>
          </a:xfrm>
          <a:prstGeom prst="rect">
            <a:avLst/>
          </a:pr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1000" dirty="0"/>
              <a:t>Speed of return</a:t>
            </a:r>
            <a:endParaRPr lang="zh-CN" altLang="en-US" sz="1000" dirty="0"/>
          </a:p>
        </p:txBody>
      </p:sp>
      <p:cxnSp>
        <p:nvCxnSpPr>
          <p:cNvPr id="50" name="直接连接符 49"/>
          <p:cNvCxnSpPr>
            <a:stCxn id="25" idx="2"/>
            <a:endCxn id="54" idx="0"/>
          </p:cNvCxnSpPr>
          <p:nvPr/>
        </p:nvCxnSpPr>
        <p:spPr>
          <a:xfrm flipH="1">
            <a:off x="342508" y="3325091"/>
            <a:ext cx="449942" cy="2660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直接连接符 102"/>
          <p:cNvCxnSpPr>
            <a:stCxn id="25" idx="2"/>
            <a:endCxn id="56" idx="0"/>
          </p:cNvCxnSpPr>
          <p:nvPr/>
        </p:nvCxnSpPr>
        <p:spPr>
          <a:xfrm flipH="1">
            <a:off x="777533" y="3325091"/>
            <a:ext cx="14917" cy="2673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直接连接符 104"/>
          <p:cNvCxnSpPr>
            <a:stCxn id="25" idx="2"/>
            <a:endCxn id="59" idx="0"/>
          </p:cNvCxnSpPr>
          <p:nvPr/>
        </p:nvCxnSpPr>
        <p:spPr>
          <a:xfrm>
            <a:off x="792450" y="3325091"/>
            <a:ext cx="404183" cy="2673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2087056" y="3312968"/>
            <a:ext cx="404183" cy="2673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直接连接符 108"/>
          <p:cNvCxnSpPr>
            <a:stCxn id="24" idx="2"/>
            <a:endCxn id="63" idx="0"/>
          </p:cNvCxnSpPr>
          <p:nvPr/>
        </p:nvCxnSpPr>
        <p:spPr>
          <a:xfrm>
            <a:off x="2080965" y="3319061"/>
            <a:ext cx="37688" cy="2658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直接连接符 114"/>
          <p:cNvCxnSpPr>
            <a:stCxn id="24" idx="2"/>
            <a:endCxn id="61" idx="0"/>
          </p:cNvCxnSpPr>
          <p:nvPr/>
        </p:nvCxnSpPr>
        <p:spPr>
          <a:xfrm flipH="1">
            <a:off x="1683628" y="3319061"/>
            <a:ext cx="397337" cy="2644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直接连接符 117"/>
          <p:cNvCxnSpPr>
            <a:stCxn id="23" idx="2"/>
          </p:cNvCxnSpPr>
          <p:nvPr/>
        </p:nvCxnSpPr>
        <p:spPr>
          <a:xfrm>
            <a:off x="3343143" y="3319061"/>
            <a:ext cx="492484" cy="2612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直接连接符 119"/>
          <p:cNvCxnSpPr>
            <a:stCxn id="23" idx="2"/>
            <a:endCxn id="69" idx="0"/>
          </p:cNvCxnSpPr>
          <p:nvPr/>
        </p:nvCxnSpPr>
        <p:spPr>
          <a:xfrm>
            <a:off x="3343143" y="3319061"/>
            <a:ext cx="55670" cy="2454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直接连接符 122"/>
          <p:cNvCxnSpPr>
            <a:stCxn id="23" idx="2"/>
            <a:endCxn id="67" idx="0"/>
          </p:cNvCxnSpPr>
          <p:nvPr/>
        </p:nvCxnSpPr>
        <p:spPr>
          <a:xfrm flipH="1">
            <a:off x="2963788" y="3319061"/>
            <a:ext cx="379355" cy="256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a:off x="4662970" y="3293084"/>
            <a:ext cx="492484" cy="2612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直接连接符 126"/>
          <p:cNvCxnSpPr>
            <a:stCxn id="20" idx="2"/>
            <a:endCxn id="75" idx="0"/>
          </p:cNvCxnSpPr>
          <p:nvPr/>
        </p:nvCxnSpPr>
        <p:spPr>
          <a:xfrm>
            <a:off x="4716054" y="3311395"/>
            <a:ext cx="23879" cy="2582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直接连接符 129"/>
          <p:cNvCxnSpPr>
            <a:stCxn id="20" idx="2"/>
            <a:endCxn id="73" idx="0"/>
          </p:cNvCxnSpPr>
          <p:nvPr/>
        </p:nvCxnSpPr>
        <p:spPr>
          <a:xfrm flipH="1">
            <a:off x="4304908" y="3311395"/>
            <a:ext cx="411146" cy="2568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直接连接符 133"/>
          <p:cNvCxnSpPr>
            <a:stCxn id="22" idx="2"/>
          </p:cNvCxnSpPr>
          <p:nvPr/>
        </p:nvCxnSpPr>
        <p:spPr>
          <a:xfrm>
            <a:off x="5828665" y="3319061"/>
            <a:ext cx="203425" cy="2468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直接连接符 135"/>
          <p:cNvCxnSpPr>
            <a:stCxn id="22" idx="2"/>
            <a:endCxn id="81" idx="0"/>
          </p:cNvCxnSpPr>
          <p:nvPr/>
        </p:nvCxnSpPr>
        <p:spPr>
          <a:xfrm flipH="1">
            <a:off x="5607928" y="3319061"/>
            <a:ext cx="220737" cy="249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直接连接符 138"/>
          <p:cNvCxnSpPr>
            <a:stCxn id="21" idx="2"/>
          </p:cNvCxnSpPr>
          <p:nvPr/>
        </p:nvCxnSpPr>
        <p:spPr>
          <a:xfrm>
            <a:off x="6814085" y="3306103"/>
            <a:ext cx="484832" cy="2482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直接连接符 140"/>
          <p:cNvCxnSpPr>
            <a:stCxn id="21" idx="2"/>
          </p:cNvCxnSpPr>
          <p:nvPr/>
        </p:nvCxnSpPr>
        <p:spPr>
          <a:xfrm>
            <a:off x="6814085" y="3306103"/>
            <a:ext cx="67589" cy="2612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直接连接符 142"/>
          <p:cNvCxnSpPr>
            <a:stCxn id="21" idx="2"/>
            <a:endCxn id="85" idx="0"/>
          </p:cNvCxnSpPr>
          <p:nvPr/>
        </p:nvCxnSpPr>
        <p:spPr>
          <a:xfrm flipH="1">
            <a:off x="6462053" y="3306103"/>
            <a:ext cx="352032" cy="2635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直接连接符 145"/>
          <p:cNvCxnSpPr>
            <a:stCxn id="26" idx="2"/>
          </p:cNvCxnSpPr>
          <p:nvPr/>
        </p:nvCxnSpPr>
        <p:spPr>
          <a:xfrm>
            <a:off x="7997559" y="3304075"/>
            <a:ext cx="558277" cy="2503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直接连接符 147"/>
          <p:cNvCxnSpPr>
            <a:stCxn id="26" idx="2"/>
          </p:cNvCxnSpPr>
          <p:nvPr/>
        </p:nvCxnSpPr>
        <p:spPr>
          <a:xfrm>
            <a:off x="7997559" y="3304075"/>
            <a:ext cx="139372" cy="2510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直接连接符 149"/>
          <p:cNvCxnSpPr>
            <a:stCxn id="26" idx="2"/>
            <a:endCxn id="91" idx="0"/>
          </p:cNvCxnSpPr>
          <p:nvPr/>
        </p:nvCxnSpPr>
        <p:spPr>
          <a:xfrm flipH="1">
            <a:off x="7711733" y="3304075"/>
            <a:ext cx="285826" cy="2579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直接连接符 152"/>
          <p:cNvCxnSpPr>
            <a:stCxn id="19" idx="2"/>
          </p:cNvCxnSpPr>
          <p:nvPr/>
        </p:nvCxnSpPr>
        <p:spPr>
          <a:xfrm>
            <a:off x="9405486" y="3305910"/>
            <a:ext cx="422075" cy="2226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直接连接符 154"/>
          <p:cNvCxnSpPr>
            <a:stCxn id="19" idx="2"/>
          </p:cNvCxnSpPr>
          <p:nvPr/>
        </p:nvCxnSpPr>
        <p:spPr>
          <a:xfrm>
            <a:off x="9405486" y="3305910"/>
            <a:ext cx="3170" cy="2226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直接连接符 156"/>
          <p:cNvCxnSpPr>
            <a:stCxn id="19" idx="2"/>
            <a:endCxn id="97" idx="0"/>
          </p:cNvCxnSpPr>
          <p:nvPr/>
        </p:nvCxnSpPr>
        <p:spPr>
          <a:xfrm flipH="1">
            <a:off x="8976653" y="3305910"/>
            <a:ext cx="428833" cy="240852"/>
          </a:xfrm>
          <a:prstGeom prst="line">
            <a:avLst/>
          </a:prstGeom>
        </p:spPr>
        <p:style>
          <a:lnRef idx="1">
            <a:schemeClr val="accent1"/>
          </a:lnRef>
          <a:fillRef idx="0">
            <a:schemeClr val="accent1"/>
          </a:fillRef>
          <a:effectRef idx="0">
            <a:schemeClr val="accent1"/>
          </a:effectRef>
          <a:fontRef idx="minor">
            <a:schemeClr val="tx1"/>
          </a:fontRef>
        </p:style>
      </p:cxnSp>
      <p:sp>
        <p:nvSpPr>
          <p:cNvPr id="161" name="文本框 160"/>
          <p:cNvSpPr txBox="1"/>
          <p:nvPr/>
        </p:nvSpPr>
        <p:spPr>
          <a:xfrm>
            <a:off x="3162293" y="2511834"/>
            <a:ext cx="686773" cy="276999"/>
          </a:xfrm>
          <a:prstGeom prst="rect">
            <a:avLst/>
          </a:prstGeom>
          <a:noFill/>
        </p:spPr>
        <p:txBody>
          <a:bodyPr wrap="square" rtlCol="0">
            <a:spAutoFit/>
          </a:bodyPr>
          <a:lstStyle/>
          <a:p>
            <a:r>
              <a:rPr lang="en-US" altLang="zh-CN" sz="1100" dirty="0"/>
              <a:t>R=XX</a:t>
            </a:r>
            <a:endParaRPr lang="zh-CN" altLang="en-US" sz="1100" dirty="0"/>
          </a:p>
        </p:txBody>
      </p:sp>
      <p:sp>
        <p:nvSpPr>
          <p:cNvPr id="162" name="文本框 161"/>
          <p:cNvSpPr txBox="1"/>
          <p:nvPr/>
        </p:nvSpPr>
        <p:spPr>
          <a:xfrm>
            <a:off x="6988083" y="2556668"/>
            <a:ext cx="686773" cy="276999"/>
          </a:xfrm>
          <a:prstGeom prst="rect">
            <a:avLst/>
          </a:prstGeom>
          <a:noFill/>
        </p:spPr>
        <p:txBody>
          <a:bodyPr wrap="square" rtlCol="0">
            <a:spAutoFit/>
          </a:bodyPr>
          <a:lstStyle/>
          <a:p>
            <a:r>
              <a:rPr lang="en-US" altLang="zh-CN" sz="1100" dirty="0"/>
              <a:t>R=XX</a:t>
            </a:r>
            <a:endParaRPr lang="zh-CN" altLang="en-US" sz="1100" dirty="0"/>
          </a:p>
        </p:txBody>
      </p:sp>
      <p:sp>
        <p:nvSpPr>
          <p:cNvPr id="163" name="文本框 162"/>
          <p:cNvSpPr txBox="1"/>
          <p:nvPr/>
        </p:nvSpPr>
        <p:spPr>
          <a:xfrm>
            <a:off x="191716" y="3326475"/>
            <a:ext cx="686773" cy="276999"/>
          </a:xfrm>
          <a:prstGeom prst="rect">
            <a:avLst/>
          </a:prstGeom>
          <a:noFill/>
        </p:spPr>
        <p:txBody>
          <a:bodyPr wrap="square" rtlCol="0">
            <a:spAutoFit/>
          </a:bodyPr>
          <a:lstStyle/>
          <a:p>
            <a:r>
              <a:rPr lang="en-US" altLang="zh-CN" sz="1100" dirty="0"/>
              <a:t>R=XX</a:t>
            </a:r>
            <a:endParaRPr lang="zh-CN" altLang="en-US" sz="1100" dirty="0"/>
          </a:p>
        </p:txBody>
      </p:sp>
      <p:sp>
        <p:nvSpPr>
          <p:cNvPr id="164" name="文本框 163"/>
          <p:cNvSpPr txBox="1"/>
          <p:nvPr/>
        </p:nvSpPr>
        <p:spPr>
          <a:xfrm>
            <a:off x="9120474" y="3287837"/>
            <a:ext cx="686773" cy="276999"/>
          </a:xfrm>
          <a:prstGeom prst="rect">
            <a:avLst/>
          </a:prstGeom>
          <a:noFill/>
        </p:spPr>
        <p:txBody>
          <a:bodyPr wrap="square" rtlCol="0">
            <a:spAutoFit/>
          </a:bodyPr>
          <a:lstStyle/>
          <a:p>
            <a:r>
              <a:rPr lang="en-US" altLang="zh-CN" sz="1100" dirty="0"/>
              <a:t>R=XX</a:t>
            </a:r>
            <a:endParaRPr lang="zh-CN" altLang="en-US" sz="1100" dirty="0"/>
          </a:p>
        </p:txBody>
      </p:sp>
      <p:sp>
        <p:nvSpPr>
          <p:cNvPr id="165" name="矩形 164"/>
          <p:cNvSpPr/>
          <p:nvPr/>
        </p:nvSpPr>
        <p:spPr>
          <a:xfrm>
            <a:off x="8608544" y="2650333"/>
            <a:ext cx="1540790" cy="326835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67" name="箭头: 左 166"/>
          <p:cNvSpPr/>
          <p:nvPr/>
        </p:nvSpPr>
        <p:spPr>
          <a:xfrm>
            <a:off x="10194090" y="1352820"/>
            <a:ext cx="1953965" cy="774991"/>
          </a:xfrm>
          <a:prstGeom prst="lef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1200" dirty="0">
                <a:solidFill>
                  <a:schemeClr val="bg1">
                    <a:lumMod val="10000"/>
                  </a:schemeClr>
                </a:solidFill>
              </a:rPr>
              <a:t>Strategic NPS</a:t>
            </a:r>
            <a:endParaRPr lang="en-US" altLang="zh-CN" sz="1200" dirty="0">
              <a:solidFill>
                <a:schemeClr val="bg1">
                  <a:lumMod val="10000"/>
                </a:schemeClr>
              </a:solidFill>
            </a:endParaRPr>
          </a:p>
          <a:p>
            <a:pPr algn="ctr"/>
            <a:r>
              <a:rPr lang="zh-CN" altLang="en-US" sz="1100" dirty="0">
                <a:solidFill>
                  <a:schemeClr val="bg1">
                    <a:lumMod val="10000"/>
                  </a:schemeClr>
                </a:solidFill>
              </a:rPr>
              <a:t>（</a:t>
            </a:r>
            <a:r>
              <a:rPr kumimoji="0" lang="en-US" altLang="zh-CN" sz="900" b="0" i="0" u="none" strike="noStrike" kern="1200" cap="none" spc="0" normalizeH="0" baseline="0" noProof="0" dirty="0">
                <a:ln>
                  <a:noFill/>
                </a:ln>
                <a:solidFill>
                  <a:srgbClr val="F2F2F2">
                    <a:lumMod val="10000"/>
                  </a:srgbClr>
                </a:solidFill>
                <a:effectLst/>
                <a:uLnTx/>
                <a:uFillTx/>
                <a:latin typeface="OPPOSans M" panose="00020600040101010101" charset="-122"/>
                <a:ea typeface="OPPOSans M" panose="00020600040101010101" charset="-122"/>
              </a:rPr>
              <a:t> Level-one</a:t>
            </a:r>
            <a:r>
              <a:rPr kumimoji="0" lang="zh-CN" altLang="en-US" sz="900" b="0" i="0" u="none" strike="noStrike" kern="1200" cap="none" spc="0" normalizeH="0" baseline="0" noProof="0" dirty="0">
                <a:ln>
                  <a:noFill/>
                </a:ln>
                <a:solidFill>
                  <a:srgbClr val="F2F2F2">
                    <a:lumMod val="10000"/>
                  </a:srgbClr>
                </a:solidFill>
                <a:effectLst/>
                <a:uLnTx/>
                <a:uFillTx/>
                <a:latin typeface="OPPOSans M" panose="00020600040101010101" charset="-122"/>
                <a:ea typeface="OPPOSans M" panose="00020600040101010101" charset="-122"/>
              </a:rPr>
              <a:t> </a:t>
            </a:r>
            <a:r>
              <a:rPr kumimoji="0" lang="en-US" altLang="zh-CN" sz="900" b="0" i="0" u="none" strike="noStrike" kern="1200" cap="none" spc="0" normalizeH="0" baseline="0" noProof="0" dirty="0">
                <a:ln>
                  <a:noFill/>
                </a:ln>
                <a:solidFill>
                  <a:srgbClr val="F2F2F2">
                    <a:lumMod val="10000"/>
                  </a:srgbClr>
                </a:solidFill>
                <a:effectLst/>
                <a:uLnTx/>
                <a:uFillTx/>
                <a:latin typeface="OPPOSans M" panose="00020600040101010101" charset="-122"/>
                <a:ea typeface="OPPOSans M" panose="00020600040101010101" charset="-122"/>
              </a:rPr>
              <a:t>Indicator </a:t>
            </a:r>
            <a:r>
              <a:rPr lang="zh-CN" altLang="en-US" sz="1400" dirty="0">
                <a:solidFill>
                  <a:schemeClr val="bg1">
                    <a:lumMod val="10000"/>
                  </a:schemeClr>
                </a:solidFill>
              </a:rPr>
              <a:t>）</a:t>
            </a:r>
            <a:endParaRPr lang="zh-CN" altLang="en-US" sz="1400" dirty="0">
              <a:solidFill>
                <a:schemeClr val="bg1">
                  <a:lumMod val="10000"/>
                </a:schemeClr>
              </a:solidFill>
            </a:endParaRPr>
          </a:p>
        </p:txBody>
      </p:sp>
      <p:sp>
        <p:nvSpPr>
          <p:cNvPr id="168" name="箭头: 左 167"/>
          <p:cNvSpPr/>
          <p:nvPr/>
        </p:nvSpPr>
        <p:spPr>
          <a:xfrm>
            <a:off x="10213371" y="2650333"/>
            <a:ext cx="1851630" cy="774991"/>
          </a:xfrm>
          <a:prstGeom prst="lef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1200" dirty="0">
                <a:solidFill>
                  <a:schemeClr val="bg1">
                    <a:lumMod val="10000"/>
                  </a:schemeClr>
                </a:solidFill>
              </a:rPr>
              <a:t>Service NPS</a:t>
            </a:r>
            <a:endParaRPr lang="en-US" altLang="zh-CN" sz="1200" dirty="0">
              <a:solidFill>
                <a:schemeClr val="bg1">
                  <a:lumMod val="10000"/>
                </a:schemeClr>
              </a:solidFill>
            </a:endParaRPr>
          </a:p>
          <a:p>
            <a:pPr algn="ctr"/>
            <a:r>
              <a:rPr lang="zh-CN" altLang="en-US" sz="1200" dirty="0">
                <a:solidFill>
                  <a:schemeClr val="bg1">
                    <a:lumMod val="10000"/>
                  </a:schemeClr>
                </a:solidFill>
              </a:rPr>
              <a:t>（</a:t>
            </a:r>
            <a:r>
              <a:rPr kumimoji="0" lang="en-US" altLang="zh-CN" sz="900" b="0" i="0" u="none" strike="noStrike" kern="1200" cap="none" spc="0" normalizeH="0" baseline="0" noProof="0" dirty="0">
                <a:ln>
                  <a:noFill/>
                </a:ln>
                <a:solidFill>
                  <a:srgbClr val="F2F2F2">
                    <a:lumMod val="10000"/>
                  </a:srgbClr>
                </a:solidFill>
                <a:effectLst/>
                <a:uLnTx/>
                <a:uFillTx/>
                <a:latin typeface="OPPOSans M" panose="00020600040101010101" charset="-122"/>
                <a:ea typeface="OPPOSans M" panose="00020600040101010101" charset="-122"/>
              </a:rPr>
              <a:t> Level-two indicator </a:t>
            </a:r>
            <a:r>
              <a:rPr lang="zh-CN" altLang="en-US" sz="1200" dirty="0">
                <a:solidFill>
                  <a:schemeClr val="bg1">
                    <a:lumMod val="10000"/>
                  </a:schemeClr>
                </a:solidFill>
              </a:rPr>
              <a:t>）</a:t>
            </a:r>
            <a:endParaRPr lang="zh-CN" altLang="en-US" sz="1200" dirty="0">
              <a:solidFill>
                <a:schemeClr val="bg1">
                  <a:lumMod val="10000"/>
                </a:schemeClr>
              </a:solidFill>
            </a:endParaRPr>
          </a:p>
        </p:txBody>
      </p:sp>
      <p:sp>
        <p:nvSpPr>
          <p:cNvPr id="169" name="箭头: 左 168"/>
          <p:cNvSpPr/>
          <p:nvPr/>
        </p:nvSpPr>
        <p:spPr>
          <a:xfrm>
            <a:off x="10316096" y="4161633"/>
            <a:ext cx="1787853" cy="774991"/>
          </a:xfrm>
          <a:prstGeom prst="lef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1200" dirty="0">
                <a:solidFill>
                  <a:schemeClr val="bg1">
                    <a:lumMod val="10000"/>
                  </a:schemeClr>
                </a:solidFill>
              </a:rPr>
              <a:t>Key</a:t>
            </a:r>
            <a:r>
              <a:rPr lang="zh-CN" altLang="en-US" sz="1200" dirty="0">
                <a:solidFill>
                  <a:schemeClr val="bg1">
                    <a:lumMod val="10000"/>
                  </a:schemeClr>
                </a:solidFill>
              </a:rPr>
              <a:t> </a:t>
            </a:r>
            <a:r>
              <a:rPr lang="en-US" altLang="zh-CN" sz="1200" dirty="0">
                <a:solidFill>
                  <a:schemeClr val="bg1">
                    <a:lumMod val="10000"/>
                  </a:schemeClr>
                </a:solidFill>
              </a:rPr>
              <a:t>factors</a:t>
            </a:r>
            <a:endParaRPr lang="en-US" altLang="zh-CN" sz="1200" dirty="0">
              <a:solidFill>
                <a:schemeClr val="bg1">
                  <a:lumMod val="10000"/>
                </a:schemeClr>
              </a:solidFill>
            </a:endParaRPr>
          </a:p>
          <a:p>
            <a:pPr algn="ctr"/>
            <a:r>
              <a:rPr lang="zh-CN" altLang="en-US" sz="1000" dirty="0">
                <a:solidFill>
                  <a:schemeClr val="bg1">
                    <a:lumMod val="10000"/>
                  </a:schemeClr>
                </a:solidFill>
              </a:rPr>
              <a:t>（</a:t>
            </a:r>
            <a:r>
              <a:rPr lang="en-US" altLang="zh-CN" sz="1000" dirty="0">
                <a:solidFill>
                  <a:schemeClr val="bg1">
                    <a:lumMod val="10000"/>
                  </a:schemeClr>
                </a:solidFill>
              </a:rPr>
              <a:t>level-three indicator</a:t>
            </a:r>
            <a:r>
              <a:rPr lang="zh-CN" altLang="en-US" sz="1000" dirty="0">
                <a:solidFill>
                  <a:schemeClr val="bg1">
                    <a:lumMod val="10000"/>
                  </a:schemeClr>
                </a:solidFill>
              </a:rPr>
              <a:t>）</a:t>
            </a:r>
            <a:endParaRPr lang="zh-CN" altLang="en-US" sz="1050" dirty="0">
              <a:solidFill>
                <a:schemeClr val="bg1">
                  <a:lumMod val="10000"/>
                </a:schemeClr>
              </a:solidFill>
            </a:endParaRPr>
          </a:p>
        </p:txBody>
      </p:sp>
      <p:sp>
        <p:nvSpPr>
          <p:cNvPr id="172" name="对话气泡: 圆角矩形 171"/>
          <p:cNvSpPr/>
          <p:nvPr/>
        </p:nvSpPr>
        <p:spPr>
          <a:xfrm>
            <a:off x="227446" y="1202963"/>
            <a:ext cx="2819784" cy="815738"/>
          </a:xfrm>
          <a:prstGeom prst="wedgeRoundRectCallout">
            <a:avLst>
              <a:gd name="adj1" fmla="val 79796"/>
              <a:gd name="adj2" fmla="val -6267"/>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74" name="文本框 173"/>
          <p:cNvSpPr txBox="1"/>
          <p:nvPr/>
        </p:nvSpPr>
        <p:spPr>
          <a:xfrm>
            <a:off x="268369" y="1221228"/>
            <a:ext cx="2757141" cy="830997"/>
          </a:xfrm>
          <a:prstGeom prst="rect">
            <a:avLst/>
          </a:prstGeom>
          <a:noFill/>
        </p:spPr>
        <p:txBody>
          <a:bodyPr wrap="square">
            <a:spAutoFit/>
          </a:bodyPr>
          <a:lstStyle/>
          <a:p>
            <a:pPr lvl="0">
              <a:defRPr/>
            </a:pPr>
            <a:r>
              <a:rPr lang="en-US" altLang="zh-CN" sz="1200" dirty="0">
                <a:solidFill>
                  <a:schemeClr val="bg1">
                    <a:lumMod val="10000"/>
                  </a:schemeClr>
                </a:solidFill>
              </a:rPr>
              <a:t>OPPO NPS is the cumulative reflection of users' experience of each contact point of OPPO device</a:t>
            </a:r>
            <a:endParaRPr lang="zh-CN" altLang="en-US" sz="1200" dirty="0">
              <a:solidFill>
                <a:schemeClr val="bg1">
                  <a:lumMod val="10000"/>
                </a:schemeClr>
              </a:solidFill>
            </a:endParaRPr>
          </a:p>
        </p:txBody>
      </p:sp>
      <p:sp>
        <p:nvSpPr>
          <p:cNvPr id="106" name="标题 1"/>
          <p:cNvSpPr txBox="1"/>
          <p:nvPr/>
        </p:nvSpPr>
        <p:spPr>
          <a:xfrm>
            <a:off x="619124" y="252202"/>
            <a:ext cx="9455783" cy="9652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25500">
              <a:lnSpc>
                <a:spcPct val="100000"/>
              </a:lnSpc>
              <a:spcBef>
                <a:spcPts val="0"/>
              </a:spcBef>
            </a:pPr>
            <a:r>
              <a:rPr kumimoji="1" lang="en-US" altLang="zh-CN" sz="2400" dirty="0">
                <a:solidFill>
                  <a:schemeClr val="bg2">
                    <a:lumMod val="25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1.1 </a:t>
            </a:r>
            <a:r>
              <a:rPr kumimoji="1" lang="en-US" altLang="zh-CN" sz="2400" dirty="0">
                <a:solidFill>
                  <a:schemeClr val="bg2">
                    <a:lumMod val="25000"/>
                  </a:schemeClr>
                </a:solidFill>
                <a:latin typeface="OPPOSans B" panose="00020600040101010101" charset="-122"/>
                <a:ea typeface="OPPOSans B" panose="00020600040101010101" charset="-122"/>
                <a:cs typeface="OPPOSans B" panose="00020600040101010101" charset="-122"/>
              </a:rPr>
              <a:t>NPS Monitoring System</a:t>
            </a:r>
            <a:endParaRPr kumimoji="1" lang="zh-CN" altLang="en-US" sz="2400" dirty="0">
              <a:solidFill>
                <a:schemeClr val="bg2">
                  <a:lumMod val="25000"/>
                </a:schemeClr>
              </a:solidFill>
              <a:latin typeface="OPPOSans B" panose="00020600040101010101" charset="-122"/>
              <a:ea typeface="OPPOSans B" panose="00020600040101010101" charset="-122"/>
              <a:cs typeface="OPPOSans B" panose="00020600040101010101" charset="-122"/>
              <a:sym typeface="OPPOSans M" panose="00020600040101010101" charset="-122"/>
            </a:endParaRPr>
          </a:p>
        </p:txBody>
      </p:sp>
      <p:sp>
        <p:nvSpPr>
          <p:cNvPr id="107" name="矩形 106"/>
          <p:cNvSpPr/>
          <p:nvPr/>
        </p:nvSpPr>
        <p:spPr>
          <a:xfrm>
            <a:off x="1644" y="1058271"/>
            <a:ext cx="12190356" cy="5090405"/>
          </a:xfrm>
          <a:prstGeom prst="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 name="矩形: 对角圆角 1"/>
          <p:cNvSpPr/>
          <p:nvPr/>
        </p:nvSpPr>
        <p:spPr>
          <a:xfrm>
            <a:off x="699918" y="3096135"/>
            <a:ext cx="10276497" cy="1331185"/>
          </a:xfrm>
          <a:prstGeom prst="round2DiagRect">
            <a:avLst/>
          </a:prstGeom>
          <a:solidFill>
            <a:srgbClr val="046A3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71" name="文本框 170"/>
          <p:cNvSpPr txBox="1"/>
          <p:nvPr/>
        </p:nvSpPr>
        <p:spPr>
          <a:xfrm>
            <a:off x="984148" y="3215331"/>
            <a:ext cx="9468296" cy="1138773"/>
          </a:xfrm>
          <a:prstGeom prst="rect">
            <a:avLst/>
          </a:prstGeom>
          <a:noFill/>
        </p:spPr>
        <p:txBody>
          <a:bodyPr wrap="square">
            <a:spAutoFit/>
          </a:bodyPr>
          <a:lstStyle/>
          <a:p>
            <a:pPr algn="ctr"/>
            <a:r>
              <a:rPr lang="en-US" altLang="zh-CN" sz="1600" dirty="0">
                <a:solidFill>
                  <a:schemeClr val="bg1"/>
                </a:solidFill>
              </a:rPr>
              <a:t>NPS</a:t>
            </a:r>
            <a:r>
              <a:rPr lang="zh-CN" altLang="en-US" sz="1600" dirty="0">
                <a:solidFill>
                  <a:schemeClr val="bg1"/>
                </a:solidFill>
              </a:rPr>
              <a:t>管理方法其实是协助我们进行顾客体验的根因分析，找出优化方向后，持续改善顾客体验，并持续追踪改善效果，不断迭代的一种顾客体验管理制度。</a:t>
            </a:r>
            <a:endParaRPr lang="en-US" altLang="zh-CN" sz="1600" dirty="0">
              <a:solidFill>
                <a:schemeClr val="bg1"/>
              </a:solidFill>
            </a:endParaRPr>
          </a:p>
          <a:p>
            <a:pPr lvl="0" algn="ctr"/>
            <a:r>
              <a:rPr lang="en-US" altLang="zh-CN" sz="1200" dirty="0">
                <a:solidFill>
                  <a:schemeClr val="bg1"/>
                </a:solidFill>
              </a:rPr>
              <a:t>The NPS management method is actually a continuously iterating the customer experience management system that assists us in analyzing the root cause of the customer experience. And after finding the optimization direction, we continuously improve the customer experience, and continuously track the improvement effect.</a:t>
            </a:r>
            <a:endParaRPr lang="zh-CN" altLang="en-US" sz="1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000"/>
                                        <p:tgtEl>
                                          <p:spTgt spid="107"/>
                                        </p:tgtEl>
                                      </p:cBhvr>
                                    </p:animEffect>
                                    <p:anim calcmode="lin" valueType="num">
                                      <p:cBhvr>
                                        <p:cTn id="8" dur="1000" fill="hold"/>
                                        <p:tgtEl>
                                          <p:spTgt spid="107"/>
                                        </p:tgtEl>
                                        <p:attrNameLst>
                                          <p:attrName>ppt_x</p:attrName>
                                        </p:attrNameLst>
                                      </p:cBhvr>
                                      <p:tavLst>
                                        <p:tav tm="0">
                                          <p:val>
                                            <p:strVal val="#ppt_x"/>
                                          </p:val>
                                        </p:tav>
                                        <p:tav tm="100000">
                                          <p:val>
                                            <p:strVal val="#ppt_x"/>
                                          </p:val>
                                        </p:tav>
                                      </p:tavLst>
                                    </p:anim>
                                    <p:anim calcmode="lin" valueType="num">
                                      <p:cBhvr>
                                        <p:cTn id="9" dur="1000" fill="hold"/>
                                        <p:tgtEl>
                                          <p:spTgt spid="10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1"/>
                                        </p:tgtEl>
                                        <p:attrNameLst>
                                          <p:attrName>style.visibility</p:attrName>
                                        </p:attrNameLst>
                                      </p:cBhvr>
                                      <p:to>
                                        <p:strVal val="visible"/>
                                      </p:to>
                                    </p:set>
                                    <p:animEffect transition="in" filter="fade">
                                      <p:cBhvr>
                                        <p:cTn id="17" dur="1000"/>
                                        <p:tgtEl>
                                          <p:spTgt spid="171"/>
                                        </p:tgtEl>
                                      </p:cBhvr>
                                    </p:animEffect>
                                    <p:anim calcmode="lin" valueType="num">
                                      <p:cBhvr>
                                        <p:cTn id="18" dur="1000" fill="hold"/>
                                        <p:tgtEl>
                                          <p:spTgt spid="171"/>
                                        </p:tgtEl>
                                        <p:attrNameLst>
                                          <p:attrName>ppt_x</p:attrName>
                                        </p:attrNameLst>
                                      </p:cBhvr>
                                      <p:tavLst>
                                        <p:tav tm="0">
                                          <p:val>
                                            <p:strVal val="#ppt_x"/>
                                          </p:val>
                                        </p:tav>
                                        <p:tav tm="100000">
                                          <p:val>
                                            <p:strVal val="#ppt_x"/>
                                          </p:val>
                                        </p:tav>
                                      </p:tavLst>
                                    </p:anim>
                                    <p:anim calcmode="lin" valueType="num">
                                      <p:cBhvr>
                                        <p:cTn id="19" dur="1000" fill="hold"/>
                                        <p:tgtEl>
                                          <p:spTgt spid="1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2" grpId="0" animBg="1"/>
      <p:bldP spid="1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灯片编号占位符 1"/>
          <p:cNvSpPr>
            <a:spLocks noGrp="1"/>
          </p:cNvSpPr>
          <p:nvPr>
            <p:ph type="sldNum" sz="quarter" idx="12"/>
          </p:nvPr>
        </p:nvSpPr>
        <p:spPr>
          <a:xfrm>
            <a:off x="130834" y="6273422"/>
            <a:ext cx="2743200" cy="365125"/>
          </a:xfrm>
        </p:spPr>
        <p:txBody>
          <a:bodyPr/>
          <a:lstStyle/>
          <a:p>
            <a:fld id="{97C3C16A-A549-43CA-9345-6F01298657BE}" type="slidenum">
              <a:rPr lang="en-US" smtClean="0"/>
            </a:fld>
            <a:endParaRPr lang="en-US" dirty="0"/>
          </a:p>
        </p:txBody>
      </p:sp>
      <p:sp>
        <p:nvSpPr>
          <p:cNvPr id="18" name="标题 1"/>
          <p:cNvSpPr txBox="1"/>
          <p:nvPr/>
        </p:nvSpPr>
        <p:spPr>
          <a:xfrm>
            <a:off x="605249" y="992005"/>
            <a:ext cx="10825505" cy="965269"/>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60000"/>
              </a:lnSpc>
            </a:pPr>
            <a:r>
              <a:rPr lang="en-US" altLang="zh-CN" sz="2400" b="1" dirty="0">
                <a:solidFill>
                  <a:schemeClr val="bg1">
                    <a:lumMod val="10000"/>
                  </a:schemeClr>
                </a:solidFill>
                <a:latin typeface="+mn-lt"/>
              </a:rPr>
              <a:t>Service NPS</a:t>
            </a:r>
            <a:r>
              <a:rPr lang="zh-CN" altLang="en-US" sz="2400" b="1" dirty="0">
                <a:solidFill>
                  <a:schemeClr val="bg1">
                    <a:lumMod val="10000"/>
                  </a:schemeClr>
                </a:solidFill>
                <a:latin typeface="+mn-lt"/>
              </a:rPr>
              <a:t>：</a:t>
            </a:r>
            <a:r>
              <a:rPr lang="en-US" altLang="zh-CN" sz="2400" dirty="0">
                <a:solidFill>
                  <a:schemeClr val="bg1">
                    <a:lumMod val="10000"/>
                  </a:schemeClr>
                </a:solidFill>
                <a:latin typeface="+mn-lt"/>
              </a:rPr>
              <a:t>How satisfied are you with this after-sales service? Based on your experience, please rate from 1 to 10 points. 1-Very Dissatified,10-Very Satisfied</a:t>
            </a:r>
            <a:endParaRPr lang="en-US" altLang="zh-CN" sz="2400" dirty="0">
              <a:solidFill>
                <a:schemeClr val="bg1">
                  <a:lumMod val="10000"/>
                </a:schemeClr>
              </a:solidFill>
              <a:latin typeface="+mn-lt"/>
            </a:endParaRPr>
          </a:p>
          <a:p>
            <a:pPr>
              <a:lnSpc>
                <a:spcPct val="160000"/>
              </a:lnSpc>
            </a:pPr>
            <a:endParaRPr lang="zh-CN" altLang="en-US" sz="2400" b="1" dirty="0">
              <a:solidFill>
                <a:schemeClr val="bg1">
                  <a:lumMod val="10000"/>
                </a:schemeClr>
              </a:solidFill>
              <a:latin typeface="+mn-lt"/>
            </a:endParaRPr>
          </a:p>
        </p:txBody>
      </p:sp>
      <p:sp>
        <p:nvSpPr>
          <p:cNvPr id="56" name="文本框 55"/>
          <p:cNvSpPr txBox="1"/>
          <p:nvPr/>
        </p:nvSpPr>
        <p:spPr>
          <a:xfrm>
            <a:off x="865242" y="3617654"/>
            <a:ext cx="10694379" cy="16795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lnSpc>
                <a:spcPct val="150000"/>
              </a:lnSpc>
              <a:buFont typeface="Wingdings" panose="05000000000000000000" pitchFamily="2" charset="2"/>
              <a:buChar char="l"/>
            </a:pPr>
            <a:r>
              <a:rPr lang="en-US" altLang="zh-CN" sz="1400" dirty="0">
                <a:solidFill>
                  <a:schemeClr val="bg1">
                    <a:lumMod val="10000"/>
                  </a:schemeClr>
                </a:solidFill>
                <a:latin typeface="+mn-ea"/>
                <a:ea typeface="+mn-ea"/>
              </a:rPr>
              <a:t>Service is to support the company’s strategic NPS improvement through </a:t>
            </a:r>
            <a:r>
              <a:rPr lang="en-US" altLang="zh-CN" sz="1400" b="1" dirty="0">
                <a:solidFill>
                  <a:schemeClr val="bg1">
                    <a:lumMod val="10000"/>
                  </a:schemeClr>
                </a:solidFill>
                <a:latin typeface="+mn-ea"/>
                <a:ea typeface="+mn-ea"/>
              </a:rPr>
              <a:t>indirect contributions.</a:t>
            </a:r>
            <a:endParaRPr lang="en-US" altLang="zh-CN" sz="1400" b="1" dirty="0">
              <a:solidFill>
                <a:schemeClr val="bg1">
                  <a:lumMod val="10000"/>
                </a:schemeClr>
              </a:solidFill>
              <a:latin typeface="+mn-ea"/>
              <a:ea typeface="+mn-ea"/>
            </a:endParaRPr>
          </a:p>
          <a:p>
            <a:pPr marL="285750" indent="-285750">
              <a:lnSpc>
                <a:spcPct val="150000"/>
              </a:lnSpc>
              <a:buFont typeface="Wingdings" panose="05000000000000000000" pitchFamily="2" charset="2"/>
              <a:buChar char="l"/>
            </a:pPr>
            <a:r>
              <a:rPr lang="en-US" altLang="zh-CN" sz="1400" dirty="0">
                <a:solidFill>
                  <a:schemeClr val="bg1">
                    <a:lumMod val="10000"/>
                  </a:schemeClr>
                </a:solidFill>
                <a:latin typeface="+mn-ea"/>
                <a:ea typeface="+mn-ea"/>
              </a:rPr>
              <a:t>When a user goes to SC to repair the phone, asking about </a:t>
            </a:r>
            <a:r>
              <a:rPr lang="en-US" altLang="zh-CN" sz="1400" b="1" dirty="0">
                <a:solidFill>
                  <a:schemeClr val="bg1">
                    <a:lumMod val="10000"/>
                  </a:schemeClr>
                </a:solidFill>
                <a:latin typeface="+mn-ea"/>
                <a:ea typeface="+mn-ea"/>
              </a:rPr>
              <a:t>the user’s satisfaction is more in line with the user’s current feeling</a:t>
            </a:r>
            <a:r>
              <a:rPr lang="en-US" altLang="zh-CN" sz="1400" dirty="0">
                <a:solidFill>
                  <a:schemeClr val="bg1">
                    <a:lumMod val="10000"/>
                  </a:schemeClr>
                </a:solidFill>
                <a:latin typeface="+mn-ea"/>
                <a:ea typeface="+mn-ea"/>
              </a:rPr>
              <a:t>.</a:t>
            </a:r>
            <a:endParaRPr lang="en-US" altLang="zh-CN" sz="1400" dirty="0">
              <a:solidFill>
                <a:schemeClr val="bg1">
                  <a:lumMod val="10000"/>
                </a:schemeClr>
              </a:solidFill>
              <a:latin typeface="+mn-ea"/>
              <a:ea typeface="+mn-ea"/>
            </a:endParaRPr>
          </a:p>
          <a:p>
            <a:pPr marL="285750" indent="-285750">
              <a:lnSpc>
                <a:spcPct val="150000"/>
              </a:lnSpc>
              <a:buFont typeface="Wingdings" panose="05000000000000000000" pitchFamily="2" charset="2"/>
              <a:buChar char="l"/>
            </a:pPr>
            <a:r>
              <a:rPr lang="en-US" altLang="zh-CN" sz="1400" dirty="0">
                <a:solidFill>
                  <a:schemeClr val="bg1">
                    <a:lumMod val="10000"/>
                  </a:schemeClr>
                </a:solidFill>
                <a:latin typeface="+mn-ea"/>
                <a:ea typeface="+mn-ea"/>
              </a:rPr>
              <a:t>If </a:t>
            </a:r>
            <a:r>
              <a:rPr lang="en-US" altLang="zh-CN" sz="1400" dirty="0">
                <a:solidFill>
                  <a:schemeClr val="bg1">
                    <a:lumMod val="10000"/>
                  </a:schemeClr>
                </a:solidFill>
                <a:latin typeface="+mn-ea"/>
              </a:rPr>
              <a:t>we</a:t>
            </a:r>
            <a:r>
              <a:rPr lang="zh-CN" altLang="en-US" sz="1400" dirty="0">
                <a:solidFill>
                  <a:schemeClr val="bg1">
                    <a:lumMod val="10000"/>
                  </a:schemeClr>
                </a:solidFill>
                <a:latin typeface="+mn-ea"/>
              </a:rPr>
              <a:t> </a:t>
            </a:r>
            <a:r>
              <a:rPr lang="en-US" altLang="zh-CN" sz="1400" dirty="0">
                <a:solidFill>
                  <a:schemeClr val="bg1">
                    <a:lumMod val="10000"/>
                  </a:schemeClr>
                </a:solidFill>
                <a:latin typeface="+mn-ea"/>
                <a:ea typeface="+mn-ea"/>
              </a:rPr>
              <a:t>asked about the user’s willingness to recommend, the user’s relatives and friends are required to use the OPPO phone and the phone is malfunctioning.  </a:t>
            </a:r>
            <a:r>
              <a:rPr lang="en-US" altLang="zh-CN" sz="1400" b="1" dirty="0">
                <a:solidFill>
                  <a:schemeClr val="bg1">
                    <a:lumMod val="10000"/>
                  </a:schemeClr>
                </a:solidFill>
                <a:latin typeface="+mn-ea"/>
                <a:ea typeface="+mn-ea"/>
              </a:rPr>
              <a:t>The situation is rare</a:t>
            </a:r>
            <a:r>
              <a:rPr lang="en-US" altLang="zh-CN" sz="1400" dirty="0">
                <a:solidFill>
                  <a:schemeClr val="bg1">
                    <a:lumMod val="10000"/>
                  </a:schemeClr>
                </a:solidFill>
                <a:latin typeface="+mn-ea"/>
                <a:ea typeface="+mn-ea"/>
              </a:rPr>
              <a:t>. </a:t>
            </a:r>
            <a:endParaRPr lang="en-US" altLang="zh-CN" sz="1400" dirty="0">
              <a:solidFill>
                <a:schemeClr val="bg1">
                  <a:lumMod val="10000"/>
                </a:schemeClr>
              </a:solidFill>
              <a:latin typeface="+mn-ea"/>
              <a:ea typeface="+mn-ea"/>
              <a:sym typeface="Arial" panose="020B0604020202020204" pitchFamily="34" charset="0"/>
            </a:endParaRPr>
          </a:p>
        </p:txBody>
      </p:sp>
      <p:sp>
        <p:nvSpPr>
          <p:cNvPr id="57" name="文本框 56"/>
          <p:cNvSpPr txBox="1"/>
          <p:nvPr/>
        </p:nvSpPr>
        <p:spPr>
          <a:xfrm>
            <a:off x="1561766" y="2352132"/>
            <a:ext cx="8513141" cy="8865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50000"/>
              </a:lnSpc>
            </a:pPr>
            <a:r>
              <a:rPr lang="en-US" altLang="zh-CN" sz="1800" b="1" dirty="0">
                <a:solidFill>
                  <a:schemeClr val="bg1">
                    <a:lumMod val="10000"/>
                  </a:schemeClr>
                </a:solidFill>
                <a:latin typeface="+mn-lt"/>
              </a:rPr>
              <a:t>Why does service NPS use </a:t>
            </a:r>
            <a:r>
              <a:rPr lang="en-US" altLang="zh-CN" sz="1800" b="1" i="1" dirty="0">
                <a:solidFill>
                  <a:schemeClr val="bg1">
                    <a:lumMod val="10000"/>
                  </a:schemeClr>
                </a:solidFill>
                <a:latin typeface="+mn-lt"/>
              </a:rPr>
              <a:t>customer satisfaction </a:t>
            </a:r>
            <a:r>
              <a:rPr lang="en-US" altLang="zh-CN" sz="1800" b="1" dirty="0">
                <a:solidFill>
                  <a:schemeClr val="bg1">
                    <a:lumMod val="10000"/>
                  </a:schemeClr>
                </a:solidFill>
                <a:latin typeface="+mn-lt"/>
              </a:rPr>
              <a:t>instead of real </a:t>
            </a:r>
            <a:r>
              <a:rPr lang="en-US" altLang="zh-CN" sz="1800" b="1" i="1" dirty="0">
                <a:solidFill>
                  <a:schemeClr val="bg1">
                    <a:lumMod val="10000"/>
                  </a:schemeClr>
                </a:solidFill>
                <a:latin typeface="+mn-lt"/>
              </a:rPr>
              <a:t>Net Promoter </a:t>
            </a:r>
            <a:r>
              <a:rPr lang="en-US" altLang="zh-CN" b="1" i="1" dirty="0">
                <a:solidFill>
                  <a:schemeClr val="bg1">
                    <a:lumMod val="10000"/>
                  </a:schemeClr>
                </a:solidFill>
              </a:rPr>
              <a:t>S</a:t>
            </a:r>
            <a:r>
              <a:rPr lang="en-US" altLang="zh-CN" sz="1800" b="1" i="1" dirty="0">
                <a:solidFill>
                  <a:schemeClr val="bg1">
                    <a:lumMod val="10000"/>
                  </a:schemeClr>
                </a:solidFill>
                <a:latin typeface="+mn-lt"/>
              </a:rPr>
              <a:t>core</a:t>
            </a:r>
            <a:r>
              <a:rPr lang="zh-CN" altLang="en-US" sz="1800" b="1" dirty="0">
                <a:solidFill>
                  <a:schemeClr val="bg1">
                    <a:lumMod val="10000"/>
                  </a:schemeClr>
                </a:solidFill>
                <a:latin typeface="+mn-lt"/>
              </a:rPr>
              <a:t>？</a:t>
            </a:r>
            <a:endParaRPr lang="zh-CN" altLang="en-US" sz="1800" b="1" dirty="0">
              <a:solidFill>
                <a:schemeClr val="bg1">
                  <a:lumMod val="10000"/>
                </a:schemeClr>
              </a:solidFill>
              <a:highlight>
                <a:srgbClr val="FFFF00"/>
              </a:highlight>
              <a:latin typeface="+mn-lt"/>
            </a:endParaRPr>
          </a:p>
        </p:txBody>
      </p:sp>
      <p:sp>
        <p:nvSpPr>
          <p:cNvPr id="30" name="school-doubt_73177"/>
          <p:cNvSpPr>
            <a:spLocks noChangeAspect="1"/>
          </p:cNvSpPr>
          <p:nvPr/>
        </p:nvSpPr>
        <p:spPr bwMode="auto">
          <a:xfrm rot="1324120">
            <a:off x="959799" y="2356885"/>
            <a:ext cx="446865" cy="590478"/>
          </a:xfrm>
          <a:custGeom>
            <a:avLst/>
            <a:gdLst>
              <a:gd name="connsiteX0" fmla="*/ 222207 w 408106"/>
              <a:gd name="connsiteY0" fmla="*/ 494820 h 585257"/>
              <a:gd name="connsiteX1" fmla="*/ 178957 w 408106"/>
              <a:gd name="connsiteY1" fmla="*/ 496110 h 585257"/>
              <a:gd name="connsiteX2" fmla="*/ 191222 w 408106"/>
              <a:gd name="connsiteY2" fmla="*/ 570917 h 585257"/>
              <a:gd name="connsiteX3" fmla="*/ 271267 w 408106"/>
              <a:gd name="connsiteY3" fmla="*/ 566402 h 585257"/>
              <a:gd name="connsiteX4" fmla="*/ 266748 w 408106"/>
              <a:gd name="connsiteY4" fmla="*/ 550925 h 585257"/>
              <a:gd name="connsiteX5" fmla="*/ 204132 w 408106"/>
              <a:gd name="connsiteY5" fmla="*/ 555439 h 585257"/>
              <a:gd name="connsiteX6" fmla="*/ 204132 w 408106"/>
              <a:gd name="connsiteY6" fmla="*/ 552215 h 585257"/>
              <a:gd name="connsiteX7" fmla="*/ 265457 w 408106"/>
              <a:gd name="connsiteY7" fmla="*/ 545766 h 585257"/>
              <a:gd name="connsiteX8" fmla="*/ 262875 w 408106"/>
              <a:gd name="connsiteY8" fmla="*/ 534803 h 585257"/>
              <a:gd name="connsiteX9" fmla="*/ 214461 w 408106"/>
              <a:gd name="connsiteY9" fmla="*/ 534158 h 585257"/>
              <a:gd name="connsiteX10" fmla="*/ 214461 w 408106"/>
              <a:gd name="connsiteY10" fmla="*/ 531579 h 585257"/>
              <a:gd name="connsiteX11" fmla="*/ 262230 w 408106"/>
              <a:gd name="connsiteY11" fmla="*/ 530934 h 585257"/>
              <a:gd name="connsiteX12" fmla="*/ 259648 w 408106"/>
              <a:gd name="connsiteY12" fmla="*/ 516746 h 585257"/>
              <a:gd name="connsiteX13" fmla="*/ 201550 w 408106"/>
              <a:gd name="connsiteY13" fmla="*/ 519326 h 585257"/>
              <a:gd name="connsiteX14" fmla="*/ 201550 w 408106"/>
              <a:gd name="connsiteY14" fmla="*/ 516101 h 585257"/>
              <a:gd name="connsiteX15" fmla="*/ 259002 w 408106"/>
              <a:gd name="connsiteY15" fmla="*/ 513522 h 585257"/>
              <a:gd name="connsiteX16" fmla="*/ 258356 w 408106"/>
              <a:gd name="connsiteY16" fmla="*/ 496110 h 585257"/>
              <a:gd name="connsiteX17" fmla="*/ 222207 w 408106"/>
              <a:gd name="connsiteY17" fmla="*/ 494820 h 585257"/>
              <a:gd name="connsiteX18" fmla="*/ 221239 w 408106"/>
              <a:gd name="connsiteY18" fmla="*/ 477731 h 585257"/>
              <a:gd name="connsiteX19" fmla="*/ 264166 w 408106"/>
              <a:gd name="connsiteY19" fmla="*/ 485147 h 585257"/>
              <a:gd name="connsiteX20" fmla="*/ 266748 w 408106"/>
              <a:gd name="connsiteY20" fmla="*/ 490951 h 585257"/>
              <a:gd name="connsiteX21" fmla="*/ 270622 w 408106"/>
              <a:gd name="connsiteY21" fmla="*/ 494175 h 585257"/>
              <a:gd name="connsiteX22" fmla="*/ 282241 w 408106"/>
              <a:gd name="connsiteY22" fmla="*/ 573496 h 585257"/>
              <a:gd name="connsiteX23" fmla="*/ 279013 w 408106"/>
              <a:gd name="connsiteY23" fmla="*/ 577365 h 585257"/>
              <a:gd name="connsiteX24" fmla="*/ 276431 w 408106"/>
              <a:gd name="connsiteY24" fmla="*/ 578655 h 585257"/>
              <a:gd name="connsiteX25" fmla="*/ 188639 w 408106"/>
              <a:gd name="connsiteY25" fmla="*/ 585104 h 585257"/>
              <a:gd name="connsiteX26" fmla="*/ 186703 w 408106"/>
              <a:gd name="connsiteY26" fmla="*/ 585104 h 585257"/>
              <a:gd name="connsiteX27" fmla="*/ 177020 w 408106"/>
              <a:gd name="connsiteY27" fmla="*/ 579300 h 585257"/>
              <a:gd name="connsiteX28" fmla="*/ 168628 w 408106"/>
              <a:gd name="connsiteY28" fmla="*/ 487081 h 585257"/>
              <a:gd name="connsiteX29" fmla="*/ 176374 w 408106"/>
              <a:gd name="connsiteY29" fmla="*/ 483857 h 585257"/>
              <a:gd name="connsiteX30" fmla="*/ 221239 w 408106"/>
              <a:gd name="connsiteY30" fmla="*/ 477731 h 585257"/>
              <a:gd name="connsiteX31" fmla="*/ 333270 w 408106"/>
              <a:gd name="connsiteY31" fmla="*/ 307278 h 585257"/>
              <a:gd name="connsiteX32" fmla="*/ 333270 w 408106"/>
              <a:gd name="connsiteY32" fmla="*/ 310499 h 585257"/>
              <a:gd name="connsiteX33" fmla="*/ 225408 w 408106"/>
              <a:gd name="connsiteY33" fmla="*/ 314364 h 585257"/>
              <a:gd name="connsiteX34" fmla="*/ 225408 w 408106"/>
              <a:gd name="connsiteY34" fmla="*/ 311787 h 585257"/>
              <a:gd name="connsiteX35" fmla="*/ 333270 w 408106"/>
              <a:gd name="connsiteY35" fmla="*/ 307278 h 585257"/>
              <a:gd name="connsiteX36" fmla="*/ 203820 w 408106"/>
              <a:gd name="connsiteY36" fmla="*/ 15185 h 585257"/>
              <a:gd name="connsiteX37" fmla="*/ 55674 w 408106"/>
              <a:gd name="connsiteY37" fmla="*/ 81005 h 585257"/>
              <a:gd name="connsiteX38" fmla="*/ 15007 w 408106"/>
              <a:gd name="connsiteY38" fmla="*/ 187381 h 585257"/>
              <a:gd name="connsiteX39" fmla="*/ 56965 w 408106"/>
              <a:gd name="connsiteY39" fmla="*/ 311163 h 585257"/>
              <a:gd name="connsiteX40" fmla="*/ 59547 w 408106"/>
              <a:gd name="connsiteY40" fmla="*/ 313097 h 585257"/>
              <a:gd name="connsiteX41" fmla="*/ 59547 w 408106"/>
              <a:gd name="connsiteY41" fmla="*/ 312452 h 585257"/>
              <a:gd name="connsiteX42" fmla="*/ 113771 w 408106"/>
              <a:gd name="connsiteY42" fmla="*/ 226063 h 585257"/>
              <a:gd name="connsiteX43" fmla="*/ 116353 w 408106"/>
              <a:gd name="connsiteY43" fmla="*/ 223484 h 585257"/>
              <a:gd name="connsiteX44" fmla="*/ 266113 w 408106"/>
              <a:gd name="connsiteY44" fmla="*/ 155790 h 585257"/>
              <a:gd name="connsiteX45" fmla="*/ 264176 w 408106"/>
              <a:gd name="connsiteY45" fmla="*/ 267323 h 585257"/>
              <a:gd name="connsiteX46" fmla="*/ 164121 w 408106"/>
              <a:gd name="connsiteY46" fmla="*/ 300203 h 585257"/>
              <a:gd name="connsiteX47" fmla="*/ 178322 w 408106"/>
              <a:gd name="connsiteY47" fmla="*/ 446550 h 585257"/>
              <a:gd name="connsiteX48" fmla="*/ 251911 w 408106"/>
              <a:gd name="connsiteY48" fmla="*/ 441393 h 585257"/>
              <a:gd name="connsiteX49" fmla="*/ 249975 w 408106"/>
              <a:gd name="connsiteY49" fmla="*/ 427854 h 585257"/>
              <a:gd name="connsiteX50" fmla="*/ 249329 w 408106"/>
              <a:gd name="connsiteY50" fmla="*/ 428499 h 585257"/>
              <a:gd name="connsiteX51" fmla="*/ 199624 w 408106"/>
              <a:gd name="connsiteY51" fmla="*/ 433011 h 585257"/>
              <a:gd name="connsiteX52" fmla="*/ 199624 w 408106"/>
              <a:gd name="connsiteY52" fmla="*/ 430433 h 585257"/>
              <a:gd name="connsiteX53" fmla="*/ 249329 w 408106"/>
              <a:gd name="connsiteY53" fmla="*/ 424630 h 585257"/>
              <a:gd name="connsiteX54" fmla="*/ 248684 w 408106"/>
              <a:gd name="connsiteY54" fmla="*/ 411736 h 585257"/>
              <a:gd name="connsiteX55" fmla="*/ 193169 w 408106"/>
              <a:gd name="connsiteY55" fmla="*/ 409157 h 585257"/>
              <a:gd name="connsiteX56" fmla="*/ 193169 w 408106"/>
              <a:gd name="connsiteY56" fmla="*/ 406579 h 585257"/>
              <a:gd name="connsiteX57" fmla="*/ 248684 w 408106"/>
              <a:gd name="connsiteY57" fmla="*/ 407868 h 585257"/>
              <a:gd name="connsiteX58" fmla="*/ 249975 w 408106"/>
              <a:gd name="connsiteY58" fmla="*/ 387882 h 585257"/>
              <a:gd name="connsiteX59" fmla="*/ 233191 w 408106"/>
              <a:gd name="connsiteY59" fmla="*/ 387882 h 585257"/>
              <a:gd name="connsiteX60" fmla="*/ 212535 w 408106"/>
              <a:gd name="connsiteY60" fmla="*/ 391106 h 585257"/>
              <a:gd name="connsiteX61" fmla="*/ 211889 w 408106"/>
              <a:gd name="connsiteY61" fmla="*/ 389172 h 585257"/>
              <a:gd name="connsiteX62" fmla="*/ 250620 w 408106"/>
              <a:gd name="connsiteY62" fmla="*/ 384659 h 585257"/>
              <a:gd name="connsiteX63" fmla="*/ 252557 w 408106"/>
              <a:gd name="connsiteY63" fmla="*/ 374344 h 585257"/>
              <a:gd name="connsiteX64" fmla="*/ 249975 w 408106"/>
              <a:gd name="connsiteY64" fmla="*/ 368541 h 585257"/>
              <a:gd name="connsiteX65" fmla="*/ 199624 w 408106"/>
              <a:gd name="connsiteY65" fmla="*/ 370475 h 585257"/>
              <a:gd name="connsiteX66" fmla="*/ 199624 w 408106"/>
              <a:gd name="connsiteY66" fmla="*/ 367897 h 585257"/>
              <a:gd name="connsiteX67" fmla="*/ 250620 w 408106"/>
              <a:gd name="connsiteY67" fmla="*/ 364673 h 585257"/>
              <a:gd name="connsiteX68" fmla="*/ 255784 w 408106"/>
              <a:gd name="connsiteY68" fmla="*/ 360805 h 585257"/>
              <a:gd name="connsiteX69" fmla="*/ 300970 w 408106"/>
              <a:gd name="connsiteY69" fmla="*/ 340819 h 585257"/>
              <a:gd name="connsiteX70" fmla="*/ 217053 w 408106"/>
              <a:gd name="connsiteY70" fmla="*/ 341464 h 585257"/>
              <a:gd name="connsiteX71" fmla="*/ 217053 w 408106"/>
              <a:gd name="connsiteY71" fmla="*/ 338885 h 585257"/>
              <a:gd name="connsiteX72" fmla="*/ 307426 w 408106"/>
              <a:gd name="connsiteY72" fmla="*/ 336306 h 585257"/>
              <a:gd name="connsiteX73" fmla="*/ 357776 w 408106"/>
              <a:gd name="connsiteY73" fmla="*/ 287309 h 585257"/>
              <a:gd name="connsiteX74" fmla="*/ 283542 w 408106"/>
              <a:gd name="connsiteY74" fmla="*/ 284730 h 585257"/>
              <a:gd name="connsiteX75" fmla="*/ 283542 w 408106"/>
              <a:gd name="connsiteY75" fmla="*/ 281507 h 585257"/>
              <a:gd name="connsiteX76" fmla="*/ 359067 w 408106"/>
              <a:gd name="connsiteY76" fmla="*/ 283441 h 585257"/>
              <a:gd name="connsiteX77" fmla="*/ 360358 w 408106"/>
              <a:gd name="connsiteY77" fmla="*/ 284086 h 585257"/>
              <a:gd name="connsiteX78" fmla="*/ 375205 w 408106"/>
              <a:gd name="connsiteY78" fmla="*/ 258942 h 585257"/>
              <a:gd name="connsiteX79" fmla="*/ 281605 w 408106"/>
              <a:gd name="connsiteY79" fmla="*/ 256364 h 585257"/>
              <a:gd name="connsiteX80" fmla="*/ 281605 w 408106"/>
              <a:gd name="connsiteY80" fmla="*/ 254429 h 585257"/>
              <a:gd name="connsiteX81" fmla="*/ 377142 w 408106"/>
              <a:gd name="connsiteY81" fmla="*/ 253785 h 585257"/>
              <a:gd name="connsiteX82" fmla="*/ 388761 w 408106"/>
              <a:gd name="connsiteY82" fmla="*/ 218971 h 585257"/>
              <a:gd name="connsiteX83" fmla="*/ 307426 w 408106"/>
              <a:gd name="connsiteY83" fmla="*/ 223484 h 585257"/>
              <a:gd name="connsiteX84" fmla="*/ 306780 w 408106"/>
              <a:gd name="connsiteY84" fmla="*/ 220905 h 585257"/>
              <a:gd name="connsiteX85" fmla="*/ 389406 w 408106"/>
              <a:gd name="connsiteY85" fmla="*/ 215103 h 585257"/>
              <a:gd name="connsiteX86" fmla="*/ 391988 w 408106"/>
              <a:gd name="connsiteY86" fmla="*/ 195117 h 585257"/>
              <a:gd name="connsiteX87" fmla="*/ 291933 w 408106"/>
              <a:gd name="connsiteY87" fmla="*/ 203498 h 585257"/>
              <a:gd name="connsiteX88" fmla="*/ 291933 w 408106"/>
              <a:gd name="connsiteY88" fmla="*/ 200275 h 585257"/>
              <a:gd name="connsiteX89" fmla="*/ 391988 w 408106"/>
              <a:gd name="connsiteY89" fmla="*/ 190604 h 585257"/>
              <a:gd name="connsiteX90" fmla="*/ 391988 w 408106"/>
              <a:gd name="connsiteY90" fmla="*/ 180289 h 585257"/>
              <a:gd name="connsiteX91" fmla="*/ 390052 w 408106"/>
              <a:gd name="connsiteY91" fmla="*/ 166750 h 585257"/>
              <a:gd name="connsiteX92" fmla="*/ 328728 w 408106"/>
              <a:gd name="connsiteY92" fmla="*/ 167395 h 585257"/>
              <a:gd name="connsiteX93" fmla="*/ 328728 w 408106"/>
              <a:gd name="connsiteY93" fmla="*/ 164816 h 585257"/>
              <a:gd name="connsiteX94" fmla="*/ 389406 w 408106"/>
              <a:gd name="connsiteY94" fmla="*/ 162237 h 585257"/>
              <a:gd name="connsiteX95" fmla="*/ 386179 w 408106"/>
              <a:gd name="connsiteY95" fmla="*/ 148054 h 585257"/>
              <a:gd name="connsiteX96" fmla="*/ 285478 w 408106"/>
              <a:gd name="connsiteY96" fmla="*/ 150633 h 585257"/>
              <a:gd name="connsiteX97" fmla="*/ 285478 w 408106"/>
              <a:gd name="connsiteY97" fmla="*/ 147409 h 585257"/>
              <a:gd name="connsiteX98" fmla="*/ 384888 w 408106"/>
              <a:gd name="connsiteY98" fmla="*/ 142896 h 585257"/>
              <a:gd name="connsiteX99" fmla="*/ 377142 w 408106"/>
              <a:gd name="connsiteY99" fmla="*/ 121621 h 585257"/>
              <a:gd name="connsiteX100" fmla="*/ 238355 w 408106"/>
              <a:gd name="connsiteY100" fmla="*/ 120977 h 585257"/>
              <a:gd name="connsiteX101" fmla="*/ 238355 w 408106"/>
              <a:gd name="connsiteY101" fmla="*/ 118398 h 585257"/>
              <a:gd name="connsiteX102" fmla="*/ 375850 w 408106"/>
              <a:gd name="connsiteY102" fmla="*/ 117753 h 585257"/>
              <a:gd name="connsiteX103" fmla="*/ 364877 w 408106"/>
              <a:gd name="connsiteY103" fmla="*/ 97767 h 585257"/>
              <a:gd name="connsiteX104" fmla="*/ 163475 w 408106"/>
              <a:gd name="connsiteY104" fmla="*/ 98412 h 585257"/>
              <a:gd name="connsiteX105" fmla="*/ 163475 w 408106"/>
              <a:gd name="connsiteY105" fmla="*/ 95833 h 585257"/>
              <a:gd name="connsiteX106" fmla="*/ 362940 w 408106"/>
              <a:gd name="connsiteY106" fmla="*/ 95189 h 585257"/>
              <a:gd name="connsiteX107" fmla="*/ 350675 w 408106"/>
              <a:gd name="connsiteY107" fmla="*/ 78426 h 585257"/>
              <a:gd name="connsiteX108" fmla="*/ 350030 w 408106"/>
              <a:gd name="connsiteY108" fmla="*/ 78426 h 585257"/>
              <a:gd name="connsiteX109" fmla="*/ 102797 w 408106"/>
              <a:gd name="connsiteY109" fmla="*/ 77782 h 585257"/>
              <a:gd name="connsiteX110" fmla="*/ 102797 w 408106"/>
              <a:gd name="connsiteY110" fmla="*/ 74558 h 585257"/>
              <a:gd name="connsiteX111" fmla="*/ 346802 w 408106"/>
              <a:gd name="connsiteY111" fmla="*/ 74558 h 585257"/>
              <a:gd name="connsiteX112" fmla="*/ 317754 w 408106"/>
              <a:gd name="connsiteY112" fmla="*/ 49415 h 585257"/>
              <a:gd name="connsiteX113" fmla="*/ 146046 w 408106"/>
              <a:gd name="connsiteY113" fmla="*/ 50704 h 585257"/>
              <a:gd name="connsiteX114" fmla="*/ 145401 w 408106"/>
              <a:gd name="connsiteY114" fmla="*/ 50704 h 585257"/>
              <a:gd name="connsiteX115" fmla="*/ 167994 w 408106"/>
              <a:gd name="connsiteY115" fmla="*/ 40389 h 585257"/>
              <a:gd name="connsiteX116" fmla="*/ 309362 w 408106"/>
              <a:gd name="connsiteY116" fmla="*/ 43613 h 585257"/>
              <a:gd name="connsiteX117" fmla="*/ 259012 w 408106"/>
              <a:gd name="connsiteY117" fmla="*/ 21693 h 585257"/>
              <a:gd name="connsiteX118" fmla="*/ 203820 w 408106"/>
              <a:gd name="connsiteY118" fmla="*/ 15185 h 585257"/>
              <a:gd name="connsiteX119" fmla="*/ 180430 w 408106"/>
              <a:gd name="connsiteY119" fmla="*/ 1717 h 585257"/>
              <a:gd name="connsiteX120" fmla="*/ 244811 w 408106"/>
              <a:gd name="connsiteY120" fmla="*/ 2996 h 585257"/>
              <a:gd name="connsiteX121" fmla="*/ 407481 w 408106"/>
              <a:gd name="connsiteY121" fmla="*/ 174487 h 585257"/>
              <a:gd name="connsiteX122" fmla="*/ 267404 w 408106"/>
              <a:gd name="connsiteY122" fmla="*/ 374344 h 585257"/>
              <a:gd name="connsiteX123" fmla="*/ 269986 w 408106"/>
              <a:gd name="connsiteY123" fmla="*/ 450418 h 585257"/>
              <a:gd name="connsiteX124" fmla="*/ 255139 w 408106"/>
              <a:gd name="connsiteY124" fmla="*/ 454931 h 585257"/>
              <a:gd name="connsiteX125" fmla="*/ 255139 w 408106"/>
              <a:gd name="connsiteY125" fmla="*/ 454287 h 585257"/>
              <a:gd name="connsiteX126" fmla="*/ 175740 w 408106"/>
              <a:gd name="connsiteY126" fmla="*/ 460089 h 585257"/>
              <a:gd name="connsiteX127" fmla="*/ 169931 w 408106"/>
              <a:gd name="connsiteY127" fmla="*/ 454287 h 585257"/>
              <a:gd name="connsiteX128" fmla="*/ 166057 w 408106"/>
              <a:gd name="connsiteY128" fmla="*/ 450418 h 585257"/>
              <a:gd name="connsiteX129" fmla="*/ 155729 w 408106"/>
              <a:gd name="connsiteY129" fmla="*/ 296335 h 585257"/>
              <a:gd name="connsiteX130" fmla="*/ 159602 w 408106"/>
              <a:gd name="connsiteY130" fmla="*/ 284086 h 585257"/>
              <a:gd name="connsiteX131" fmla="*/ 247393 w 408106"/>
              <a:gd name="connsiteY131" fmla="*/ 262166 h 585257"/>
              <a:gd name="connsiteX132" fmla="*/ 257721 w 408106"/>
              <a:gd name="connsiteY132" fmla="*/ 170618 h 585257"/>
              <a:gd name="connsiteX133" fmla="*/ 167994 w 408106"/>
              <a:gd name="connsiteY133" fmla="*/ 144830 h 585257"/>
              <a:gd name="connsiteX134" fmla="*/ 127326 w 408106"/>
              <a:gd name="connsiteY134" fmla="*/ 225418 h 585257"/>
              <a:gd name="connsiteX135" fmla="*/ 127326 w 408106"/>
              <a:gd name="connsiteY135" fmla="*/ 227352 h 585257"/>
              <a:gd name="connsiteX136" fmla="*/ 126681 w 408106"/>
              <a:gd name="connsiteY136" fmla="*/ 233154 h 585257"/>
              <a:gd name="connsiteX137" fmla="*/ 66648 w 408106"/>
              <a:gd name="connsiteY137" fmla="*/ 316965 h 585257"/>
              <a:gd name="connsiteX138" fmla="*/ 59547 w 408106"/>
              <a:gd name="connsiteY138" fmla="*/ 316321 h 585257"/>
              <a:gd name="connsiteX139" fmla="*/ 53092 w 408106"/>
              <a:gd name="connsiteY139" fmla="*/ 320189 h 585257"/>
              <a:gd name="connsiteX140" fmla="*/ 3387 w 408106"/>
              <a:gd name="connsiteY140" fmla="*/ 220260 h 585257"/>
              <a:gd name="connsiteX141" fmla="*/ 22753 w 408106"/>
              <a:gd name="connsiteY141" fmla="*/ 100991 h 585257"/>
              <a:gd name="connsiteX142" fmla="*/ 180430 w 408106"/>
              <a:gd name="connsiteY142" fmla="*/ 1717 h 58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408106" h="585257">
                <a:moveTo>
                  <a:pt x="222207" y="494820"/>
                </a:moveTo>
                <a:cubicBezTo>
                  <a:pt x="207360" y="494175"/>
                  <a:pt x="193158" y="494820"/>
                  <a:pt x="178957" y="496110"/>
                </a:cubicBezTo>
                <a:cubicBezTo>
                  <a:pt x="180893" y="521260"/>
                  <a:pt x="185412" y="546411"/>
                  <a:pt x="191222" y="570917"/>
                </a:cubicBezTo>
                <a:cubicBezTo>
                  <a:pt x="217043" y="567692"/>
                  <a:pt x="245446" y="563823"/>
                  <a:pt x="271267" y="566402"/>
                </a:cubicBezTo>
                <a:cubicBezTo>
                  <a:pt x="269976" y="561243"/>
                  <a:pt x="268685" y="556084"/>
                  <a:pt x="266748" y="550925"/>
                </a:cubicBezTo>
                <a:cubicBezTo>
                  <a:pt x="246737" y="554150"/>
                  <a:pt x="224144" y="555439"/>
                  <a:pt x="204132" y="555439"/>
                </a:cubicBezTo>
                <a:cubicBezTo>
                  <a:pt x="202196" y="555439"/>
                  <a:pt x="202196" y="552860"/>
                  <a:pt x="204132" y="552215"/>
                </a:cubicBezTo>
                <a:cubicBezTo>
                  <a:pt x="224144" y="550280"/>
                  <a:pt x="245446" y="547701"/>
                  <a:pt x="265457" y="545766"/>
                </a:cubicBezTo>
                <a:cubicBezTo>
                  <a:pt x="264812" y="541897"/>
                  <a:pt x="264166" y="538672"/>
                  <a:pt x="262875" y="534803"/>
                </a:cubicBezTo>
                <a:cubicBezTo>
                  <a:pt x="247382" y="537383"/>
                  <a:pt x="229953" y="536738"/>
                  <a:pt x="214461" y="534158"/>
                </a:cubicBezTo>
                <a:cubicBezTo>
                  <a:pt x="212524" y="534158"/>
                  <a:pt x="213170" y="531579"/>
                  <a:pt x="214461" y="531579"/>
                </a:cubicBezTo>
                <a:cubicBezTo>
                  <a:pt x="230599" y="532868"/>
                  <a:pt x="246091" y="531579"/>
                  <a:pt x="262230" y="530934"/>
                </a:cubicBezTo>
                <a:cubicBezTo>
                  <a:pt x="260939" y="525775"/>
                  <a:pt x="260293" y="521260"/>
                  <a:pt x="259648" y="516746"/>
                </a:cubicBezTo>
                <a:cubicBezTo>
                  <a:pt x="240282" y="518681"/>
                  <a:pt x="220916" y="518036"/>
                  <a:pt x="201550" y="519326"/>
                </a:cubicBezTo>
                <a:cubicBezTo>
                  <a:pt x="199613" y="519326"/>
                  <a:pt x="199613" y="516101"/>
                  <a:pt x="201550" y="516101"/>
                </a:cubicBezTo>
                <a:cubicBezTo>
                  <a:pt x="220270" y="513522"/>
                  <a:pt x="240282" y="511587"/>
                  <a:pt x="259002" y="513522"/>
                </a:cubicBezTo>
                <a:cubicBezTo>
                  <a:pt x="258356" y="507073"/>
                  <a:pt x="258356" y="501914"/>
                  <a:pt x="258356" y="496110"/>
                </a:cubicBezTo>
                <a:cubicBezTo>
                  <a:pt x="246737" y="497400"/>
                  <a:pt x="234472" y="494820"/>
                  <a:pt x="222207" y="494820"/>
                </a:cubicBezTo>
                <a:close/>
                <a:moveTo>
                  <a:pt x="221239" y="477731"/>
                </a:moveTo>
                <a:cubicBezTo>
                  <a:pt x="236893" y="477086"/>
                  <a:pt x="252224" y="478698"/>
                  <a:pt x="264166" y="485147"/>
                </a:cubicBezTo>
                <a:cubicBezTo>
                  <a:pt x="266748" y="486437"/>
                  <a:pt x="267394" y="488371"/>
                  <a:pt x="266748" y="490951"/>
                </a:cubicBezTo>
                <a:cubicBezTo>
                  <a:pt x="268685" y="491596"/>
                  <a:pt x="269976" y="492240"/>
                  <a:pt x="270622" y="494175"/>
                </a:cubicBezTo>
                <a:cubicBezTo>
                  <a:pt x="280304" y="517391"/>
                  <a:pt x="280304" y="548990"/>
                  <a:pt x="282241" y="573496"/>
                </a:cubicBezTo>
                <a:cubicBezTo>
                  <a:pt x="282241" y="575431"/>
                  <a:pt x="280950" y="576721"/>
                  <a:pt x="279013" y="577365"/>
                </a:cubicBezTo>
                <a:cubicBezTo>
                  <a:pt x="278368" y="578010"/>
                  <a:pt x="277722" y="578655"/>
                  <a:pt x="276431" y="578655"/>
                </a:cubicBezTo>
                <a:cubicBezTo>
                  <a:pt x="249319" y="585749"/>
                  <a:pt x="217043" y="585104"/>
                  <a:pt x="188639" y="585104"/>
                </a:cubicBezTo>
                <a:cubicBezTo>
                  <a:pt x="187994" y="585104"/>
                  <a:pt x="187348" y="585104"/>
                  <a:pt x="186703" y="585104"/>
                </a:cubicBezTo>
                <a:cubicBezTo>
                  <a:pt x="182830" y="585749"/>
                  <a:pt x="178311" y="584459"/>
                  <a:pt x="177020" y="579300"/>
                </a:cubicBezTo>
                <a:cubicBezTo>
                  <a:pt x="168628" y="549635"/>
                  <a:pt x="166046" y="518036"/>
                  <a:pt x="168628" y="487081"/>
                </a:cubicBezTo>
                <a:cubicBezTo>
                  <a:pt x="168628" y="482567"/>
                  <a:pt x="173792" y="481277"/>
                  <a:pt x="176374" y="483857"/>
                </a:cubicBezTo>
                <a:cubicBezTo>
                  <a:pt x="189608" y="481277"/>
                  <a:pt x="205585" y="478375"/>
                  <a:pt x="221239" y="477731"/>
                </a:cubicBezTo>
                <a:close/>
                <a:moveTo>
                  <a:pt x="333270" y="307278"/>
                </a:moveTo>
                <a:cubicBezTo>
                  <a:pt x="335208" y="307922"/>
                  <a:pt x="335208" y="310499"/>
                  <a:pt x="333270" y="310499"/>
                </a:cubicBezTo>
                <a:cubicBezTo>
                  <a:pt x="297747" y="315008"/>
                  <a:pt x="260931" y="314364"/>
                  <a:pt x="225408" y="314364"/>
                </a:cubicBezTo>
                <a:cubicBezTo>
                  <a:pt x="223470" y="314364"/>
                  <a:pt x="223470" y="311787"/>
                  <a:pt x="225408" y="311787"/>
                </a:cubicBezTo>
                <a:cubicBezTo>
                  <a:pt x="260931" y="309855"/>
                  <a:pt x="297747" y="305990"/>
                  <a:pt x="333270" y="307278"/>
                </a:cubicBezTo>
                <a:close/>
                <a:moveTo>
                  <a:pt x="203820" y="15185"/>
                </a:moveTo>
                <a:cubicBezTo>
                  <a:pt x="148265" y="16092"/>
                  <a:pt x="93437" y="38938"/>
                  <a:pt x="55674" y="81005"/>
                </a:cubicBezTo>
                <a:cubicBezTo>
                  <a:pt x="29853" y="110661"/>
                  <a:pt x="14361" y="147409"/>
                  <a:pt x="15007" y="187381"/>
                </a:cubicBezTo>
                <a:cubicBezTo>
                  <a:pt x="15652" y="218971"/>
                  <a:pt x="25335" y="293756"/>
                  <a:pt x="56965" y="311163"/>
                </a:cubicBezTo>
                <a:cubicBezTo>
                  <a:pt x="58256" y="311163"/>
                  <a:pt x="58902" y="312452"/>
                  <a:pt x="59547" y="313097"/>
                </a:cubicBezTo>
                <a:cubicBezTo>
                  <a:pt x="59547" y="313097"/>
                  <a:pt x="59547" y="312452"/>
                  <a:pt x="59547" y="312452"/>
                </a:cubicBezTo>
                <a:cubicBezTo>
                  <a:pt x="76976" y="282796"/>
                  <a:pt x="94405" y="253785"/>
                  <a:pt x="113771" y="226063"/>
                </a:cubicBezTo>
                <a:cubicBezTo>
                  <a:pt x="115062" y="224773"/>
                  <a:pt x="115707" y="224129"/>
                  <a:pt x="116353" y="223484"/>
                </a:cubicBezTo>
                <a:cubicBezTo>
                  <a:pt x="95051" y="139028"/>
                  <a:pt x="212535" y="88097"/>
                  <a:pt x="266113" y="155790"/>
                </a:cubicBezTo>
                <a:cubicBezTo>
                  <a:pt x="290642" y="187381"/>
                  <a:pt x="288706" y="235733"/>
                  <a:pt x="264176" y="267323"/>
                </a:cubicBezTo>
                <a:cubicBezTo>
                  <a:pt x="242228" y="294401"/>
                  <a:pt x="198333" y="312452"/>
                  <a:pt x="164121" y="300203"/>
                </a:cubicBezTo>
                <a:cubicBezTo>
                  <a:pt x="178322" y="344687"/>
                  <a:pt x="186714" y="400776"/>
                  <a:pt x="178322" y="446550"/>
                </a:cubicBezTo>
                <a:cubicBezTo>
                  <a:pt x="202852" y="444616"/>
                  <a:pt x="227382" y="441393"/>
                  <a:pt x="251911" y="441393"/>
                </a:cubicBezTo>
                <a:cubicBezTo>
                  <a:pt x="251266" y="436880"/>
                  <a:pt x="250620" y="432367"/>
                  <a:pt x="249975" y="427854"/>
                </a:cubicBezTo>
                <a:cubicBezTo>
                  <a:pt x="249975" y="427854"/>
                  <a:pt x="249975" y="428499"/>
                  <a:pt x="249329" y="428499"/>
                </a:cubicBezTo>
                <a:cubicBezTo>
                  <a:pt x="233191" y="431077"/>
                  <a:pt x="216408" y="431722"/>
                  <a:pt x="199624" y="433011"/>
                </a:cubicBezTo>
                <a:cubicBezTo>
                  <a:pt x="198333" y="433011"/>
                  <a:pt x="197688" y="430433"/>
                  <a:pt x="199624" y="430433"/>
                </a:cubicBezTo>
                <a:cubicBezTo>
                  <a:pt x="215762" y="427854"/>
                  <a:pt x="232546" y="425275"/>
                  <a:pt x="249329" y="424630"/>
                </a:cubicBezTo>
                <a:cubicBezTo>
                  <a:pt x="249329" y="420762"/>
                  <a:pt x="248684" y="416249"/>
                  <a:pt x="248684" y="411736"/>
                </a:cubicBezTo>
                <a:cubicBezTo>
                  <a:pt x="230609" y="409802"/>
                  <a:pt x="211889" y="408513"/>
                  <a:pt x="193169" y="409157"/>
                </a:cubicBezTo>
                <a:cubicBezTo>
                  <a:pt x="191233" y="409157"/>
                  <a:pt x="191233" y="406579"/>
                  <a:pt x="193169" y="406579"/>
                </a:cubicBezTo>
                <a:cubicBezTo>
                  <a:pt x="211889" y="404645"/>
                  <a:pt x="230609" y="405289"/>
                  <a:pt x="248684" y="407868"/>
                </a:cubicBezTo>
                <a:cubicBezTo>
                  <a:pt x="249329" y="400776"/>
                  <a:pt x="249329" y="394329"/>
                  <a:pt x="249975" y="387882"/>
                </a:cubicBezTo>
                <a:cubicBezTo>
                  <a:pt x="244811" y="387882"/>
                  <a:pt x="239001" y="387238"/>
                  <a:pt x="233191" y="387882"/>
                </a:cubicBezTo>
                <a:cubicBezTo>
                  <a:pt x="226091" y="387882"/>
                  <a:pt x="219635" y="389817"/>
                  <a:pt x="212535" y="391106"/>
                </a:cubicBezTo>
                <a:cubicBezTo>
                  <a:pt x="211244" y="391106"/>
                  <a:pt x="211244" y="389817"/>
                  <a:pt x="211889" y="389172"/>
                </a:cubicBezTo>
                <a:cubicBezTo>
                  <a:pt x="223508" y="384659"/>
                  <a:pt x="238355" y="382080"/>
                  <a:pt x="250620" y="384659"/>
                </a:cubicBezTo>
                <a:cubicBezTo>
                  <a:pt x="251266" y="381435"/>
                  <a:pt x="251911" y="377567"/>
                  <a:pt x="252557" y="374344"/>
                </a:cubicBezTo>
                <a:cubicBezTo>
                  <a:pt x="251266" y="373054"/>
                  <a:pt x="249975" y="371120"/>
                  <a:pt x="249975" y="368541"/>
                </a:cubicBezTo>
                <a:cubicBezTo>
                  <a:pt x="233191" y="370475"/>
                  <a:pt x="216408" y="369831"/>
                  <a:pt x="199624" y="370475"/>
                </a:cubicBezTo>
                <a:cubicBezTo>
                  <a:pt x="198333" y="370475"/>
                  <a:pt x="198333" y="367897"/>
                  <a:pt x="199624" y="367897"/>
                </a:cubicBezTo>
                <a:cubicBezTo>
                  <a:pt x="216408" y="366607"/>
                  <a:pt x="233837" y="364673"/>
                  <a:pt x="250620" y="364673"/>
                </a:cubicBezTo>
                <a:cubicBezTo>
                  <a:pt x="251266" y="362739"/>
                  <a:pt x="252557" y="361450"/>
                  <a:pt x="255784" y="360805"/>
                </a:cubicBezTo>
                <a:cubicBezTo>
                  <a:pt x="271277" y="356292"/>
                  <a:pt x="286769" y="349845"/>
                  <a:pt x="300970" y="340819"/>
                </a:cubicBezTo>
                <a:cubicBezTo>
                  <a:pt x="272568" y="342109"/>
                  <a:pt x="244811" y="342753"/>
                  <a:pt x="217053" y="341464"/>
                </a:cubicBezTo>
                <a:cubicBezTo>
                  <a:pt x="215117" y="341464"/>
                  <a:pt x="215117" y="338885"/>
                  <a:pt x="217053" y="338885"/>
                </a:cubicBezTo>
                <a:cubicBezTo>
                  <a:pt x="246747" y="338885"/>
                  <a:pt x="277086" y="338240"/>
                  <a:pt x="307426" y="336306"/>
                </a:cubicBezTo>
                <a:cubicBezTo>
                  <a:pt x="326791" y="323412"/>
                  <a:pt x="344220" y="306650"/>
                  <a:pt x="357776" y="287309"/>
                </a:cubicBezTo>
                <a:cubicBezTo>
                  <a:pt x="333246" y="289243"/>
                  <a:pt x="308071" y="287309"/>
                  <a:pt x="283542" y="284730"/>
                </a:cubicBezTo>
                <a:cubicBezTo>
                  <a:pt x="281605" y="284086"/>
                  <a:pt x="281605" y="281507"/>
                  <a:pt x="283542" y="281507"/>
                </a:cubicBezTo>
                <a:cubicBezTo>
                  <a:pt x="308717" y="282796"/>
                  <a:pt x="333892" y="282796"/>
                  <a:pt x="359067" y="283441"/>
                </a:cubicBezTo>
                <a:cubicBezTo>
                  <a:pt x="359713" y="283441"/>
                  <a:pt x="359713" y="283441"/>
                  <a:pt x="360358" y="284086"/>
                </a:cubicBezTo>
                <a:cubicBezTo>
                  <a:pt x="365522" y="275705"/>
                  <a:pt x="370686" y="267323"/>
                  <a:pt x="375205" y="258942"/>
                </a:cubicBezTo>
                <a:cubicBezTo>
                  <a:pt x="343575" y="257653"/>
                  <a:pt x="312590" y="256364"/>
                  <a:pt x="281605" y="256364"/>
                </a:cubicBezTo>
                <a:cubicBezTo>
                  <a:pt x="279668" y="257008"/>
                  <a:pt x="279668" y="254429"/>
                  <a:pt x="281605" y="254429"/>
                </a:cubicBezTo>
                <a:cubicBezTo>
                  <a:pt x="313235" y="252495"/>
                  <a:pt x="345511" y="251851"/>
                  <a:pt x="377142" y="253785"/>
                </a:cubicBezTo>
                <a:cubicBezTo>
                  <a:pt x="382306" y="242825"/>
                  <a:pt x="386179" y="231220"/>
                  <a:pt x="388761" y="218971"/>
                </a:cubicBezTo>
                <a:cubicBezTo>
                  <a:pt x="361649" y="221550"/>
                  <a:pt x="333892" y="220905"/>
                  <a:pt x="307426" y="223484"/>
                </a:cubicBezTo>
                <a:cubicBezTo>
                  <a:pt x="305489" y="223484"/>
                  <a:pt x="305489" y="220905"/>
                  <a:pt x="306780" y="220905"/>
                </a:cubicBezTo>
                <a:cubicBezTo>
                  <a:pt x="333246" y="216392"/>
                  <a:pt x="362295" y="212524"/>
                  <a:pt x="389406" y="215103"/>
                </a:cubicBezTo>
                <a:cubicBezTo>
                  <a:pt x="390697" y="208011"/>
                  <a:pt x="391343" y="201564"/>
                  <a:pt x="391988" y="195117"/>
                </a:cubicBezTo>
                <a:cubicBezTo>
                  <a:pt x="358422" y="197696"/>
                  <a:pt x="325500" y="198985"/>
                  <a:pt x="291933" y="203498"/>
                </a:cubicBezTo>
                <a:cubicBezTo>
                  <a:pt x="290642" y="203498"/>
                  <a:pt x="289997" y="200275"/>
                  <a:pt x="291933" y="200275"/>
                </a:cubicBezTo>
                <a:cubicBezTo>
                  <a:pt x="324209" y="194472"/>
                  <a:pt x="358422" y="189315"/>
                  <a:pt x="391988" y="190604"/>
                </a:cubicBezTo>
                <a:cubicBezTo>
                  <a:pt x="391988" y="187381"/>
                  <a:pt x="391988" y="183512"/>
                  <a:pt x="391988" y="180289"/>
                </a:cubicBezTo>
                <a:cubicBezTo>
                  <a:pt x="391343" y="175776"/>
                  <a:pt x="390697" y="171263"/>
                  <a:pt x="390052" y="166750"/>
                </a:cubicBezTo>
                <a:cubicBezTo>
                  <a:pt x="370041" y="169329"/>
                  <a:pt x="348739" y="168684"/>
                  <a:pt x="328728" y="167395"/>
                </a:cubicBezTo>
                <a:cubicBezTo>
                  <a:pt x="326791" y="167395"/>
                  <a:pt x="326791" y="164816"/>
                  <a:pt x="328728" y="164816"/>
                </a:cubicBezTo>
                <a:cubicBezTo>
                  <a:pt x="348739" y="164816"/>
                  <a:pt x="369395" y="162882"/>
                  <a:pt x="389406" y="162237"/>
                </a:cubicBezTo>
                <a:cubicBezTo>
                  <a:pt x="388761" y="157724"/>
                  <a:pt x="387470" y="152567"/>
                  <a:pt x="386179" y="148054"/>
                </a:cubicBezTo>
                <a:cubicBezTo>
                  <a:pt x="353257" y="152567"/>
                  <a:pt x="319045" y="153212"/>
                  <a:pt x="285478" y="150633"/>
                </a:cubicBezTo>
                <a:cubicBezTo>
                  <a:pt x="283542" y="149988"/>
                  <a:pt x="283542" y="147409"/>
                  <a:pt x="285478" y="147409"/>
                </a:cubicBezTo>
                <a:cubicBezTo>
                  <a:pt x="319045" y="148699"/>
                  <a:pt x="351966" y="146765"/>
                  <a:pt x="384888" y="142896"/>
                </a:cubicBezTo>
                <a:cubicBezTo>
                  <a:pt x="382951" y="135805"/>
                  <a:pt x="380369" y="128713"/>
                  <a:pt x="377142" y="121621"/>
                </a:cubicBezTo>
                <a:cubicBezTo>
                  <a:pt x="331310" y="123555"/>
                  <a:pt x="284833" y="122911"/>
                  <a:pt x="238355" y="120977"/>
                </a:cubicBezTo>
                <a:cubicBezTo>
                  <a:pt x="236419" y="120977"/>
                  <a:pt x="236419" y="118398"/>
                  <a:pt x="238355" y="118398"/>
                </a:cubicBezTo>
                <a:cubicBezTo>
                  <a:pt x="284187" y="117108"/>
                  <a:pt x="330019" y="115819"/>
                  <a:pt x="375850" y="117753"/>
                </a:cubicBezTo>
                <a:cubicBezTo>
                  <a:pt x="372623" y="110661"/>
                  <a:pt x="368750" y="104214"/>
                  <a:pt x="364877" y="97767"/>
                </a:cubicBezTo>
                <a:cubicBezTo>
                  <a:pt x="297097" y="97123"/>
                  <a:pt x="230609" y="95189"/>
                  <a:pt x="163475" y="98412"/>
                </a:cubicBezTo>
                <a:cubicBezTo>
                  <a:pt x="161539" y="98412"/>
                  <a:pt x="161539" y="96478"/>
                  <a:pt x="163475" y="95833"/>
                </a:cubicBezTo>
                <a:cubicBezTo>
                  <a:pt x="228673" y="89386"/>
                  <a:pt x="297097" y="87452"/>
                  <a:pt x="362940" y="95189"/>
                </a:cubicBezTo>
                <a:cubicBezTo>
                  <a:pt x="359067" y="89386"/>
                  <a:pt x="355194" y="84229"/>
                  <a:pt x="350675" y="78426"/>
                </a:cubicBezTo>
                <a:cubicBezTo>
                  <a:pt x="350030" y="78426"/>
                  <a:pt x="350030" y="78426"/>
                  <a:pt x="350030" y="78426"/>
                </a:cubicBezTo>
                <a:cubicBezTo>
                  <a:pt x="267404" y="75848"/>
                  <a:pt x="185423" y="75848"/>
                  <a:pt x="102797" y="77782"/>
                </a:cubicBezTo>
                <a:cubicBezTo>
                  <a:pt x="100860" y="77782"/>
                  <a:pt x="100860" y="74558"/>
                  <a:pt x="102797" y="74558"/>
                </a:cubicBezTo>
                <a:cubicBezTo>
                  <a:pt x="184132" y="68756"/>
                  <a:pt x="266113" y="69401"/>
                  <a:pt x="346802" y="74558"/>
                </a:cubicBezTo>
                <a:cubicBezTo>
                  <a:pt x="338410" y="64888"/>
                  <a:pt x="328728" y="56507"/>
                  <a:pt x="317754" y="49415"/>
                </a:cubicBezTo>
                <a:cubicBezTo>
                  <a:pt x="303553" y="48770"/>
                  <a:pt x="144755" y="44257"/>
                  <a:pt x="146046" y="50704"/>
                </a:cubicBezTo>
                <a:cubicBezTo>
                  <a:pt x="146046" y="51349"/>
                  <a:pt x="145401" y="51349"/>
                  <a:pt x="145401" y="50704"/>
                </a:cubicBezTo>
                <a:cubicBezTo>
                  <a:pt x="140882" y="37810"/>
                  <a:pt x="160248" y="40389"/>
                  <a:pt x="167994" y="40389"/>
                </a:cubicBezTo>
                <a:cubicBezTo>
                  <a:pt x="215117" y="39100"/>
                  <a:pt x="262240" y="40389"/>
                  <a:pt x="309362" y="43613"/>
                </a:cubicBezTo>
                <a:cubicBezTo>
                  <a:pt x="293870" y="33942"/>
                  <a:pt x="277086" y="26206"/>
                  <a:pt x="259012" y="21693"/>
                </a:cubicBezTo>
                <a:cubicBezTo>
                  <a:pt x="240938" y="17019"/>
                  <a:pt x="222339" y="14883"/>
                  <a:pt x="203820" y="15185"/>
                </a:cubicBezTo>
                <a:close/>
                <a:moveTo>
                  <a:pt x="180430" y="1717"/>
                </a:moveTo>
                <a:cubicBezTo>
                  <a:pt x="201763" y="-912"/>
                  <a:pt x="223509" y="-550"/>
                  <a:pt x="244811" y="2996"/>
                </a:cubicBezTo>
                <a:cubicBezTo>
                  <a:pt x="331310" y="17180"/>
                  <a:pt x="399735" y="86163"/>
                  <a:pt x="407481" y="174487"/>
                </a:cubicBezTo>
                <a:cubicBezTo>
                  <a:pt x="415227" y="258942"/>
                  <a:pt x="350030" y="351134"/>
                  <a:pt x="267404" y="374344"/>
                </a:cubicBezTo>
                <a:cubicBezTo>
                  <a:pt x="264822" y="400132"/>
                  <a:pt x="266113" y="424630"/>
                  <a:pt x="269986" y="450418"/>
                </a:cubicBezTo>
                <a:cubicBezTo>
                  <a:pt x="271277" y="460089"/>
                  <a:pt x="258366" y="463957"/>
                  <a:pt x="255139" y="454931"/>
                </a:cubicBezTo>
                <a:cubicBezTo>
                  <a:pt x="255139" y="454287"/>
                  <a:pt x="255139" y="454287"/>
                  <a:pt x="255139" y="454287"/>
                </a:cubicBezTo>
                <a:cubicBezTo>
                  <a:pt x="228673" y="458155"/>
                  <a:pt x="202206" y="458799"/>
                  <a:pt x="175740" y="460089"/>
                </a:cubicBezTo>
                <a:cubicBezTo>
                  <a:pt x="171867" y="460089"/>
                  <a:pt x="169931" y="457510"/>
                  <a:pt x="169931" y="454287"/>
                </a:cubicBezTo>
                <a:cubicBezTo>
                  <a:pt x="167994" y="453642"/>
                  <a:pt x="166703" y="452352"/>
                  <a:pt x="166057" y="450418"/>
                </a:cubicBezTo>
                <a:cubicBezTo>
                  <a:pt x="157020" y="401421"/>
                  <a:pt x="157666" y="345977"/>
                  <a:pt x="155729" y="296335"/>
                </a:cubicBezTo>
                <a:cubicBezTo>
                  <a:pt x="150565" y="292467"/>
                  <a:pt x="153147" y="283441"/>
                  <a:pt x="159602" y="284086"/>
                </a:cubicBezTo>
                <a:cubicBezTo>
                  <a:pt x="191878" y="284730"/>
                  <a:pt x="221572" y="287309"/>
                  <a:pt x="247393" y="262166"/>
                </a:cubicBezTo>
                <a:cubicBezTo>
                  <a:pt x="270631" y="238957"/>
                  <a:pt x="275150" y="198985"/>
                  <a:pt x="257721" y="170618"/>
                </a:cubicBezTo>
                <a:cubicBezTo>
                  <a:pt x="239646" y="141607"/>
                  <a:pt x="198333" y="130002"/>
                  <a:pt x="167994" y="144830"/>
                </a:cubicBezTo>
                <a:cubicBezTo>
                  <a:pt x="136364" y="160303"/>
                  <a:pt x="125390" y="192538"/>
                  <a:pt x="127326" y="225418"/>
                </a:cubicBezTo>
                <a:cubicBezTo>
                  <a:pt x="127326" y="226063"/>
                  <a:pt x="127326" y="226707"/>
                  <a:pt x="127326" y="227352"/>
                </a:cubicBezTo>
                <a:cubicBezTo>
                  <a:pt x="127972" y="228641"/>
                  <a:pt x="127972" y="231220"/>
                  <a:pt x="126681" y="233154"/>
                </a:cubicBezTo>
                <a:cubicBezTo>
                  <a:pt x="107961" y="261521"/>
                  <a:pt x="87304" y="289888"/>
                  <a:pt x="66648" y="316965"/>
                </a:cubicBezTo>
                <a:cubicBezTo>
                  <a:pt x="64711" y="319544"/>
                  <a:pt x="60838" y="318899"/>
                  <a:pt x="59547" y="316321"/>
                </a:cubicBezTo>
                <a:cubicBezTo>
                  <a:pt x="58902" y="318899"/>
                  <a:pt x="56320" y="321478"/>
                  <a:pt x="53092" y="320189"/>
                </a:cubicBezTo>
                <a:cubicBezTo>
                  <a:pt x="18234" y="306005"/>
                  <a:pt x="9842" y="253140"/>
                  <a:pt x="3387" y="220260"/>
                </a:cubicBezTo>
                <a:cubicBezTo>
                  <a:pt x="-4359" y="178355"/>
                  <a:pt x="805" y="137739"/>
                  <a:pt x="22753" y="100991"/>
                </a:cubicBezTo>
                <a:cubicBezTo>
                  <a:pt x="56158" y="44419"/>
                  <a:pt x="116433" y="9605"/>
                  <a:pt x="180430" y="1717"/>
                </a:cubicBezTo>
                <a:close/>
              </a:path>
            </a:pathLst>
          </a:custGeom>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defTabSz="412750" hangingPunct="0"/>
            <a:endParaRPr lang="zh-CN" altLang="en-US" sz="1500" b="1" kern="0">
              <a:solidFill>
                <a:srgbClr val="000000"/>
              </a:solidFill>
              <a:latin typeface="Helvetica Neue"/>
              <a:sym typeface="Helvetica Neue"/>
            </a:endParaRPr>
          </a:p>
        </p:txBody>
      </p:sp>
      <p:sp>
        <p:nvSpPr>
          <p:cNvPr id="8" name="标题 1"/>
          <p:cNvSpPr txBox="1"/>
          <p:nvPr/>
        </p:nvSpPr>
        <p:spPr>
          <a:xfrm>
            <a:off x="619124" y="252202"/>
            <a:ext cx="9455783" cy="9652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25500">
              <a:lnSpc>
                <a:spcPct val="100000"/>
              </a:lnSpc>
              <a:spcBef>
                <a:spcPts val="0"/>
              </a:spcBef>
            </a:pPr>
            <a:r>
              <a:rPr kumimoji="1" lang="en-US" altLang="zh-CN" sz="2400" dirty="0">
                <a:solidFill>
                  <a:schemeClr val="bg2">
                    <a:lumMod val="25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1.1 </a:t>
            </a:r>
            <a:r>
              <a:rPr kumimoji="1" lang="en-US" altLang="zh-CN" sz="2400" dirty="0">
                <a:solidFill>
                  <a:schemeClr val="bg2">
                    <a:lumMod val="25000"/>
                  </a:schemeClr>
                </a:solidFill>
                <a:latin typeface="OPPOSans B" panose="00020600040101010101" charset="-122"/>
                <a:ea typeface="OPPOSans B" panose="00020600040101010101" charset="-122"/>
                <a:cs typeface="OPPOSans B" panose="00020600040101010101" charset="-122"/>
              </a:rPr>
              <a:t>NPS Monitoring System</a:t>
            </a:r>
            <a:endParaRPr kumimoji="1" lang="zh-CN" altLang="en-US" sz="2400" dirty="0">
              <a:solidFill>
                <a:schemeClr val="bg2">
                  <a:lumMod val="25000"/>
                </a:schemeClr>
              </a:solidFill>
              <a:latin typeface="OPPOSans B" panose="00020600040101010101" charset="-122"/>
              <a:ea typeface="OPPOSans B" panose="00020600040101010101" charset="-122"/>
              <a:cs typeface="OPPOSans B" panose="00020600040101010101" charset="-122"/>
              <a:sym typeface="OPPOSans M" panose="0002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txBox="1"/>
          <p:nvPr/>
        </p:nvSpPr>
        <p:spPr>
          <a:xfrm>
            <a:off x="625383" y="261589"/>
            <a:ext cx="9455783" cy="9652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25500">
              <a:lnSpc>
                <a:spcPct val="100000"/>
              </a:lnSpc>
              <a:spcBef>
                <a:spcPts val="0"/>
              </a:spcBef>
            </a:pPr>
            <a:r>
              <a:rPr kumimoji="1" lang="en-US" altLang="zh-CN" sz="2400"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1.2 Introduction of OPPO NPS Survey</a:t>
            </a:r>
            <a:endParaRPr kumimoji="1" lang="zh-CN" altLang="en-US" sz="2400"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endParaRPr>
          </a:p>
        </p:txBody>
      </p:sp>
      <p:sp>
        <p:nvSpPr>
          <p:cNvPr id="34" name="文本框 33"/>
          <p:cNvSpPr txBox="1"/>
          <p:nvPr/>
        </p:nvSpPr>
        <p:spPr>
          <a:xfrm>
            <a:off x="625382" y="1451959"/>
            <a:ext cx="10873501" cy="886525"/>
          </a:xfrm>
          <a:prstGeom prst="rect">
            <a:avLst/>
          </a:prstGeom>
          <a:noFill/>
          <a:ln w="12700" cap="flat">
            <a:noFill/>
            <a:miter lim="400000"/>
          </a:ln>
          <a:effectLst/>
          <a:sp3d/>
        </p:spPr>
        <p:txBody>
          <a:bodyPr wrap="square">
            <a:spAutoFit/>
          </a:bodyPr>
          <a:lstStyle/>
          <a:p>
            <a:pPr marL="0" marR="0" lvl="0" indent="0" defTabSz="412750" eaLnBrk="1" fontAlgn="auto" latinLnBrk="0" hangingPunct="0">
              <a:lnSpc>
                <a:spcPct val="15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000000"/>
                </a:solidFill>
                <a:effectLst/>
                <a:uLnTx/>
                <a:uFillTx/>
                <a:latin typeface="OPPOSans R" panose="00020600040101010101" charset="-122"/>
                <a:ea typeface="OPPOSans R" panose="00020600040101010101" charset="-122"/>
                <a:sym typeface="Helvetica Neue"/>
              </a:rPr>
              <a:t>“</a:t>
            </a:r>
            <a:r>
              <a:rPr kumimoji="0" lang="en-US" altLang="zh-CN" sz="1800" b="1" i="0" u="none" strike="noStrike" kern="0" cap="none" spc="0" normalizeH="0" baseline="0" noProof="0" dirty="0">
                <a:ln>
                  <a:noFill/>
                </a:ln>
                <a:solidFill>
                  <a:srgbClr val="000000"/>
                </a:solidFill>
                <a:effectLst/>
                <a:uLnTx/>
                <a:uFillTx/>
                <a:latin typeface="OPPOSans R" panose="00020600040101010101" charset="-122"/>
                <a:ea typeface="OPPOSans R" panose="00020600040101010101" charset="-122"/>
                <a:sym typeface="Helvetica Neue"/>
              </a:rPr>
              <a:t>In June 2020, the company's decision-making committee decided to introduce the NPS system and regard NPS as the company's current first-level indicator</a:t>
            </a:r>
            <a:r>
              <a:rPr kumimoji="0" lang="zh-CN" altLang="en-US" sz="1800" b="1" i="0" u="none" strike="noStrike" kern="0" cap="none" spc="0" normalizeH="0" baseline="0" noProof="0" dirty="0">
                <a:ln>
                  <a:noFill/>
                </a:ln>
                <a:solidFill>
                  <a:srgbClr val="000000"/>
                </a:solidFill>
                <a:effectLst/>
                <a:uLnTx/>
                <a:uFillTx/>
                <a:latin typeface="OPPOSans R" panose="00020600040101010101" charset="-122"/>
                <a:ea typeface="OPPOSans R" panose="00020600040101010101" charset="-122"/>
                <a:sym typeface="Helvetica Neue"/>
              </a:rPr>
              <a:t>”</a:t>
            </a:r>
            <a:endParaRPr kumimoji="0" lang="en-US" altLang="zh-CN" sz="1800" b="1" i="0" u="none" strike="noStrike" kern="0" cap="none" spc="0" normalizeH="0" baseline="0" noProof="0" dirty="0">
              <a:ln>
                <a:noFill/>
              </a:ln>
              <a:solidFill>
                <a:srgbClr val="000000"/>
              </a:solidFill>
              <a:effectLst/>
              <a:uLnTx/>
              <a:uFillTx/>
              <a:latin typeface="OPPOSans R" panose="00020600040101010101" charset="-122"/>
              <a:ea typeface="OPPOSans R" panose="00020600040101010101" charset="-122"/>
              <a:sym typeface="Helvetica Neue"/>
            </a:endParaRPr>
          </a:p>
        </p:txBody>
      </p:sp>
      <p:sp>
        <p:nvSpPr>
          <p:cNvPr id="35" name="文本框 34"/>
          <p:cNvSpPr txBox="1"/>
          <p:nvPr/>
        </p:nvSpPr>
        <p:spPr>
          <a:xfrm>
            <a:off x="625381" y="2672216"/>
            <a:ext cx="10873501" cy="886525"/>
          </a:xfrm>
          <a:prstGeom prst="rect">
            <a:avLst/>
          </a:prstGeom>
          <a:noFill/>
          <a:ln w="12700" cap="flat">
            <a:noFill/>
            <a:miter lim="400000"/>
          </a:ln>
          <a:effectLst/>
          <a:sp3d/>
        </p:spPr>
        <p:txBody>
          <a:bodyPr wrap="square">
            <a:spAutoFit/>
          </a:bodyPr>
          <a:lstStyle/>
          <a:p>
            <a:pPr marL="0" marR="0" lvl="0" indent="0" defTabSz="412750" eaLnBrk="1" fontAlgn="auto" latinLnBrk="0" hangingPunct="0">
              <a:lnSpc>
                <a:spcPct val="15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000000"/>
                </a:solidFill>
                <a:effectLst/>
                <a:uLnTx/>
                <a:uFillTx/>
                <a:latin typeface="OPPOSans R" panose="00020600040101010101" charset="-122"/>
                <a:ea typeface="OPPOSans R" panose="00020600040101010101" charset="-122"/>
                <a:sym typeface="Helvetica Neue"/>
              </a:rPr>
              <a:t>“</a:t>
            </a:r>
            <a:r>
              <a:rPr kumimoji="0" lang="en-US" altLang="zh-CN" sz="1800" b="1" i="0" u="none" strike="noStrike" kern="0" cap="none" spc="0" normalizeH="0" baseline="0" noProof="0" dirty="0">
                <a:ln>
                  <a:noFill/>
                </a:ln>
                <a:solidFill>
                  <a:srgbClr val="000000"/>
                </a:solidFill>
                <a:effectLst/>
                <a:uLnTx/>
                <a:uFillTx/>
                <a:latin typeface="OPPOSans R" panose="00020600040101010101" charset="-122"/>
                <a:ea typeface="OPPOSans R" panose="00020600040101010101" charset="-122"/>
                <a:sym typeface="Helvetica Neue"/>
              </a:rPr>
              <a:t>In 2020, the company made a clear strategic declaration of ‘All for one, with user experience as the core’</a:t>
            </a:r>
            <a:r>
              <a:rPr kumimoji="0" lang="zh-CN" altLang="en-US" sz="1800" b="1" i="0" u="none" strike="noStrike" kern="0" cap="none" spc="0" normalizeH="0" baseline="0" noProof="0" dirty="0">
                <a:ln>
                  <a:noFill/>
                </a:ln>
                <a:solidFill>
                  <a:srgbClr val="000000"/>
                </a:solidFill>
                <a:effectLst/>
                <a:uLnTx/>
                <a:uFillTx/>
                <a:latin typeface="OPPOSans R" panose="00020600040101010101" charset="-122"/>
                <a:ea typeface="OPPOSans R" panose="00020600040101010101" charset="-122"/>
                <a:sym typeface="Helvetica Neue"/>
              </a:rPr>
              <a:t>”</a:t>
            </a:r>
            <a:endParaRPr kumimoji="0" lang="zh-CN" altLang="en-US" sz="1800" b="1" i="0" u="none" strike="noStrike" kern="0" cap="none" spc="0" normalizeH="0" baseline="0" noProof="0" dirty="0">
              <a:ln>
                <a:noFill/>
              </a:ln>
              <a:solidFill>
                <a:srgbClr val="000000"/>
              </a:solidFill>
              <a:effectLst/>
              <a:uLnTx/>
              <a:uFillTx/>
              <a:latin typeface="OPPOSans R" panose="00020600040101010101" charset="-122"/>
              <a:ea typeface="OPPOSans R" panose="00020600040101010101" charset="-122"/>
              <a:sym typeface="Helvetica Neue"/>
            </a:endParaRPr>
          </a:p>
        </p:txBody>
      </p:sp>
      <p:sp>
        <p:nvSpPr>
          <p:cNvPr id="36" name="文本框 35"/>
          <p:cNvSpPr txBox="1"/>
          <p:nvPr/>
        </p:nvSpPr>
        <p:spPr>
          <a:xfrm>
            <a:off x="625381" y="3892473"/>
            <a:ext cx="11420888" cy="1302023"/>
          </a:xfrm>
          <a:prstGeom prst="rect">
            <a:avLst/>
          </a:prstGeom>
          <a:noFill/>
          <a:ln w="12700" cap="flat">
            <a:noFill/>
            <a:miter lim="400000"/>
          </a:ln>
          <a:effectLst/>
          <a:sp3d/>
        </p:spPr>
        <p:txBody>
          <a:bodyPr wrap="square">
            <a:spAutoFit/>
          </a:bodyPr>
          <a:lstStyle/>
          <a:p>
            <a:pPr marL="0" marR="0" lvl="0" indent="0" defTabSz="412750" eaLnBrk="1" fontAlgn="auto" latinLnBrk="0" hangingPunct="0">
              <a:lnSpc>
                <a:spcPct val="15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000000"/>
                </a:solidFill>
                <a:effectLst/>
                <a:uLnTx/>
                <a:uFillTx/>
                <a:latin typeface="OPPOSans R" panose="00020600040101010101" charset="-122"/>
                <a:ea typeface="OPPOSans R" panose="00020600040101010101" charset="-122"/>
                <a:sym typeface="Helvetica Neue"/>
              </a:rPr>
              <a:t>“</a:t>
            </a:r>
            <a:r>
              <a:rPr kumimoji="0" lang="en-US" altLang="zh-CN" sz="1800" b="1" i="0" u="none" strike="noStrike" kern="0" cap="none" spc="0" normalizeH="0" baseline="0" noProof="0" dirty="0">
                <a:ln>
                  <a:noFill/>
                </a:ln>
                <a:solidFill>
                  <a:srgbClr val="000000"/>
                </a:solidFill>
                <a:effectLst/>
                <a:uLnTx/>
                <a:uFillTx/>
                <a:latin typeface="OPPOSans R" panose="00020600040101010101" charset="-122"/>
                <a:ea typeface="OPPOSans R" panose="00020600040101010101" charset="-122"/>
                <a:sym typeface="Helvetica Neue"/>
              </a:rPr>
              <a:t>In 2021, all company’s business departments will enter a stage of comprehensive NPS promotion and experience improvement, and </a:t>
            </a:r>
            <a:r>
              <a:rPr lang="en-US" altLang="zh-CN" b="1" kern="0" dirty="0">
                <a:solidFill>
                  <a:srgbClr val="000000"/>
                </a:solidFill>
                <a:latin typeface="OPPOSans R" panose="00020600040101010101" charset="-122"/>
                <a:ea typeface="OPPOSans R" panose="00020600040101010101" charset="-122"/>
                <a:sym typeface="Helvetica Neue"/>
              </a:rPr>
              <a:t>firstly </a:t>
            </a:r>
            <a:r>
              <a:rPr kumimoji="0" lang="en-US" altLang="zh-CN" sz="1800" b="1" i="0" u="none" strike="noStrike" kern="0" cap="none" spc="0" normalizeH="0" baseline="0" noProof="0" dirty="0">
                <a:ln>
                  <a:noFill/>
                </a:ln>
                <a:solidFill>
                  <a:srgbClr val="000000"/>
                </a:solidFill>
                <a:effectLst/>
                <a:uLnTx/>
                <a:uFillTx/>
                <a:latin typeface="OPPOSans R" panose="00020600040101010101" charset="-122"/>
                <a:ea typeface="OPPOSans R" panose="00020600040101010101" charset="-122"/>
                <a:sym typeface="Helvetica Neue"/>
              </a:rPr>
              <a:t>strive to reach the top 2 in the industry in China’s mobile NPS rankings</a:t>
            </a:r>
            <a:r>
              <a:rPr kumimoji="0" lang="zh-CN" altLang="en-US" sz="1800" b="1" i="0" u="none" strike="noStrike" kern="0" cap="none" spc="0" normalizeH="0" baseline="0" noProof="0" dirty="0">
                <a:ln>
                  <a:noFill/>
                </a:ln>
                <a:solidFill>
                  <a:srgbClr val="000000"/>
                </a:solidFill>
                <a:effectLst/>
                <a:uLnTx/>
                <a:uFillTx/>
                <a:latin typeface="OPPOSans R" panose="00020600040101010101" charset="-122"/>
                <a:ea typeface="OPPOSans R" panose="00020600040101010101" charset="-122"/>
                <a:sym typeface="Helvetica Neue"/>
              </a:rPr>
              <a:t>”</a:t>
            </a:r>
            <a:endParaRPr kumimoji="0" lang="en-US" altLang="zh-CN" sz="1800" b="1" i="0" u="none" strike="noStrike" kern="0" cap="none" spc="0" normalizeH="0" baseline="0" noProof="0" dirty="0">
              <a:ln>
                <a:noFill/>
              </a:ln>
              <a:solidFill>
                <a:srgbClr val="000000"/>
              </a:solidFill>
              <a:effectLst/>
              <a:uLnTx/>
              <a:uFillTx/>
              <a:latin typeface="OPPOSans R" panose="00020600040101010101" charset="-122"/>
              <a:ea typeface="OPPOSans R" panose="00020600040101010101" charset="-122"/>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1"/>
          <a:srcRect b="11167"/>
          <a:stretch>
            <a:fillRect/>
          </a:stretch>
        </p:blipFill>
        <p:spPr>
          <a:xfrm>
            <a:off x="656450" y="3366367"/>
            <a:ext cx="3596952" cy="1803436"/>
          </a:xfrm>
          <a:prstGeom prst="rect">
            <a:avLst/>
          </a:prstGeom>
        </p:spPr>
      </p:pic>
      <p:grpSp>
        <p:nvGrpSpPr>
          <p:cNvPr id="36" name="#12095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811860" y="1020593"/>
            <a:ext cx="10962919" cy="5317148"/>
            <a:chOff x="673100" y="1443891"/>
            <a:chExt cx="10962919" cy="5317148"/>
          </a:xfrm>
        </p:grpSpPr>
        <p:cxnSp>
          <p:nvCxnSpPr>
            <p:cNvPr id="37" name="直接连接符 36"/>
            <p:cNvCxnSpPr/>
            <p:nvPr/>
          </p:nvCxnSpPr>
          <p:spPr>
            <a:xfrm>
              <a:off x="673100" y="1661179"/>
              <a:ext cx="3265921" cy="0"/>
            </a:xfrm>
            <a:prstGeom prst="line">
              <a:avLst/>
            </a:prstGeom>
            <a:noFill/>
            <a:ln w="76200" cap="rnd" cmpd="sng" algn="ctr">
              <a:solidFill>
                <a:srgbClr val="FFFFFF">
                  <a:lumMod val="85000"/>
                </a:srgbClr>
              </a:solidFill>
              <a:prstDash val="solid"/>
              <a:round/>
              <a:tailEnd type="arrow" w="sm" len="sm"/>
            </a:ln>
            <a:effectLst/>
          </p:spPr>
        </p:cxnSp>
        <p:grpSp>
          <p:nvGrpSpPr>
            <p:cNvPr id="38" name="iṡ1îďe"/>
            <p:cNvGrpSpPr/>
            <p:nvPr/>
          </p:nvGrpSpPr>
          <p:grpSpPr>
            <a:xfrm>
              <a:off x="2113672" y="1443891"/>
              <a:ext cx="453418" cy="453417"/>
              <a:chOff x="3053759" y="2636364"/>
              <a:chExt cx="531791" cy="531791"/>
            </a:xfrm>
          </p:grpSpPr>
          <p:sp>
            <p:nvSpPr>
              <p:cNvPr id="86" name="íṣľîḓê"/>
              <p:cNvSpPr/>
              <p:nvPr/>
            </p:nvSpPr>
            <p:spPr>
              <a:xfrm>
                <a:off x="3053759" y="2636364"/>
                <a:ext cx="531791" cy="531791"/>
              </a:xfrm>
              <a:prstGeom prst="ellipse">
                <a:avLst/>
              </a:prstGeom>
              <a:solidFill>
                <a:srgbClr val="046937"/>
              </a:solidFill>
              <a:ln w="38100" cap="flat" cmpd="sng" algn="ctr">
                <a:solidFill>
                  <a:srgbClr val="FFFFFF"/>
                </a:solidFill>
                <a:prstDash val="solid"/>
              </a:ln>
              <a:effectLst/>
            </p:spPr>
            <p:txBody>
              <a:bodyPr wrap="square" lIns="45720" tIns="22860" rIns="45720" bIns="22860" anchor="ctr">
                <a:normAutofit/>
              </a:bodyPr>
              <a:lstStyle/>
              <a:p>
                <a:pPr marL="0" marR="0" lvl="0" indent="0" algn="ctr" defTabSz="412750" eaLnBrk="1" fontAlgn="auto" latinLnBrk="0" hangingPunct="0">
                  <a:lnSpc>
                    <a:spcPct val="100000"/>
                  </a:lnSpc>
                  <a:spcBef>
                    <a:spcPts val="0"/>
                  </a:spcBef>
                  <a:spcAft>
                    <a:spcPts val="0"/>
                  </a:spcAft>
                  <a:buClrTx/>
                  <a:buSzTx/>
                  <a:buFontTx/>
                  <a:buNone/>
                  <a:defRPr/>
                </a:pPr>
                <a:endParaRPr kumimoji="0" sz="1500" b="1" i="0" u="none" strike="noStrike" kern="0" cap="none" spc="0" normalizeH="0" baseline="0" noProof="0">
                  <a:ln>
                    <a:noFill/>
                  </a:ln>
                  <a:solidFill>
                    <a:srgbClr val="FFFFFF"/>
                  </a:solidFill>
                  <a:effectLst/>
                  <a:uLnTx/>
                  <a:uFillTx/>
                  <a:sym typeface="Helvetica Neue"/>
                </a:endParaRPr>
              </a:p>
            </p:txBody>
          </p:sp>
          <p:sp>
            <p:nvSpPr>
              <p:cNvPr id="87" name="î$1iḍe"/>
              <p:cNvSpPr/>
              <p:nvPr/>
            </p:nvSpPr>
            <p:spPr bwMode="auto">
              <a:xfrm>
                <a:off x="3172435" y="2738347"/>
                <a:ext cx="294438" cy="283596"/>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rgbClr val="FFFFFF"/>
              </a:solidFill>
              <a:ln>
                <a:noFill/>
              </a:ln>
            </p:spPr>
            <p:txBody>
              <a:bodyPr wrap="square" lIns="45720" tIns="22860" rIns="45720" bIns="22860" anchor="ctr">
                <a:normAutofit fontScale="92500" lnSpcReduction="10000"/>
              </a:bodyPr>
              <a:lstStyle/>
              <a:p>
                <a:pPr marL="0" marR="0" lvl="0" indent="0" algn="ctr" defTabSz="412750" eaLnBrk="1" fontAlgn="auto" latinLnBrk="0" hangingPunct="0">
                  <a:lnSpc>
                    <a:spcPct val="100000"/>
                  </a:lnSpc>
                  <a:spcBef>
                    <a:spcPts val="0"/>
                  </a:spcBef>
                  <a:spcAft>
                    <a:spcPts val="0"/>
                  </a:spcAft>
                  <a:buClrTx/>
                  <a:buSzTx/>
                  <a:buFontTx/>
                  <a:buNone/>
                  <a:defRPr/>
                </a:pPr>
                <a:endParaRPr kumimoji="0" sz="1500" b="1" i="0" u="none" strike="noStrike" kern="0" cap="none" spc="0" normalizeH="0" baseline="0" noProof="0">
                  <a:ln>
                    <a:noFill/>
                  </a:ln>
                  <a:solidFill>
                    <a:srgbClr val="000000"/>
                  </a:solidFill>
                  <a:effectLst/>
                  <a:uLnTx/>
                  <a:uFillTx/>
                  <a:sym typeface="Helvetica Neue"/>
                </a:endParaRPr>
              </a:p>
            </p:txBody>
          </p:sp>
        </p:grpSp>
        <p:grpSp>
          <p:nvGrpSpPr>
            <p:cNvPr id="39" name="íşliḋé"/>
            <p:cNvGrpSpPr/>
            <p:nvPr/>
          </p:nvGrpSpPr>
          <p:grpSpPr>
            <a:xfrm>
              <a:off x="3939019" y="1708312"/>
              <a:ext cx="3789938" cy="544288"/>
              <a:chOff x="2260361" y="1708312"/>
              <a:chExt cx="1853742" cy="544288"/>
            </a:xfrm>
          </p:grpSpPr>
          <p:cxnSp>
            <p:nvCxnSpPr>
              <p:cNvPr id="84" name="直接连接符 83"/>
              <p:cNvCxnSpPr/>
              <p:nvPr/>
            </p:nvCxnSpPr>
            <p:spPr>
              <a:xfrm>
                <a:off x="2260361" y="1708312"/>
                <a:ext cx="234917" cy="516816"/>
              </a:xfrm>
              <a:prstGeom prst="line">
                <a:avLst/>
              </a:prstGeom>
              <a:noFill/>
              <a:ln w="76200" cap="rnd" cmpd="sng" algn="ctr">
                <a:solidFill>
                  <a:srgbClr val="FFFFFF">
                    <a:lumMod val="85000"/>
                  </a:srgbClr>
                </a:solidFill>
                <a:prstDash val="solid"/>
                <a:round/>
              </a:ln>
              <a:effectLst/>
            </p:spPr>
          </p:cxnSp>
          <p:cxnSp>
            <p:nvCxnSpPr>
              <p:cNvPr id="85" name="直接连接符 84"/>
              <p:cNvCxnSpPr/>
              <p:nvPr/>
            </p:nvCxnSpPr>
            <p:spPr>
              <a:xfrm>
                <a:off x="2516671" y="2252600"/>
                <a:ext cx="1597432" cy="0"/>
              </a:xfrm>
              <a:prstGeom prst="line">
                <a:avLst/>
              </a:prstGeom>
              <a:noFill/>
              <a:ln w="76200" cap="rnd" cmpd="sng" algn="ctr">
                <a:solidFill>
                  <a:srgbClr val="FFFFFF">
                    <a:lumMod val="85000"/>
                  </a:srgbClr>
                </a:solidFill>
                <a:prstDash val="solid"/>
                <a:round/>
                <a:tailEnd type="arrow" w="sm" len="sm"/>
              </a:ln>
              <a:effectLst/>
            </p:spPr>
          </p:cxnSp>
        </p:grpSp>
        <p:grpSp>
          <p:nvGrpSpPr>
            <p:cNvPr id="47" name="ïṣľïḋè"/>
            <p:cNvGrpSpPr/>
            <p:nvPr/>
          </p:nvGrpSpPr>
          <p:grpSpPr>
            <a:xfrm>
              <a:off x="5869292" y="1984377"/>
              <a:ext cx="453418" cy="453417"/>
              <a:chOff x="3053760" y="2620852"/>
              <a:chExt cx="531791" cy="531791"/>
            </a:xfrm>
          </p:grpSpPr>
          <p:sp>
            <p:nvSpPr>
              <p:cNvPr id="82" name="ïşḷîdé"/>
              <p:cNvSpPr/>
              <p:nvPr/>
            </p:nvSpPr>
            <p:spPr>
              <a:xfrm>
                <a:off x="3053760" y="2620852"/>
                <a:ext cx="531791" cy="531791"/>
              </a:xfrm>
              <a:prstGeom prst="ellipse">
                <a:avLst/>
              </a:prstGeom>
              <a:solidFill>
                <a:srgbClr val="C9C9C8"/>
              </a:solidFill>
              <a:ln w="38100" cap="flat" cmpd="sng" algn="ctr">
                <a:solidFill>
                  <a:srgbClr val="FFFFFF"/>
                </a:solidFill>
                <a:prstDash val="solid"/>
              </a:ln>
              <a:effectLst/>
            </p:spPr>
            <p:txBody>
              <a:bodyPr wrap="square" lIns="45720" tIns="22860" rIns="45720" bIns="22860" anchor="ctr">
                <a:normAutofit/>
              </a:bodyPr>
              <a:lstStyle/>
              <a:p>
                <a:pPr marL="0" marR="0" lvl="0" indent="0" algn="ctr" defTabSz="412750" eaLnBrk="1" fontAlgn="auto" latinLnBrk="0" hangingPunct="0">
                  <a:lnSpc>
                    <a:spcPct val="100000"/>
                  </a:lnSpc>
                  <a:spcBef>
                    <a:spcPts val="0"/>
                  </a:spcBef>
                  <a:spcAft>
                    <a:spcPts val="0"/>
                  </a:spcAft>
                  <a:buClrTx/>
                  <a:buSzTx/>
                  <a:buFontTx/>
                  <a:buNone/>
                  <a:defRPr/>
                </a:pPr>
                <a:endParaRPr kumimoji="0" sz="1500" b="1" i="0" u="none" strike="noStrike" kern="0" cap="none" spc="0" normalizeH="0" baseline="0" noProof="0">
                  <a:ln>
                    <a:noFill/>
                  </a:ln>
                  <a:solidFill>
                    <a:srgbClr val="FFFFFF"/>
                  </a:solidFill>
                  <a:effectLst/>
                  <a:uLnTx/>
                  <a:uFillTx/>
                  <a:sym typeface="Helvetica Neue"/>
                </a:endParaRPr>
              </a:p>
            </p:txBody>
          </p:sp>
          <p:sp>
            <p:nvSpPr>
              <p:cNvPr id="83" name="íšḻiḍè"/>
              <p:cNvSpPr/>
              <p:nvPr/>
            </p:nvSpPr>
            <p:spPr bwMode="auto">
              <a:xfrm>
                <a:off x="3172435" y="2738349"/>
                <a:ext cx="294438" cy="283598"/>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rgbClr val="FFFFFF"/>
              </a:solidFill>
              <a:ln>
                <a:noFill/>
              </a:ln>
            </p:spPr>
            <p:txBody>
              <a:bodyPr wrap="square" lIns="45720" tIns="22860" rIns="45720" bIns="22860" anchor="ctr">
                <a:normAutofit fontScale="92500" lnSpcReduction="10000"/>
              </a:bodyPr>
              <a:lstStyle/>
              <a:p>
                <a:pPr marL="0" marR="0" lvl="0" indent="0" algn="ctr" defTabSz="412750" eaLnBrk="1" fontAlgn="auto" latinLnBrk="0" hangingPunct="0">
                  <a:lnSpc>
                    <a:spcPct val="100000"/>
                  </a:lnSpc>
                  <a:spcBef>
                    <a:spcPts val="0"/>
                  </a:spcBef>
                  <a:spcAft>
                    <a:spcPts val="0"/>
                  </a:spcAft>
                  <a:buClrTx/>
                  <a:buSzTx/>
                  <a:buFontTx/>
                  <a:buNone/>
                  <a:defRPr/>
                </a:pPr>
                <a:endParaRPr kumimoji="0" sz="1500" b="1" i="0" u="none" strike="noStrike" kern="0" cap="none" spc="0" normalizeH="0" baseline="0" noProof="0">
                  <a:ln>
                    <a:noFill/>
                  </a:ln>
                  <a:solidFill>
                    <a:srgbClr val="000000"/>
                  </a:solidFill>
                  <a:effectLst/>
                  <a:uLnTx/>
                  <a:uFillTx/>
                  <a:sym typeface="Helvetica Neue"/>
                </a:endParaRPr>
              </a:p>
            </p:txBody>
          </p:sp>
        </p:grpSp>
        <p:grpSp>
          <p:nvGrpSpPr>
            <p:cNvPr id="56" name="îŝļîḍé"/>
            <p:cNvGrpSpPr/>
            <p:nvPr/>
          </p:nvGrpSpPr>
          <p:grpSpPr>
            <a:xfrm>
              <a:off x="7728959" y="2262027"/>
              <a:ext cx="3789938" cy="516816"/>
              <a:chOff x="4114104" y="2262027"/>
              <a:chExt cx="1853742" cy="516816"/>
            </a:xfrm>
          </p:grpSpPr>
          <p:cxnSp>
            <p:nvCxnSpPr>
              <p:cNvPr id="80" name="直接连接符 79"/>
              <p:cNvCxnSpPr/>
              <p:nvPr/>
            </p:nvCxnSpPr>
            <p:spPr>
              <a:xfrm>
                <a:off x="4114104" y="2262027"/>
                <a:ext cx="234917" cy="516816"/>
              </a:xfrm>
              <a:prstGeom prst="line">
                <a:avLst/>
              </a:prstGeom>
              <a:noFill/>
              <a:ln w="76200" cap="rnd" cmpd="sng" algn="ctr">
                <a:solidFill>
                  <a:srgbClr val="FFFFFF">
                    <a:lumMod val="85000"/>
                  </a:srgbClr>
                </a:solidFill>
                <a:prstDash val="solid"/>
                <a:round/>
              </a:ln>
              <a:effectLst/>
            </p:spPr>
          </p:cxnSp>
          <p:cxnSp>
            <p:nvCxnSpPr>
              <p:cNvPr id="81" name="直接连接符 80"/>
              <p:cNvCxnSpPr/>
              <p:nvPr/>
            </p:nvCxnSpPr>
            <p:spPr>
              <a:xfrm>
                <a:off x="4370414" y="2768608"/>
                <a:ext cx="1597432" cy="0"/>
              </a:xfrm>
              <a:prstGeom prst="line">
                <a:avLst/>
              </a:prstGeom>
              <a:noFill/>
              <a:ln w="76200" cap="rnd" cmpd="sng" algn="ctr">
                <a:solidFill>
                  <a:srgbClr val="FFFFFF">
                    <a:lumMod val="85000"/>
                  </a:srgbClr>
                </a:solidFill>
                <a:prstDash val="solid"/>
                <a:round/>
                <a:tailEnd type="arrow" w="sm" len="sm"/>
              </a:ln>
              <a:effectLst/>
            </p:spPr>
          </p:cxnSp>
        </p:grpSp>
        <p:grpSp>
          <p:nvGrpSpPr>
            <p:cNvPr id="57" name="ïṥļiḋé"/>
            <p:cNvGrpSpPr/>
            <p:nvPr/>
          </p:nvGrpSpPr>
          <p:grpSpPr>
            <a:xfrm>
              <a:off x="9624910" y="2457056"/>
              <a:ext cx="453418" cy="453417"/>
              <a:chOff x="3053759" y="2525800"/>
              <a:chExt cx="531791" cy="531790"/>
            </a:xfrm>
          </p:grpSpPr>
          <p:sp>
            <p:nvSpPr>
              <p:cNvPr id="78" name="iŝlíḓè"/>
              <p:cNvSpPr/>
              <p:nvPr/>
            </p:nvSpPr>
            <p:spPr>
              <a:xfrm>
                <a:off x="3053759" y="2525800"/>
                <a:ext cx="531791" cy="531790"/>
              </a:xfrm>
              <a:prstGeom prst="ellipse">
                <a:avLst/>
              </a:prstGeom>
              <a:solidFill>
                <a:srgbClr val="2DC84D"/>
              </a:solidFill>
              <a:ln w="38100" cap="flat" cmpd="sng" algn="ctr">
                <a:solidFill>
                  <a:srgbClr val="FFFFFF"/>
                </a:solidFill>
                <a:prstDash val="solid"/>
              </a:ln>
              <a:effectLst/>
            </p:spPr>
            <p:txBody>
              <a:bodyPr wrap="square" lIns="45720" tIns="22860" rIns="45720" bIns="22860" anchor="ctr">
                <a:normAutofit/>
              </a:bodyPr>
              <a:lstStyle/>
              <a:p>
                <a:pPr marL="0" marR="0" lvl="0" indent="0" algn="ctr" defTabSz="412750" eaLnBrk="1" fontAlgn="auto" latinLnBrk="0" hangingPunct="0">
                  <a:lnSpc>
                    <a:spcPct val="100000"/>
                  </a:lnSpc>
                  <a:spcBef>
                    <a:spcPts val="0"/>
                  </a:spcBef>
                  <a:spcAft>
                    <a:spcPts val="0"/>
                  </a:spcAft>
                  <a:buClrTx/>
                  <a:buSzTx/>
                  <a:buFontTx/>
                  <a:buNone/>
                  <a:defRPr/>
                </a:pPr>
                <a:endParaRPr kumimoji="0" sz="1500" b="1" i="0" u="none" strike="noStrike" kern="0" cap="none" spc="0" normalizeH="0" baseline="0" noProof="0">
                  <a:ln>
                    <a:noFill/>
                  </a:ln>
                  <a:solidFill>
                    <a:srgbClr val="FFFFFF"/>
                  </a:solidFill>
                  <a:effectLst/>
                  <a:uLnTx/>
                  <a:uFillTx/>
                  <a:sym typeface="Helvetica Neue"/>
                </a:endParaRPr>
              </a:p>
            </p:txBody>
          </p:sp>
          <p:sp>
            <p:nvSpPr>
              <p:cNvPr id="79" name="íṣ1ïḑê"/>
              <p:cNvSpPr/>
              <p:nvPr/>
            </p:nvSpPr>
            <p:spPr bwMode="auto">
              <a:xfrm>
                <a:off x="3182666" y="2659733"/>
                <a:ext cx="294438" cy="283598"/>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rgbClr val="FFFFFF"/>
              </a:solidFill>
              <a:ln>
                <a:noFill/>
              </a:ln>
            </p:spPr>
            <p:txBody>
              <a:bodyPr wrap="square" lIns="45720" tIns="22860" rIns="45720" bIns="22860" anchor="ctr">
                <a:normAutofit fontScale="92500" lnSpcReduction="10000"/>
              </a:bodyPr>
              <a:lstStyle/>
              <a:p>
                <a:pPr marL="0" marR="0" lvl="0" indent="0" algn="ctr" defTabSz="412750" eaLnBrk="1" fontAlgn="auto" latinLnBrk="0" hangingPunct="0">
                  <a:lnSpc>
                    <a:spcPct val="100000"/>
                  </a:lnSpc>
                  <a:spcBef>
                    <a:spcPts val="0"/>
                  </a:spcBef>
                  <a:spcAft>
                    <a:spcPts val="0"/>
                  </a:spcAft>
                  <a:buClrTx/>
                  <a:buSzTx/>
                  <a:buFontTx/>
                  <a:buNone/>
                  <a:defRPr/>
                </a:pPr>
                <a:endParaRPr kumimoji="0" sz="1500" b="1" i="0" u="none" strike="noStrike" kern="0" cap="none" spc="0" normalizeH="0" baseline="0" noProof="0">
                  <a:ln>
                    <a:noFill/>
                  </a:ln>
                  <a:solidFill>
                    <a:srgbClr val="000000"/>
                  </a:solidFill>
                  <a:effectLst/>
                  <a:uLnTx/>
                  <a:uFillTx/>
                  <a:sym typeface="Helvetica Neue"/>
                </a:endParaRPr>
              </a:p>
            </p:txBody>
          </p:sp>
        </p:grpSp>
        <p:grpSp>
          <p:nvGrpSpPr>
            <p:cNvPr id="68" name="işliḑé"/>
            <p:cNvGrpSpPr/>
            <p:nvPr/>
          </p:nvGrpSpPr>
          <p:grpSpPr>
            <a:xfrm>
              <a:off x="4350073" y="2526442"/>
              <a:ext cx="3560116" cy="4234597"/>
              <a:chOff x="2476580" y="2526442"/>
              <a:chExt cx="1746164" cy="4234597"/>
            </a:xfrm>
          </p:grpSpPr>
          <p:sp>
            <p:nvSpPr>
              <p:cNvPr id="76" name="isļïdè"/>
              <p:cNvSpPr txBox="1"/>
              <p:nvPr/>
            </p:nvSpPr>
            <p:spPr>
              <a:xfrm>
                <a:off x="2476580" y="5201076"/>
                <a:ext cx="1746164" cy="1559963"/>
              </a:xfrm>
              <a:prstGeom prst="rect">
                <a:avLst/>
              </a:prstGeom>
              <a:noFill/>
              <a:ln>
                <a:noFill/>
              </a:ln>
            </p:spPr>
            <p:txBody>
              <a:bodyPr wrap="square" lIns="45720" tIns="22860" rIns="45720" bIns="22860" anchor="t" anchorCtr="0">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50000"/>
                  </a:lnSpc>
                  <a:spcBef>
                    <a:spcPct val="0"/>
                  </a:spcBef>
                  <a:spcAft>
                    <a:spcPts val="0"/>
                  </a:spcAft>
                  <a:buClrTx/>
                  <a:buSzTx/>
                  <a:buFontTx/>
                  <a:buNone/>
                  <a:defRPr/>
                </a:pPr>
                <a:r>
                  <a:rPr kumimoji="0" lang="zh-CN" altLang="en-US" sz="1300" b="1" i="0" u="none" strike="noStrike" kern="1200" cap="none" spc="0" normalizeH="0" baseline="0" noProof="0" dirty="0">
                    <a:ln>
                      <a:noFill/>
                    </a:ln>
                    <a:solidFill>
                      <a:srgbClr val="000000"/>
                    </a:solidFill>
                    <a:effectLst/>
                    <a:uLnTx/>
                    <a:uFillTx/>
                    <a:sym typeface="Helvetica Neue"/>
                  </a:rPr>
                  <a:t>步骤</a:t>
                </a:r>
                <a:r>
                  <a:rPr kumimoji="0" lang="zh-CN" altLang="en-US" sz="1300" b="0" i="0" u="none" strike="noStrike" kern="1200" cap="none" spc="0" normalizeH="0" baseline="0" noProof="0" dirty="0">
                    <a:ln>
                      <a:noFill/>
                    </a:ln>
                    <a:solidFill>
                      <a:srgbClr val="000000"/>
                    </a:solidFill>
                    <a:effectLst/>
                    <a:uLnTx/>
                    <a:uFillTx/>
                    <a:sym typeface="Helvetica Neue"/>
                  </a:rPr>
                  <a:t>：采用用户旅程地图（</a:t>
                </a:r>
                <a:r>
                  <a:rPr kumimoji="0" lang="en-US" altLang="zh-CN" sz="1300" b="0" i="0" u="none" strike="noStrike" kern="1200" cap="none" spc="0" normalizeH="0" baseline="0" noProof="0" dirty="0">
                    <a:ln>
                      <a:noFill/>
                    </a:ln>
                    <a:solidFill>
                      <a:srgbClr val="000000"/>
                    </a:solidFill>
                    <a:effectLst/>
                    <a:uLnTx/>
                    <a:uFillTx/>
                    <a:sym typeface="Helvetica Neue"/>
                  </a:rPr>
                  <a:t>User Journey Map)</a:t>
                </a:r>
                <a:r>
                  <a:rPr kumimoji="0" lang="zh-CN" altLang="en-US" sz="1300" b="0" i="0" u="none" strike="noStrike" kern="1200" cap="none" spc="0" normalizeH="0" baseline="0" noProof="0" dirty="0">
                    <a:ln>
                      <a:noFill/>
                    </a:ln>
                    <a:solidFill>
                      <a:srgbClr val="000000"/>
                    </a:solidFill>
                    <a:effectLst/>
                    <a:uLnTx/>
                    <a:uFillTx/>
                    <a:sym typeface="Helvetica Neue"/>
                  </a:rPr>
                  <a:t>工具，</a:t>
                </a:r>
                <a:r>
                  <a:rPr kumimoji="0" lang="zh-CN" altLang="en-US" sz="1300" b="0" i="0" u="none" strike="noStrike" kern="1200" cap="none" spc="0" normalizeH="0" baseline="0" noProof="0" dirty="0">
                    <a:ln>
                      <a:noFill/>
                    </a:ln>
                    <a:solidFill>
                      <a:srgbClr val="000000"/>
                    </a:solidFill>
                    <a:effectLst/>
                    <a:uLnTx/>
                    <a:uFillTx/>
                    <a:sym typeface="+mn-lt"/>
                  </a:rPr>
                  <a:t>梳理出用户全生命周期的关键旅程阶段、用户行为和体验驱动因子</a:t>
                </a:r>
                <a:endParaRPr kumimoji="0" lang="en-US" altLang="zh-CN" sz="1300" b="0" i="0" u="none" strike="noStrike" kern="1200" cap="none" spc="0" normalizeH="0" baseline="0" noProof="0" dirty="0">
                  <a:ln>
                    <a:noFill/>
                  </a:ln>
                  <a:solidFill>
                    <a:srgbClr val="000000"/>
                  </a:solidFill>
                  <a:effectLst/>
                  <a:uLnTx/>
                  <a:uFillTx/>
                  <a:sym typeface="+mn-lt"/>
                </a:endParaRPr>
              </a:p>
              <a:p>
                <a:pPr marL="0" marR="0" lvl="0" indent="0" algn="l" defTabSz="457200" rtl="0" eaLnBrk="1" fontAlgn="auto" latinLnBrk="0" hangingPunct="1">
                  <a:lnSpc>
                    <a:spcPct val="150000"/>
                  </a:lnSpc>
                  <a:spcBef>
                    <a:spcPct val="0"/>
                  </a:spcBef>
                  <a:spcAft>
                    <a:spcPts val="0"/>
                  </a:spcAft>
                  <a:buClrTx/>
                  <a:buSzTx/>
                  <a:buFontTx/>
                  <a:buNone/>
                  <a:defRPr/>
                </a:pPr>
                <a:r>
                  <a:rPr kumimoji="0" lang="zh-CN" altLang="en-US" sz="1300" b="1" i="0" u="none" strike="noStrike" kern="1200" cap="none" spc="0" normalizeH="0" baseline="0" noProof="0" dirty="0">
                    <a:ln>
                      <a:noFill/>
                    </a:ln>
                    <a:solidFill>
                      <a:srgbClr val="000000"/>
                    </a:solidFill>
                    <a:effectLst/>
                    <a:uLnTx/>
                    <a:uFillTx/>
                    <a:sym typeface="+mn-lt"/>
                  </a:rPr>
                  <a:t>结果</a:t>
                </a:r>
                <a:r>
                  <a:rPr kumimoji="0" lang="zh-CN" altLang="en-US" sz="1300" b="0" i="0" u="none" strike="noStrike" kern="1200" cap="none" spc="0" normalizeH="0" baseline="0" noProof="0" dirty="0">
                    <a:ln>
                      <a:noFill/>
                    </a:ln>
                    <a:solidFill>
                      <a:srgbClr val="000000"/>
                    </a:solidFill>
                    <a:effectLst/>
                    <a:uLnTx/>
                    <a:uFillTx/>
                    <a:sym typeface="+mn-lt"/>
                  </a:rPr>
                  <a:t>：</a:t>
                </a:r>
                <a:r>
                  <a:rPr kumimoji="0" lang="en-US" altLang="zh-CN" sz="1300" b="0" i="0" u="none" strike="noStrike" kern="1200" cap="none" spc="0" normalizeH="0" baseline="0" noProof="0" dirty="0">
                    <a:ln>
                      <a:noFill/>
                    </a:ln>
                    <a:solidFill>
                      <a:srgbClr val="000000"/>
                    </a:solidFill>
                    <a:effectLst/>
                    <a:uLnTx/>
                    <a:uFillTx/>
                    <a:sym typeface="+mn-lt"/>
                  </a:rPr>
                  <a:t>16</a:t>
                </a:r>
                <a:r>
                  <a:rPr kumimoji="0" lang="zh-CN" altLang="en-US" sz="1300" b="0" i="0" u="none" strike="noStrike" kern="1200" cap="none" spc="0" normalizeH="0" baseline="0" noProof="0" dirty="0">
                    <a:ln>
                      <a:noFill/>
                    </a:ln>
                    <a:solidFill>
                      <a:srgbClr val="000000"/>
                    </a:solidFill>
                    <a:effectLst/>
                    <a:uLnTx/>
                    <a:uFillTx/>
                    <a:sym typeface="+mn-lt"/>
                  </a:rPr>
                  <a:t>个用户旅程阶段，</a:t>
                </a:r>
                <a:r>
                  <a:rPr kumimoji="0" lang="en-US" altLang="zh-CN" sz="1300" b="0" i="0" u="none" strike="noStrike" kern="1200" cap="none" spc="0" normalizeH="0" baseline="0" noProof="0" dirty="0">
                    <a:ln>
                      <a:noFill/>
                    </a:ln>
                    <a:solidFill>
                      <a:srgbClr val="000000"/>
                    </a:solidFill>
                    <a:effectLst/>
                    <a:uLnTx/>
                    <a:uFillTx/>
                    <a:sym typeface="+mn-lt"/>
                  </a:rPr>
                  <a:t>70</a:t>
                </a:r>
                <a:r>
                  <a:rPr kumimoji="0" lang="zh-CN" altLang="en-US" sz="1300" b="0" i="0" u="none" strike="noStrike" kern="1200" cap="none" spc="0" normalizeH="0" baseline="0" noProof="0" dirty="0">
                    <a:ln>
                      <a:noFill/>
                    </a:ln>
                    <a:solidFill>
                      <a:srgbClr val="000000"/>
                    </a:solidFill>
                    <a:effectLst/>
                    <a:uLnTx/>
                    <a:uFillTx/>
                    <a:sym typeface="+mn-lt"/>
                  </a:rPr>
                  <a:t>个用户行为场景，</a:t>
                </a:r>
                <a:r>
                  <a:rPr kumimoji="0" lang="en-US" altLang="zh-CN" sz="1300" b="0" i="0" u="none" strike="noStrike" kern="1200" cap="none" spc="0" normalizeH="0" baseline="0" noProof="0" dirty="0">
                    <a:ln>
                      <a:noFill/>
                    </a:ln>
                    <a:solidFill>
                      <a:srgbClr val="000000"/>
                    </a:solidFill>
                    <a:effectLst/>
                    <a:uLnTx/>
                    <a:uFillTx/>
                    <a:sym typeface="+mn-lt"/>
                  </a:rPr>
                  <a:t>290</a:t>
                </a:r>
                <a:r>
                  <a:rPr kumimoji="0" lang="zh-CN" altLang="en-US" sz="1300" b="0" i="0" u="none" strike="noStrike" kern="1200" cap="none" spc="0" normalizeH="0" baseline="0" noProof="0" dirty="0">
                    <a:ln>
                      <a:noFill/>
                    </a:ln>
                    <a:solidFill>
                      <a:srgbClr val="000000"/>
                    </a:solidFill>
                    <a:effectLst/>
                    <a:uLnTx/>
                    <a:uFillTx/>
                    <a:sym typeface="+mn-lt"/>
                  </a:rPr>
                  <a:t>个体验驱动因子，</a:t>
                </a:r>
                <a:r>
                  <a:rPr kumimoji="0" lang="en-US" altLang="zh-CN" sz="1300" b="0" i="0" u="none" strike="noStrike" kern="1200" cap="none" spc="0" normalizeH="0" baseline="0" noProof="0" dirty="0">
                    <a:ln>
                      <a:noFill/>
                    </a:ln>
                    <a:solidFill>
                      <a:srgbClr val="000000"/>
                    </a:solidFill>
                    <a:effectLst/>
                    <a:uLnTx/>
                    <a:uFillTx/>
                    <a:sym typeface="+mn-lt"/>
                  </a:rPr>
                  <a:t>5</a:t>
                </a:r>
                <a:r>
                  <a:rPr kumimoji="0" lang="zh-CN" altLang="en-US" sz="1300" b="0" i="0" u="none" strike="noStrike" kern="1200" cap="none" spc="0" normalizeH="0" baseline="0" noProof="0" dirty="0">
                    <a:ln>
                      <a:noFill/>
                    </a:ln>
                    <a:solidFill>
                      <a:srgbClr val="000000"/>
                    </a:solidFill>
                    <a:effectLst/>
                    <a:uLnTx/>
                    <a:uFillTx/>
                    <a:sym typeface="+mn-lt"/>
                  </a:rPr>
                  <a:t>大跨部门关键议题，</a:t>
                </a:r>
                <a:r>
                  <a:rPr kumimoji="0" lang="en-US" altLang="zh-CN" sz="1300" b="0" i="0" u="none" strike="noStrike" kern="1200" cap="none" spc="0" normalizeH="0" baseline="0" noProof="0" dirty="0">
                    <a:ln>
                      <a:noFill/>
                    </a:ln>
                    <a:solidFill>
                      <a:srgbClr val="000000"/>
                    </a:solidFill>
                    <a:effectLst/>
                    <a:uLnTx/>
                    <a:uFillTx/>
                    <a:sym typeface="+mn-lt"/>
                  </a:rPr>
                  <a:t>19</a:t>
                </a:r>
                <a:r>
                  <a:rPr kumimoji="0" lang="zh-CN" altLang="en-US" sz="1300" b="0" i="0" u="none" strike="noStrike" kern="1200" cap="none" spc="0" normalizeH="0" baseline="0" noProof="0" dirty="0">
                    <a:ln>
                      <a:noFill/>
                    </a:ln>
                    <a:solidFill>
                      <a:srgbClr val="000000"/>
                    </a:solidFill>
                    <a:effectLst/>
                    <a:uLnTx/>
                    <a:uFillTx/>
                    <a:sym typeface="+mn-lt"/>
                  </a:rPr>
                  <a:t>个部门内关键议题</a:t>
                </a:r>
                <a:endParaRPr kumimoji="0" lang="en-US" altLang="zh-CN" sz="1300" b="0" i="0" u="none" strike="noStrike" kern="1200" cap="none" spc="0" normalizeH="0" baseline="0" noProof="0" dirty="0">
                  <a:ln>
                    <a:noFill/>
                  </a:ln>
                  <a:solidFill>
                    <a:srgbClr val="000000"/>
                  </a:solidFill>
                  <a:effectLst/>
                  <a:uLnTx/>
                  <a:uFillTx/>
                  <a:sym typeface="+mn-lt"/>
                </a:endParaRPr>
              </a:p>
              <a:p>
                <a:pPr marL="0" marR="0" lvl="0" indent="0" algn="l" defTabSz="457200" rtl="0" eaLnBrk="1" fontAlgn="auto" latinLnBrk="0" hangingPunct="1">
                  <a:lnSpc>
                    <a:spcPct val="150000"/>
                  </a:lnSpc>
                  <a:spcBef>
                    <a:spcPct val="0"/>
                  </a:spcBef>
                  <a:spcAft>
                    <a:spcPts val="0"/>
                  </a:spcAft>
                  <a:buClrTx/>
                  <a:buSzTx/>
                  <a:buFontTx/>
                  <a:buNone/>
                  <a:defRPr/>
                </a:pPr>
                <a:r>
                  <a:rPr kumimoji="0" lang="en-US" altLang="zh-CN" sz="1300" b="0" i="0" u="none" strike="noStrike" kern="1200" cap="none" spc="0" normalizeH="0" baseline="0" noProof="0" dirty="0">
                    <a:ln>
                      <a:noFill/>
                    </a:ln>
                    <a:solidFill>
                      <a:srgbClr val="000000"/>
                    </a:solidFill>
                    <a:effectLst/>
                    <a:uLnTx/>
                    <a:uFillTx/>
                    <a:sym typeface="+mn-lt"/>
                  </a:rPr>
                  <a:t>Using the User Journey Map tool to sort out the key journey stages, user behaviors and experience driving factors of the user's full life cycle</a:t>
                </a:r>
                <a:endParaRPr kumimoji="0" lang="zh-CN" altLang="en-US" sz="1300" b="0" i="0" u="none" strike="noStrike" kern="1200" cap="none" spc="0" normalizeH="0" baseline="0" noProof="0" dirty="0">
                  <a:ln>
                    <a:noFill/>
                  </a:ln>
                  <a:solidFill>
                    <a:srgbClr val="000000"/>
                  </a:solidFill>
                  <a:effectLst/>
                  <a:uLnTx/>
                  <a:uFillTx/>
                  <a:sym typeface="+mn-lt"/>
                </a:endParaRPr>
              </a:p>
              <a:p>
                <a:pPr marL="0" marR="0" lvl="0" indent="0" algn="l" defTabSz="457200" rtl="0" eaLnBrk="1" fontAlgn="auto" latinLnBrk="0" hangingPunct="1">
                  <a:lnSpc>
                    <a:spcPct val="150000"/>
                  </a:lnSpc>
                  <a:spcBef>
                    <a:spcPct val="0"/>
                  </a:spcBef>
                  <a:spcAft>
                    <a:spcPts val="0"/>
                  </a:spcAft>
                  <a:buClrTx/>
                  <a:buSzTx/>
                  <a:buFontTx/>
                  <a:buNone/>
                  <a:defRPr/>
                </a:pPr>
                <a:endParaRPr kumimoji="0" lang="en-US" altLang="zh-CN" sz="1200" b="0" i="0" u="none" strike="noStrike" kern="1200" cap="none" spc="0" normalizeH="0" baseline="0" noProof="0" dirty="0">
                  <a:ln>
                    <a:noFill/>
                  </a:ln>
                  <a:solidFill>
                    <a:srgbClr val="000000"/>
                  </a:solidFill>
                  <a:effectLst/>
                  <a:uLnTx/>
                  <a:uFillTx/>
                  <a:sym typeface="Helvetica Neue"/>
                </a:endParaRPr>
              </a:p>
            </p:txBody>
          </p:sp>
          <p:sp>
            <p:nvSpPr>
              <p:cNvPr id="77" name="îslïḍe"/>
              <p:cNvSpPr/>
              <p:nvPr/>
            </p:nvSpPr>
            <p:spPr>
              <a:xfrm>
                <a:off x="2515154" y="2526442"/>
                <a:ext cx="1635534" cy="446763"/>
              </a:xfrm>
              <a:prstGeom prst="rect">
                <a:avLst/>
              </a:prstGeom>
            </p:spPr>
            <p:txBody>
              <a:bodyPr wrap="square" lIns="45720" tIns="22860" rIns="45720" bIns="2286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000000"/>
                    </a:solidFill>
                    <a:effectLst/>
                    <a:uLnTx/>
                    <a:uFillTx/>
                    <a:sym typeface="Helvetica Neue"/>
                  </a:rPr>
                  <a:t>2020.09</a:t>
                </a:r>
                <a:endParaRPr kumimoji="0" lang="en-US" altLang="zh-CN" sz="1400" b="1" i="0" u="none" strike="noStrike" kern="1200" cap="none" spc="0" normalizeH="0" baseline="0" noProof="0" dirty="0">
                  <a:ln>
                    <a:noFill/>
                  </a:ln>
                  <a:solidFill>
                    <a:srgbClr val="000000"/>
                  </a:solidFill>
                  <a:effectLst/>
                  <a:uLnTx/>
                  <a:uFillTx/>
                  <a:sym typeface="Helvetica Neue"/>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1100" b="1" i="0" u="none" strike="noStrike" kern="1200" cap="none" spc="0" normalizeH="0" baseline="0" noProof="0" dirty="0">
                    <a:ln>
                      <a:noFill/>
                    </a:ln>
                    <a:solidFill>
                      <a:srgbClr val="000000"/>
                    </a:solidFill>
                    <a:effectLst/>
                    <a:uLnTx/>
                    <a:uFillTx/>
                    <a:sym typeface="Helvetica Neue"/>
                  </a:rPr>
                  <a:t>Sorting out the key journey stages</a:t>
                </a:r>
                <a:endParaRPr kumimoji="0" lang="zh-CN" altLang="en-US" sz="1100" b="1" i="0" u="none" strike="noStrike" kern="1200" cap="none" spc="0" normalizeH="0" baseline="0" noProof="0" dirty="0">
                  <a:ln>
                    <a:noFill/>
                  </a:ln>
                  <a:solidFill>
                    <a:srgbClr val="000000"/>
                  </a:solidFill>
                  <a:effectLst/>
                  <a:uLnTx/>
                  <a:uFillTx/>
                  <a:sym typeface="Helvetica Neue"/>
                </a:endParaRPr>
              </a:p>
            </p:txBody>
          </p:sp>
        </p:grpSp>
        <p:grpSp>
          <p:nvGrpSpPr>
            <p:cNvPr id="69" name="ïṥ1ïďe"/>
            <p:cNvGrpSpPr/>
            <p:nvPr/>
          </p:nvGrpSpPr>
          <p:grpSpPr>
            <a:xfrm>
              <a:off x="8067219" y="2942335"/>
              <a:ext cx="3568800" cy="3705580"/>
              <a:chOff x="4299764" y="2942335"/>
              <a:chExt cx="1750423" cy="3705580"/>
            </a:xfrm>
          </p:grpSpPr>
          <p:sp>
            <p:nvSpPr>
              <p:cNvPr id="72" name="îṡļïḓê"/>
              <p:cNvSpPr txBox="1"/>
              <p:nvPr/>
            </p:nvSpPr>
            <p:spPr>
              <a:xfrm>
                <a:off x="4299764" y="5178565"/>
                <a:ext cx="1750423" cy="1469350"/>
              </a:xfrm>
              <a:prstGeom prst="rect">
                <a:avLst/>
              </a:prstGeom>
              <a:noFill/>
              <a:ln>
                <a:noFill/>
              </a:ln>
            </p:spPr>
            <p:txBody>
              <a:bodyPr wrap="square" lIns="45720" tIns="22860" rIns="45720" bIns="22860" anchor="t" anchorCtr="0">
                <a:normAutofit fontScale="70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50000"/>
                  </a:lnSpc>
                  <a:spcBef>
                    <a:spcPct val="0"/>
                  </a:spcBef>
                  <a:spcAft>
                    <a:spcPts val="0"/>
                  </a:spcAft>
                  <a:buClrTx/>
                  <a:buSzTx/>
                  <a:buFontTx/>
                  <a:buNone/>
                  <a:defRPr/>
                </a:pPr>
                <a:r>
                  <a:rPr kumimoji="0" lang="zh-CN" altLang="en-US" sz="1400" b="1" i="0" u="none" strike="noStrike" kern="1200" cap="none" spc="0" normalizeH="0" baseline="0" noProof="0" dirty="0">
                    <a:ln>
                      <a:noFill/>
                    </a:ln>
                    <a:solidFill>
                      <a:srgbClr val="000000"/>
                    </a:solidFill>
                    <a:effectLst/>
                    <a:uLnTx/>
                    <a:uFillTx/>
                    <a:sym typeface="Helvetica Neue"/>
                  </a:rPr>
                  <a:t>步骤</a:t>
                </a:r>
                <a:r>
                  <a:rPr kumimoji="0" lang="zh-CN" altLang="en-US" sz="1400" b="0" i="0" u="none" strike="noStrike" kern="1200" cap="none" spc="0" normalizeH="0" baseline="0" noProof="0" dirty="0">
                    <a:ln>
                      <a:noFill/>
                    </a:ln>
                    <a:solidFill>
                      <a:srgbClr val="000000"/>
                    </a:solidFill>
                    <a:effectLst/>
                    <a:uLnTx/>
                    <a:uFillTx/>
                    <a:sym typeface="Helvetica Neue"/>
                  </a:rPr>
                  <a:t>：根据前期梳理的关键旅程，确认用户行为以及体验驱动因子，并导入</a:t>
                </a:r>
                <a:r>
                  <a:rPr kumimoji="0" lang="en-US" altLang="zh-CN" sz="1400" b="0" i="0" u="none" strike="noStrike" kern="1200" cap="none" spc="0" normalizeH="0" baseline="0" noProof="0" dirty="0">
                    <a:ln>
                      <a:noFill/>
                    </a:ln>
                    <a:solidFill>
                      <a:srgbClr val="000000"/>
                    </a:solidFill>
                    <a:effectLst/>
                    <a:uLnTx/>
                    <a:uFillTx/>
                    <a:sym typeface="Helvetica Neue"/>
                  </a:rPr>
                  <a:t>NPS</a:t>
                </a:r>
                <a:r>
                  <a:rPr kumimoji="0" lang="zh-CN" altLang="en-US" sz="1400" b="0" i="0" u="none" strike="noStrike" kern="1200" cap="none" spc="0" normalizeH="0" baseline="0" noProof="0" dirty="0">
                    <a:ln>
                      <a:noFill/>
                    </a:ln>
                    <a:solidFill>
                      <a:srgbClr val="000000"/>
                    </a:solidFill>
                    <a:effectLst/>
                    <a:uLnTx/>
                    <a:uFillTx/>
                    <a:sym typeface="Helvetica Neue"/>
                  </a:rPr>
                  <a:t>监测体系，进行实时监测</a:t>
                </a:r>
                <a:endParaRPr kumimoji="0" lang="en-US" altLang="zh-CN" sz="1400" b="0" i="0" u="none" strike="noStrike" kern="1200" cap="none" spc="0" normalizeH="0" baseline="0" noProof="0" dirty="0">
                  <a:ln>
                    <a:noFill/>
                  </a:ln>
                  <a:solidFill>
                    <a:srgbClr val="000000"/>
                  </a:solidFill>
                  <a:effectLst/>
                  <a:uLnTx/>
                  <a:uFillTx/>
                  <a:sym typeface="Helvetica Neue"/>
                </a:endParaRPr>
              </a:p>
              <a:p>
                <a:pPr marL="0" marR="0" lvl="0" indent="0" algn="l" defTabSz="457200" rtl="0" eaLnBrk="1" fontAlgn="auto" latinLnBrk="0" hangingPunct="1">
                  <a:lnSpc>
                    <a:spcPct val="150000"/>
                  </a:lnSpc>
                  <a:spcBef>
                    <a:spcPct val="0"/>
                  </a:spcBef>
                  <a:spcAft>
                    <a:spcPts val="0"/>
                  </a:spcAft>
                  <a:buClrTx/>
                  <a:buSzTx/>
                  <a:buFontTx/>
                  <a:buNone/>
                  <a:defRPr/>
                </a:pPr>
                <a:r>
                  <a:rPr kumimoji="0" lang="zh-CN" altLang="en-US" sz="1400" b="1" i="0" u="none" strike="noStrike" kern="1200" cap="none" spc="0" normalizeH="0" baseline="0" noProof="0" dirty="0">
                    <a:ln>
                      <a:noFill/>
                    </a:ln>
                    <a:solidFill>
                      <a:srgbClr val="000000"/>
                    </a:solidFill>
                    <a:effectLst/>
                    <a:uLnTx/>
                    <a:uFillTx/>
                    <a:sym typeface="Helvetica Neue"/>
                  </a:rPr>
                  <a:t>结果</a:t>
                </a:r>
                <a:r>
                  <a:rPr kumimoji="0" lang="zh-CN" altLang="en-US" sz="1400" b="0" i="0" u="none" strike="noStrike" kern="1200" cap="none" spc="0" normalizeH="0" baseline="0" noProof="0" dirty="0">
                    <a:ln>
                      <a:noFill/>
                    </a:ln>
                    <a:solidFill>
                      <a:srgbClr val="000000"/>
                    </a:solidFill>
                    <a:effectLst/>
                    <a:uLnTx/>
                    <a:uFillTx/>
                    <a:sym typeface="Helvetica Neue"/>
                  </a:rPr>
                  <a:t>：</a:t>
                </a:r>
                <a:r>
                  <a:rPr kumimoji="0" lang="en-US" altLang="zh-CN" sz="1400" b="0" i="0" u="none" strike="noStrike" kern="1200" cap="none" spc="0" normalizeH="0" baseline="0" noProof="0" dirty="0">
                    <a:ln>
                      <a:noFill/>
                    </a:ln>
                    <a:solidFill>
                      <a:srgbClr val="000000"/>
                    </a:solidFill>
                    <a:effectLst/>
                    <a:uLnTx/>
                    <a:uFillTx/>
                    <a:sym typeface="Helvetica Neue"/>
                  </a:rPr>
                  <a:t>NPS</a:t>
                </a:r>
                <a:r>
                  <a:rPr kumimoji="0" lang="zh-CN" altLang="en-US" sz="1400" b="0" i="0" u="none" strike="noStrike" kern="1200" cap="none" spc="0" normalizeH="0" baseline="0" noProof="0" dirty="0">
                    <a:ln>
                      <a:noFill/>
                    </a:ln>
                    <a:solidFill>
                      <a:srgbClr val="000000"/>
                    </a:solidFill>
                    <a:effectLst/>
                    <a:uLnTx/>
                    <a:uFillTx/>
                    <a:sym typeface="Helvetica Neue"/>
                  </a:rPr>
                  <a:t>数据看板，包括总体情况、不同系列、不同机型、用户画像、用户原声；服务</a:t>
                </a:r>
                <a:r>
                  <a:rPr kumimoji="0" lang="en-US" altLang="zh-CN" sz="1400" b="0" i="0" u="none" strike="noStrike" kern="1200" cap="none" spc="0" normalizeH="0" baseline="0" noProof="0" dirty="0">
                    <a:ln>
                      <a:noFill/>
                    </a:ln>
                    <a:solidFill>
                      <a:srgbClr val="000000"/>
                    </a:solidFill>
                    <a:effectLst/>
                    <a:uLnTx/>
                    <a:uFillTx/>
                    <a:sym typeface="Helvetica Neue"/>
                  </a:rPr>
                  <a:t>NPS</a:t>
                </a:r>
                <a:r>
                  <a:rPr kumimoji="0" lang="zh-CN" altLang="en-US" sz="1400" b="0" i="0" u="none" strike="noStrike" kern="1200" cap="none" spc="0" normalizeH="0" baseline="0" noProof="0" dirty="0">
                    <a:ln>
                      <a:noFill/>
                    </a:ln>
                    <a:solidFill>
                      <a:srgbClr val="000000"/>
                    </a:solidFill>
                    <a:effectLst/>
                    <a:uLnTx/>
                    <a:uFillTx/>
                    <a:sym typeface="Helvetica Neue"/>
                  </a:rPr>
                  <a:t>数据看板，包括</a:t>
                </a:r>
                <a:r>
                  <a:rPr kumimoji="0" lang="en-US" altLang="zh-CN" sz="1400" b="0" i="0" u="none" strike="noStrike" kern="1200" cap="none" spc="0" normalizeH="0" baseline="0" noProof="0" dirty="0">
                    <a:ln>
                      <a:noFill/>
                    </a:ln>
                    <a:solidFill>
                      <a:srgbClr val="000000"/>
                    </a:solidFill>
                    <a:effectLst/>
                    <a:uLnTx/>
                    <a:uFillTx/>
                    <a:sym typeface="Helvetica Neue"/>
                  </a:rPr>
                  <a:t>NPS</a:t>
                </a:r>
                <a:r>
                  <a:rPr kumimoji="0" lang="zh-CN" altLang="en-US" sz="1400" b="0" i="0" u="none" strike="noStrike" kern="1200" cap="none" spc="0" normalizeH="0" baseline="0" noProof="0" dirty="0">
                    <a:ln>
                      <a:noFill/>
                    </a:ln>
                    <a:solidFill>
                      <a:srgbClr val="000000"/>
                    </a:solidFill>
                    <a:effectLst/>
                    <a:uLnTx/>
                    <a:uFillTx/>
                    <a:sym typeface="Helvetica Neue"/>
                  </a:rPr>
                  <a:t>值、关键驱动因子</a:t>
                </a:r>
                <a:endParaRPr kumimoji="0" lang="en-US" altLang="zh-CN" sz="1400" b="0" i="0" u="none" strike="noStrike" kern="1200" cap="none" spc="0" normalizeH="0" baseline="0" noProof="0" dirty="0">
                  <a:ln>
                    <a:noFill/>
                  </a:ln>
                  <a:solidFill>
                    <a:srgbClr val="000000"/>
                  </a:solidFill>
                  <a:effectLst/>
                  <a:uLnTx/>
                  <a:uFillTx/>
                  <a:sym typeface="Helvetica Neue"/>
                </a:endParaRPr>
              </a:p>
              <a:p>
                <a:pPr marL="0" marR="0" lvl="0" indent="0" algn="l" defTabSz="457200" rtl="0" eaLnBrk="1" fontAlgn="auto" latinLnBrk="0" hangingPunct="1">
                  <a:lnSpc>
                    <a:spcPct val="150000"/>
                  </a:lnSpc>
                  <a:spcBef>
                    <a:spcPct val="0"/>
                  </a:spcBef>
                  <a:spcAft>
                    <a:spcPts val="0"/>
                  </a:spcAft>
                  <a:buClrTx/>
                  <a:buSzTx/>
                  <a:buFontTx/>
                  <a:buNone/>
                  <a:defRPr/>
                </a:pPr>
                <a:r>
                  <a:rPr kumimoji="0" lang="en-US" altLang="zh-CN" sz="1400" b="0" i="0" u="none" strike="noStrike" kern="1200" cap="none" spc="0" normalizeH="0" baseline="0" noProof="0" dirty="0">
                    <a:ln>
                      <a:noFill/>
                    </a:ln>
                    <a:solidFill>
                      <a:srgbClr val="000000"/>
                    </a:solidFill>
                    <a:effectLst/>
                    <a:uLnTx/>
                    <a:uFillTx/>
                    <a:sym typeface="Helvetica Neue"/>
                  </a:rPr>
                  <a:t>Importing experience driving factors into the NPS monitoring system for real-time monitoring</a:t>
                </a:r>
                <a:endParaRPr kumimoji="0" lang="zh-CN" altLang="en-US" sz="1400" b="0" i="0" u="none" strike="noStrike" kern="1200" cap="none" spc="0" normalizeH="0" baseline="0" noProof="0" dirty="0">
                  <a:ln>
                    <a:noFill/>
                  </a:ln>
                  <a:solidFill>
                    <a:srgbClr val="000000"/>
                  </a:solidFill>
                  <a:effectLst/>
                  <a:uLnTx/>
                  <a:uFillTx/>
                  <a:sym typeface="Helvetica Neue"/>
                </a:endParaRPr>
              </a:p>
            </p:txBody>
          </p:sp>
          <p:sp>
            <p:nvSpPr>
              <p:cNvPr id="73" name="išľïďê"/>
              <p:cNvSpPr/>
              <p:nvPr/>
            </p:nvSpPr>
            <p:spPr>
              <a:xfrm>
                <a:off x="4354896" y="2942335"/>
                <a:ext cx="1635534" cy="446763"/>
              </a:xfrm>
              <a:prstGeom prst="rect">
                <a:avLst/>
              </a:prstGeom>
            </p:spPr>
            <p:txBody>
              <a:bodyPr wrap="square" lIns="45720" tIns="22860" rIns="45720" bIns="2286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000000"/>
                    </a:solidFill>
                    <a:effectLst/>
                    <a:uLnTx/>
                    <a:uFillTx/>
                    <a:sym typeface="Helvetica Neue"/>
                  </a:rPr>
                  <a:t>2020.11</a:t>
                </a:r>
                <a:endParaRPr kumimoji="0" lang="en-US" altLang="zh-CN" sz="1400" b="1" i="0" u="none" strike="noStrike" kern="1200" cap="none" spc="0" normalizeH="0" baseline="0" noProof="0" dirty="0">
                  <a:ln>
                    <a:noFill/>
                  </a:ln>
                  <a:solidFill>
                    <a:srgbClr val="000000"/>
                  </a:solidFill>
                  <a:effectLst/>
                  <a:uLnTx/>
                  <a:uFillTx/>
                  <a:sym typeface="Helvetica Neue"/>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1100" b="1" i="0" u="none" strike="noStrike" kern="1200" cap="none" spc="0" normalizeH="0" baseline="0" noProof="0" dirty="0">
                    <a:ln>
                      <a:noFill/>
                    </a:ln>
                    <a:solidFill>
                      <a:srgbClr val="000000"/>
                    </a:solidFill>
                    <a:effectLst/>
                    <a:uLnTx/>
                    <a:uFillTx/>
                    <a:sym typeface="Helvetica Neue"/>
                  </a:rPr>
                  <a:t>Establishing NPS monitoring system</a:t>
                </a:r>
                <a:endParaRPr kumimoji="0" lang="zh-CN" altLang="en-US" sz="1100" b="1" i="0" u="none" strike="noStrike" kern="1200" cap="none" spc="0" normalizeH="0" baseline="0" noProof="0" dirty="0">
                  <a:ln>
                    <a:noFill/>
                  </a:ln>
                  <a:solidFill>
                    <a:srgbClr val="000000"/>
                  </a:solidFill>
                  <a:effectLst/>
                  <a:uLnTx/>
                  <a:uFillTx/>
                  <a:sym typeface="Helvetica Neue"/>
                </a:endParaRPr>
              </a:p>
            </p:txBody>
          </p:sp>
        </p:grpSp>
        <p:cxnSp>
          <p:nvCxnSpPr>
            <p:cNvPr id="70" name="直接连接符 69"/>
            <p:cNvCxnSpPr/>
            <p:nvPr/>
          </p:nvCxnSpPr>
          <p:spPr>
            <a:xfrm>
              <a:off x="4204640" y="2019649"/>
              <a:ext cx="13553" cy="4711111"/>
            </a:xfrm>
            <a:prstGeom prst="line">
              <a:avLst/>
            </a:prstGeom>
            <a:noFill/>
            <a:ln w="3175" cap="rnd" cmpd="sng" algn="ctr">
              <a:solidFill>
                <a:srgbClr val="FFFFFF">
                  <a:lumMod val="85000"/>
                </a:srgbClr>
              </a:solidFill>
              <a:prstDash val="solid"/>
              <a:round/>
            </a:ln>
            <a:effectLst/>
          </p:spPr>
        </p:cxnSp>
        <p:cxnSp>
          <p:nvCxnSpPr>
            <p:cNvPr id="71" name="直接连接符 70"/>
            <p:cNvCxnSpPr/>
            <p:nvPr/>
          </p:nvCxnSpPr>
          <p:spPr>
            <a:xfrm>
              <a:off x="7969100" y="2520435"/>
              <a:ext cx="4710" cy="4210325"/>
            </a:xfrm>
            <a:prstGeom prst="line">
              <a:avLst/>
            </a:prstGeom>
            <a:noFill/>
            <a:ln w="3175" cap="rnd" cmpd="sng" algn="ctr">
              <a:solidFill>
                <a:srgbClr val="FFFFFF">
                  <a:lumMod val="85000"/>
                </a:srgbClr>
              </a:solidFill>
              <a:prstDash val="solid"/>
              <a:round/>
            </a:ln>
            <a:effectLst/>
          </p:spPr>
        </p:cxnSp>
      </p:grpSp>
      <p:sp>
        <p:nvSpPr>
          <p:cNvPr id="88" name="isļïdè"/>
          <p:cNvSpPr txBox="1"/>
          <p:nvPr/>
        </p:nvSpPr>
        <p:spPr>
          <a:xfrm>
            <a:off x="601337" y="5174180"/>
            <a:ext cx="3750677" cy="1374409"/>
          </a:xfrm>
          <a:prstGeom prst="rect">
            <a:avLst/>
          </a:prstGeom>
          <a:noFill/>
          <a:ln>
            <a:noFill/>
          </a:ln>
        </p:spPr>
        <p:txBody>
          <a:bodyPr wrap="square" lIns="45720" tIns="22860" rIns="45720" bIns="2286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just" defTabSz="457200" rtl="0" eaLnBrk="1" fontAlgn="auto" latinLnBrk="0" hangingPunct="1">
              <a:lnSpc>
                <a:spcPct val="150000"/>
              </a:lnSpc>
              <a:spcBef>
                <a:spcPts val="0"/>
              </a:spcBef>
              <a:spcAft>
                <a:spcPts val="0"/>
              </a:spcAft>
              <a:buClrTx/>
              <a:buSzTx/>
              <a:buFontTx/>
              <a:buNone/>
              <a:defRPr/>
            </a:pPr>
            <a:r>
              <a:rPr kumimoji="0" lang="zh-CN" altLang="en-US" sz="1000" b="1" i="0" u="none" strike="noStrike" kern="1200" cap="none" spc="0" normalizeH="0" baseline="0" noProof="0" dirty="0">
                <a:ln>
                  <a:noFill/>
                </a:ln>
                <a:solidFill>
                  <a:srgbClr val="000000"/>
                </a:solidFill>
                <a:effectLst/>
                <a:uLnTx/>
                <a:uFillTx/>
                <a:sym typeface="Helvetica Neue"/>
              </a:rPr>
              <a:t>步骤</a:t>
            </a:r>
            <a:r>
              <a:rPr kumimoji="0" lang="zh-CN" altLang="en-US" sz="1000" b="0" i="0" u="none" strike="noStrike" kern="1200" cap="none" spc="0" normalizeH="0" baseline="0" noProof="0" dirty="0">
                <a:ln>
                  <a:noFill/>
                </a:ln>
                <a:solidFill>
                  <a:srgbClr val="000000"/>
                </a:solidFill>
                <a:effectLst/>
                <a:uLnTx/>
                <a:uFillTx/>
                <a:sym typeface="Helvetica Neue"/>
              </a:rPr>
              <a:t>：一、二、三线城市走访，用户访谈，一线维修人员座谈</a:t>
            </a:r>
            <a:endParaRPr kumimoji="0" lang="en-US" altLang="zh-CN" sz="1000" b="0" i="0" u="none" strike="noStrike" kern="1200" cap="none" spc="0" normalizeH="0" baseline="0" noProof="0" dirty="0">
              <a:ln>
                <a:noFill/>
              </a:ln>
              <a:solidFill>
                <a:srgbClr val="000000"/>
              </a:solidFill>
              <a:effectLst/>
              <a:uLnTx/>
              <a:uFillTx/>
              <a:sym typeface="Helvetica Neue"/>
            </a:endParaRPr>
          </a:p>
          <a:p>
            <a:pPr marL="0" marR="0" lvl="0" indent="0" algn="just" defTabSz="457200" rtl="0" eaLnBrk="1" fontAlgn="auto" latinLnBrk="0" hangingPunct="1">
              <a:lnSpc>
                <a:spcPct val="150000"/>
              </a:lnSpc>
              <a:spcBef>
                <a:spcPts val="0"/>
              </a:spcBef>
              <a:spcAft>
                <a:spcPts val="0"/>
              </a:spcAft>
              <a:buClrTx/>
              <a:buSzTx/>
              <a:buFontTx/>
              <a:buNone/>
              <a:defRPr/>
            </a:pPr>
            <a:r>
              <a:rPr kumimoji="0" lang="zh-CN" altLang="en-US" sz="1000" b="1" i="0" u="none" strike="noStrike" kern="1200" cap="none" spc="0" normalizeH="0" baseline="0" noProof="0" dirty="0">
                <a:ln>
                  <a:noFill/>
                </a:ln>
                <a:solidFill>
                  <a:srgbClr val="000000"/>
                </a:solidFill>
                <a:effectLst/>
                <a:uLnTx/>
                <a:uFillTx/>
                <a:sym typeface="Helvetica Neue"/>
              </a:rPr>
              <a:t>结果</a:t>
            </a:r>
            <a:r>
              <a:rPr kumimoji="0" lang="zh-CN" altLang="en-US" sz="1000" b="0" i="0" u="none" strike="noStrike" kern="1200" cap="none" spc="0" normalizeH="0" baseline="0" noProof="0" dirty="0">
                <a:ln>
                  <a:noFill/>
                </a:ln>
                <a:solidFill>
                  <a:srgbClr val="000000"/>
                </a:solidFill>
                <a:effectLst/>
                <a:uLnTx/>
                <a:uFillTx/>
                <a:sym typeface="Helvetica Neue"/>
              </a:rPr>
              <a:t>：用户体验阶段、用户痛点、一线工作人员的实际现状</a:t>
            </a:r>
            <a:endParaRPr kumimoji="0" lang="en-US" altLang="zh-CN" sz="1000" b="0" i="0" u="none" strike="noStrike" kern="1200" cap="none" spc="0" normalizeH="0" baseline="0" noProof="0" dirty="0">
              <a:ln>
                <a:noFill/>
              </a:ln>
              <a:solidFill>
                <a:srgbClr val="000000"/>
              </a:solidFill>
              <a:effectLst/>
              <a:uLnTx/>
              <a:uFillTx/>
              <a:sym typeface="Helvetica Neue"/>
            </a:endParaRPr>
          </a:p>
          <a:p>
            <a:pPr marL="0" marR="0" lvl="0" indent="0" algn="just" defTabSz="457200" rtl="0" eaLnBrk="1" fontAlgn="auto" latinLnBrk="0" hangingPunct="1">
              <a:lnSpc>
                <a:spcPct val="150000"/>
              </a:lnSpc>
              <a:spcBef>
                <a:spcPts val="0"/>
              </a:spcBef>
              <a:spcAft>
                <a:spcPts val="0"/>
              </a:spcAft>
              <a:buClrTx/>
              <a:buSzTx/>
              <a:buFontTx/>
              <a:buNone/>
              <a:defRPr/>
            </a:pPr>
            <a:r>
              <a:rPr kumimoji="0" lang="en-US" altLang="zh-CN" sz="900" b="0" i="0" u="none" strike="noStrike" kern="1200" cap="none" spc="0" normalizeH="0" baseline="0" noProof="0" dirty="0">
                <a:ln>
                  <a:noFill/>
                </a:ln>
                <a:solidFill>
                  <a:srgbClr val="000000"/>
                </a:solidFill>
                <a:effectLst/>
                <a:uLnTx/>
                <a:uFillTx/>
                <a:sym typeface="Helvetica Neue"/>
              </a:rPr>
              <a:t>Collecting a large amount of first-hand data, including user experience stage, user pain points, and actual status of front-line staff</a:t>
            </a:r>
            <a:endParaRPr kumimoji="0" lang="en-US" altLang="zh-CN" sz="900" b="0" i="0" u="none" strike="noStrike" kern="1200" cap="none" spc="0" normalizeH="0" baseline="0" noProof="0" dirty="0">
              <a:ln>
                <a:noFill/>
              </a:ln>
              <a:solidFill>
                <a:srgbClr val="000000"/>
              </a:solidFill>
              <a:effectLst/>
              <a:uLnTx/>
              <a:uFillTx/>
              <a:sym typeface="Helvetica Neue"/>
            </a:endParaRPr>
          </a:p>
        </p:txBody>
      </p:sp>
      <p:sp>
        <p:nvSpPr>
          <p:cNvPr id="89" name="îslïḍe"/>
          <p:cNvSpPr/>
          <p:nvPr/>
        </p:nvSpPr>
        <p:spPr>
          <a:xfrm>
            <a:off x="799757" y="1460058"/>
            <a:ext cx="3334562" cy="446763"/>
          </a:xfrm>
          <a:prstGeom prst="rect">
            <a:avLst/>
          </a:prstGeom>
        </p:spPr>
        <p:txBody>
          <a:bodyPr wrap="square" lIns="45720" tIns="22860" rIns="45720" bIns="2286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000000"/>
                </a:solidFill>
                <a:effectLst/>
                <a:uLnTx/>
                <a:uFillTx/>
                <a:sym typeface="Helvetica Neue"/>
              </a:rPr>
              <a:t>2020.08</a:t>
            </a:r>
            <a:endParaRPr kumimoji="0" lang="en-US" altLang="zh-CN" sz="1300" b="1" i="0" u="none" strike="noStrike" kern="1200" cap="none" spc="0" normalizeH="0" baseline="0" noProof="0" dirty="0">
              <a:ln>
                <a:noFill/>
              </a:ln>
              <a:solidFill>
                <a:srgbClr val="000000"/>
              </a:solidFill>
              <a:effectLst/>
              <a:uLnTx/>
              <a:uFillTx/>
              <a:sym typeface="Helvetica Neue"/>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0" normalizeH="0" baseline="0" noProof="0" dirty="0">
                <a:ln>
                  <a:noFill/>
                </a:ln>
                <a:solidFill>
                  <a:srgbClr val="000000"/>
                </a:solidFill>
                <a:effectLst/>
                <a:uLnTx/>
                <a:uFillTx/>
                <a:sym typeface="Helvetica Neue"/>
              </a:rPr>
              <a:t>Making customers Interview</a:t>
            </a:r>
            <a:endParaRPr kumimoji="0" lang="zh-CN" altLang="en-US" sz="1300" b="1" i="0" u="none" strike="noStrike" kern="1200" cap="none" spc="0" normalizeH="0" baseline="0" noProof="0" dirty="0">
              <a:ln>
                <a:noFill/>
              </a:ln>
              <a:solidFill>
                <a:srgbClr val="000000"/>
              </a:solidFill>
              <a:effectLst/>
              <a:uLnTx/>
              <a:uFillTx/>
              <a:sym typeface="Helvetica Neue"/>
            </a:endParaRPr>
          </a:p>
        </p:txBody>
      </p:sp>
      <p:pic>
        <p:nvPicPr>
          <p:cNvPr id="90" name="图片 89"/>
          <p:cNvPicPr>
            <a:picLocks noChangeAspect="1"/>
          </p:cNvPicPr>
          <p:nvPr/>
        </p:nvPicPr>
        <p:blipFill>
          <a:blip r:embed="rId3"/>
          <a:stretch>
            <a:fillRect/>
          </a:stretch>
        </p:blipFill>
        <p:spPr>
          <a:xfrm>
            <a:off x="4436286" y="2655519"/>
            <a:ext cx="3596952" cy="2030144"/>
          </a:xfrm>
          <a:prstGeom prst="rect">
            <a:avLst/>
          </a:prstGeom>
        </p:spPr>
      </p:pic>
      <p:pic>
        <p:nvPicPr>
          <p:cNvPr id="91" name="图片 90"/>
          <p:cNvPicPr>
            <a:picLocks noChangeAspect="1"/>
          </p:cNvPicPr>
          <p:nvPr/>
        </p:nvPicPr>
        <p:blipFill>
          <a:blip r:embed="rId4"/>
          <a:stretch>
            <a:fillRect/>
          </a:stretch>
        </p:blipFill>
        <p:spPr>
          <a:xfrm>
            <a:off x="8187192" y="2969840"/>
            <a:ext cx="3664098" cy="1731172"/>
          </a:xfrm>
          <a:prstGeom prst="rect">
            <a:avLst/>
          </a:prstGeom>
        </p:spPr>
      </p:pic>
      <p:pic>
        <p:nvPicPr>
          <p:cNvPr id="92" name="图片 91"/>
          <p:cNvPicPr>
            <a:picLocks noChangeAspect="1"/>
          </p:cNvPicPr>
          <p:nvPr/>
        </p:nvPicPr>
        <p:blipFill>
          <a:blip r:embed="rId5"/>
          <a:stretch>
            <a:fillRect/>
          </a:stretch>
        </p:blipFill>
        <p:spPr>
          <a:xfrm>
            <a:off x="671879" y="1846764"/>
            <a:ext cx="3603048" cy="1664352"/>
          </a:xfrm>
          <a:prstGeom prst="rect">
            <a:avLst/>
          </a:prstGeom>
        </p:spPr>
      </p:pic>
      <p:sp>
        <p:nvSpPr>
          <p:cNvPr id="40" name="标题 1"/>
          <p:cNvSpPr txBox="1"/>
          <p:nvPr/>
        </p:nvSpPr>
        <p:spPr>
          <a:xfrm>
            <a:off x="625383" y="261589"/>
            <a:ext cx="9455783" cy="9652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25500">
              <a:lnSpc>
                <a:spcPct val="100000"/>
              </a:lnSpc>
              <a:spcBef>
                <a:spcPts val="0"/>
              </a:spcBef>
            </a:pPr>
            <a:r>
              <a:rPr kumimoji="1" lang="en-US" altLang="zh-CN" sz="2400"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1.2 Introduction of OPPO NPS Survey</a:t>
            </a:r>
            <a:endParaRPr kumimoji="1" lang="zh-CN" altLang="en-US" sz="2400"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endParaRPr>
          </a:p>
        </p:txBody>
      </p:sp>
    </p:spTree>
  </p:cSld>
  <p:clrMapOvr>
    <a:masterClrMapping/>
  </p:clrMapOvr>
</p:sld>
</file>

<file path=ppt/tags/tag1.xml><?xml version="1.0" encoding="utf-8"?>
<p:tagLst xmlns:p="http://schemas.openxmlformats.org/presentationml/2006/main">
  <p:tag name="MH" val="20160511111445"/>
  <p:tag name="MH_LIBRARY" val="GRAPHIC"/>
  <p:tag name="MH_ORDER" val="文本框 2"/>
</p:tagLst>
</file>

<file path=ppt/tags/tag10.xml><?xml version="1.0" encoding="utf-8"?>
<p:tagLst xmlns:p="http://schemas.openxmlformats.org/presentationml/2006/main">
  <p:tag name="MH" val="20160511111659"/>
  <p:tag name="MH_LIBRARY" val="GRAPHIC"/>
  <p:tag name="MH_ORDER" val="直接连接符 6"/>
</p:tagLst>
</file>

<file path=ppt/tags/tag11.xml><?xml version="1.0" encoding="utf-8"?>
<p:tagLst xmlns:p="http://schemas.openxmlformats.org/presentationml/2006/main">
  <p:tag name="MH" val="20160511111659"/>
  <p:tag name="MH_LIBRARY" val="GRAPHIC"/>
  <p:tag name="MH_ORDER" val="文本框 11"/>
</p:tagLst>
</file>

<file path=ppt/tags/tag12.xml><?xml version="1.0" encoding="utf-8"?>
<p:tagLst xmlns:p="http://schemas.openxmlformats.org/presentationml/2006/main">
  <p:tag name="MH" val="20160511111659"/>
  <p:tag name="MH_LIBRARY" val="GRAPHIC"/>
  <p:tag name="MH_ORDER" val="文本框 8"/>
</p:tagLst>
</file>

<file path=ppt/tags/tag13.xml><?xml version="1.0" encoding="utf-8"?>
<p:tagLst xmlns:p="http://schemas.openxmlformats.org/presentationml/2006/main">
  <p:tag name="ISLIDE.DIAGRAM" val="#185936"/>
</p:tagLst>
</file>

<file path=ppt/tags/tag14.xml><?xml version="1.0" encoding="utf-8"?>
<p:tagLst xmlns:p="http://schemas.openxmlformats.org/presentationml/2006/main">
  <p:tag name="MH" val="20160511111659"/>
  <p:tag name="MH_LIBRARY" val="GRAPHIC"/>
  <p:tag name="MH_ORDER" val="文本框 2"/>
</p:tagLst>
</file>

<file path=ppt/tags/tag15.xml><?xml version="1.0" encoding="utf-8"?>
<p:tagLst xmlns:p="http://schemas.openxmlformats.org/presentationml/2006/main">
  <p:tag name="MH" val="20160511111659"/>
  <p:tag name="MH_LIBRARY" val="GRAPHIC"/>
  <p:tag name="MH_ORDER" val="直接连接符 6"/>
</p:tagLst>
</file>

<file path=ppt/tags/tag16.xml><?xml version="1.0" encoding="utf-8"?>
<p:tagLst xmlns:p="http://schemas.openxmlformats.org/presentationml/2006/main">
  <p:tag name="MH" val="20160511111659"/>
  <p:tag name="MH_LIBRARY" val="GRAPHIC"/>
  <p:tag name="MH_ORDER" val="文本框 11"/>
</p:tagLst>
</file>

<file path=ppt/tags/tag17.xml><?xml version="1.0" encoding="utf-8"?>
<p:tagLst xmlns:p="http://schemas.openxmlformats.org/presentationml/2006/main">
  <p:tag name="MH" val="20160511111659"/>
  <p:tag name="MH_LIBRARY" val="GRAPHIC"/>
  <p:tag name="MH_ORDER" val="文本框 8"/>
</p:tagLst>
</file>

<file path=ppt/tags/tag2.xml><?xml version="1.0" encoding="utf-8"?>
<p:tagLst xmlns:p="http://schemas.openxmlformats.org/presentationml/2006/main">
  <p:tag name="MH" val="20160511111445"/>
  <p:tag name="MH_LIBRARY" val="GRAPHIC"/>
  <p:tag name="MH_ORDER" val="文本框 2"/>
</p:tagLst>
</file>

<file path=ppt/tags/tag3.xml><?xml version="1.0" encoding="utf-8"?>
<p:tagLst xmlns:p="http://schemas.openxmlformats.org/presentationml/2006/main">
  <p:tag name="MH" val="20160511111659"/>
  <p:tag name="MH_LIBRARY" val="GRAPHIC"/>
  <p:tag name="MH_ORDER" val="文本框 2"/>
</p:tagLst>
</file>

<file path=ppt/tags/tag4.xml><?xml version="1.0" encoding="utf-8"?>
<p:tagLst xmlns:p="http://schemas.openxmlformats.org/presentationml/2006/main">
  <p:tag name="MH" val="20160511111659"/>
  <p:tag name="MH_LIBRARY" val="GRAPHIC"/>
  <p:tag name="MH_ORDER" val="直接连接符 6"/>
</p:tagLst>
</file>

<file path=ppt/tags/tag5.xml><?xml version="1.0" encoding="utf-8"?>
<p:tagLst xmlns:p="http://schemas.openxmlformats.org/presentationml/2006/main">
  <p:tag name="MH" val="20160511111659"/>
  <p:tag name="MH_LIBRARY" val="GRAPHIC"/>
  <p:tag name="MH_ORDER" val="文本框 11"/>
</p:tagLst>
</file>

<file path=ppt/tags/tag6.xml><?xml version="1.0" encoding="utf-8"?>
<p:tagLst xmlns:p="http://schemas.openxmlformats.org/presentationml/2006/main">
  <p:tag name="MH" val="20160511111659"/>
  <p:tag name="MH_LIBRARY" val="GRAPHIC"/>
  <p:tag name="MH_ORDER" val="文本框 8"/>
</p:tagLst>
</file>

<file path=ppt/tags/tag7.xml><?xml version="1.0" encoding="utf-8"?>
<p:tagLst xmlns:p="http://schemas.openxmlformats.org/presentationml/2006/main">
  <p:tag name="ISLIDE.DIAGRAM" val="#120958"/>
</p:tagLst>
</file>

<file path=ppt/tags/tag8.xml><?xml version="1.0" encoding="utf-8"?>
<p:tagLst xmlns:p="http://schemas.openxmlformats.org/presentationml/2006/main">
  <p:tag name="ISLIDE.DIAGRAM" val="#120958"/>
</p:tagLst>
</file>

<file path=ppt/tags/tag9.xml><?xml version="1.0" encoding="utf-8"?>
<p:tagLst xmlns:p="http://schemas.openxmlformats.org/presentationml/2006/main">
  <p:tag name="MH" val="20160511111659"/>
  <p:tag name="MH_LIBRARY" val="GRAPHIC"/>
  <p:tag name="MH_ORDER" val="文本框 2"/>
</p:tagLst>
</file>

<file path=ppt/theme/theme1.xml><?xml version="1.0" encoding="utf-8"?>
<a:theme xmlns:a="http://schemas.openxmlformats.org/drawingml/2006/main" name="第一PPT，www.1ppt.com">
  <a:themeElements>
    <a:clrScheme name="自定义 355">
      <a:dk1>
        <a:srgbClr val="44546B"/>
      </a:dk1>
      <a:lt1>
        <a:srgbClr val="F2F2F2"/>
      </a:lt1>
      <a:dk2>
        <a:srgbClr val="44546A"/>
      </a:dk2>
      <a:lt2>
        <a:srgbClr val="E7E6E6"/>
      </a:lt2>
      <a:accent1>
        <a:srgbClr val="44546B"/>
      </a:accent1>
      <a:accent2>
        <a:srgbClr val="D14553"/>
      </a:accent2>
      <a:accent3>
        <a:srgbClr val="A5A5A5"/>
      </a:accent3>
      <a:accent4>
        <a:srgbClr val="FFC000"/>
      </a:accent4>
      <a:accent5>
        <a:srgbClr val="5B9BD5"/>
      </a:accent5>
      <a:accent6>
        <a:srgbClr val="70AD47"/>
      </a:accent6>
      <a:hlink>
        <a:srgbClr val="0563C1"/>
      </a:hlink>
      <a:folHlink>
        <a:srgbClr val="954F72"/>
      </a:folHlink>
    </a:clrScheme>
    <a:fontScheme name="自定义 5">
      <a:majorFont>
        <a:latin typeface="OPPOSans B"/>
        <a:ea typeface="OPPOSans M"/>
        <a:cs typeface="Helvetica Neue Medium"/>
      </a:majorFont>
      <a:minorFont>
        <a:latin typeface="OPPOSans M"/>
        <a:ea typeface="OPPOSans M"/>
        <a:cs typeface="Helvetica Neue Medium"/>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18925</Words>
  <Application>WPS 演示</Application>
  <PresentationFormat>宽屏</PresentationFormat>
  <Paragraphs>745</Paragraphs>
  <Slides>25</Slides>
  <Notes>24</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25</vt:i4>
      </vt:variant>
    </vt:vector>
  </HeadingPairs>
  <TitlesOfParts>
    <vt:vector size="45" baseType="lpstr">
      <vt:lpstr>Arial</vt:lpstr>
      <vt:lpstr>宋体</vt:lpstr>
      <vt:lpstr>Wingdings</vt:lpstr>
      <vt:lpstr>OPPOSans B</vt:lpstr>
      <vt:lpstr>OPPOSans M</vt:lpstr>
      <vt:lpstr>方正兰亭纤黑简体</vt:lpstr>
      <vt:lpstr>Broadway</vt:lpstr>
      <vt:lpstr>华文中宋</vt:lpstr>
      <vt:lpstr>Arial Black</vt:lpstr>
      <vt:lpstr>微软雅黑</vt:lpstr>
      <vt:lpstr>Times New Roman</vt:lpstr>
      <vt:lpstr>Calibri</vt:lpstr>
      <vt:lpstr>Arial</vt:lpstr>
      <vt:lpstr>等线</vt:lpstr>
      <vt:lpstr>Helvetica Neue</vt:lpstr>
      <vt:lpstr>OPPOSans R</vt:lpstr>
      <vt:lpstr>Helvetica Neue Medium</vt:lpstr>
      <vt:lpstr>Arial Unicode MS</vt:lpstr>
      <vt:lpstr>Segoe Print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工作总结</dc:title>
  <dc:creator>第一PPT</dc:creator>
  <cp:keywords>www.1ppt.com</cp:keywords>
  <dc:description>www.1ppt.com</dc:description>
  <cp:lastModifiedBy>80299258</cp:lastModifiedBy>
  <cp:revision>681</cp:revision>
  <dcterms:created xsi:type="dcterms:W3CDTF">2019-03-13T05:38:00Z</dcterms:created>
  <dcterms:modified xsi:type="dcterms:W3CDTF">2021-06-09T07:06:43Z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2052-10.1.0.6395</vt:lpwstr>
  </property>
</Properties>
</file>