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01" r:id="rId3"/>
    <p:sldId id="308" r:id="rId5"/>
    <p:sldId id="311" r:id="rId6"/>
    <p:sldId id="314" r:id="rId7"/>
    <p:sldId id="466" r:id="rId8"/>
    <p:sldId id="445" r:id="rId9"/>
    <p:sldId id="458" r:id="rId10"/>
    <p:sldId id="449" r:id="rId11"/>
    <p:sldId id="461" r:id="rId12"/>
    <p:sldId id="459" r:id="rId13"/>
    <p:sldId id="451" r:id="rId14"/>
    <p:sldId id="405" r:id="rId15"/>
    <p:sldId id="463" r:id="rId16"/>
    <p:sldId id="462" r:id="rId17"/>
    <p:sldId id="420" r:id="rId18"/>
    <p:sldId id="456" r:id="rId19"/>
    <p:sldId id="332" r:id="rId20"/>
    <p:sldId id="460" r:id="rId21"/>
    <p:sldId id="476" r:id="rId22"/>
    <p:sldId id="452" r:id="rId23"/>
    <p:sldId id="455" r:id="rId24"/>
    <p:sldId id="421" r:id="rId25"/>
    <p:sldId id="410" r:id="rId26"/>
    <p:sldId id="486" r:id="rId27"/>
    <p:sldId id="298"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4AEAB074-3D74-44E8-B1EF-6CE8577B4B9D}">
          <p14:sldIdLst>
            <p14:sldId id="301"/>
            <p14:sldId id="308"/>
            <p14:sldId id="311"/>
            <p14:sldId id="314"/>
            <p14:sldId id="466"/>
            <p14:sldId id="445"/>
            <p14:sldId id="458"/>
          </p14:sldIdLst>
        </p14:section>
        <p14:section name="无标题节" id="{9A28359D-AEA1-4DDC-B825-0E8B070FCF75}">
          <p14:sldIdLst>
            <p14:sldId id="449"/>
            <p14:sldId id="461"/>
            <p14:sldId id="459"/>
            <p14:sldId id="451"/>
            <p14:sldId id="405"/>
            <p14:sldId id="463"/>
            <p14:sldId id="462"/>
            <p14:sldId id="420"/>
            <p14:sldId id="456"/>
            <p14:sldId id="332"/>
            <p14:sldId id="460"/>
            <p14:sldId id="476"/>
            <p14:sldId id="452"/>
            <p14:sldId id="455"/>
            <p14:sldId id="421"/>
            <p14:sldId id="410"/>
            <p14:sldId id="486"/>
            <p14:sldId id="29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CAC8"/>
    <a:srgbClr val="046A38"/>
    <a:srgbClr val="EDEDED"/>
    <a:srgbClr val="87BCA2"/>
    <a:srgbClr val="E3DFE2"/>
    <a:srgbClr val="6F9C7F"/>
    <a:srgbClr val="56828B"/>
    <a:srgbClr val="3A6063"/>
    <a:srgbClr val="397D54"/>
    <a:srgbClr val="73C0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89614" autoAdjust="0"/>
  </p:normalViewPr>
  <p:slideViewPr>
    <p:cSldViewPr snapToGrid="0" showGuides="1">
      <p:cViewPr>
        <p:scale>
          <a:sx n="70" d="100"/>
          <a:sy n="70" d="100"/>
        </p:scale>
        <p:origin x="989" y="206"/>
      </p:cViewPr>
      <p:guideLst>
        <p:guide orient="horz" pos="2160"/>
        <p:guide pos="3880"/>
      </p:guideLst>
    </p:cSldViewPr>
  </p:slideViewPr>
  <p:outlineViewPr>
    <p:cViewPr>
      <p:scale>
        <a:sx n="33" d="100"/>
        <a:sy n="33" d="100"/>
      </p:scale>
      <p:origin x="0" y="0"/>
    </p:cViewPr>
  </p:outlineViewPr>
  <p:notesTextViewPr>
    <p:cViewPr>
      <p:scale>
        <a:sx n="1" d="1"/>
        <a:sy n="1" d="1"/>
      </p:scale>
      <p:origin x="0" y="0"/>
    </p:cViewPr>
  </p:notesTextViewPr>
  <p:sorterViewPr>
    <p:cViewPr>
      <p:scale>
        <a:sx n="139" d="100"/>
        <a:sy n="139" d="100"/>
      </p:scale>
      <p:origin x="0" y="-7238"/>
    </p:cViewPr>
  </p:sorterViewPr>
  <p:notesViewPr>
    <p:cSldViewPr snapToGrid="0">
      <p:cViewPr varScale="1">
        <p:scale>
          <a:sx n="67" d="100"/>
          <a:sy n="67" d="100"/>
        </p:scale>
        <p:origin x="2160" y="77"/>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9BF49-395B-4E31-B52F-58A1B936D99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B097F6-6ACE-4101-BD33-590D4CF866A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pic>
        <p:nvPicPr>
          <p:cNvPr id="6" name="图像" descr="图像"/>
          <p:cNvPicPr>
            <a:picLocks noChangeAspect="1"/>
          </p:cNvPicPr>
          <p:nvPr userDrawn="1"/>
        </p:nvPicPr>
        <p:blipFill>
          <a:blip r:embed="rId3"/>
          <a:stretch>
            <a:fillRect/>
          </a:stretch>
        </p:blipFill>
        <p:spPr>
          <a:xfrm>
            <a:off x="275613" y="194133"/>
            <a:ext cx="1303023" cy="310126"/>
          </a:xfrm>
          <a:prstGeom prst="rect">
            <a:avLst/>
          </a:prstGeom>
          <a:ln w="12700">
            <a:miter lim="400000"/>
            <a:headEnd/>
            <a:tailEnd/>
          </a:ln>
        </p:spPr>
      </p:pic>
      <p:sp>
        <p:nvSpPr>
          <p:cNvPr id="7"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pic>
        <p:nvPicPr>
          <p:cNvPr id="6" name="图像" descr="图像"/>
          <p:cNvPicPr>
            <a:picLocks noChangeAspect="1"/>
          </p:cNvPicPr>
          <p:nvPr userDrawn="1"/>
        </p:nvPicPr>
        <p:blipFill>
          <a:blip r:embed="rId3"/>
          <a:stretch>
            <a:fillRect/>
          </a:stretch>
        </p:blipFill>
        <p:spPr>
          <a:xfrm>
            <a:off x="275613" y="194133"/>
            <a:ext cx="1303023" cy="310126"/>
          </a:xfrm>
          <a:prstGeom prst="rect">
            <a:avLst/>
          </a:prstGeom>
          <a:ln w="12700">
            <a:miter lim="4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4" name="矩形 3"/>
          <p:cNvSpPr/>
          <p:nvPr userDrawn="1"/>
        </p:nvSpPr>
        <p:spPr>
          <a:xfrm>
            <a:off x="-26505" y="-48307"/>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8"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grpSp>
        <p:nvGrpSpPr>
          <p:cNvPr id="5" name="组合 4"/>
          <p:cNvGrpSpPr/>
          <p:nvPr userDrawn="1"/>
        </p:nvGrpSpPr>
        <p:grpSpPr>
          <a:xfrm>
            <a:off x="201070" y="111241"/>
            <a:ext cx="6968038" cy="698468"/>
            <a:chOff x="1519040" y="571982"/>
            <a:chExt cx="13936075" cy="1396936"/>
          </a:xfrm>
        </p:grpSpPr>
        <p:sp>
          <p:nvSpPr>
            <p:cNvPr id="6" name="标题 1"/>
            <p:cNvSpPr txBox="1"/>
            <p:nvPr/>
          </p:nvSpPr>
          <p:spPr>
            <a:xfrm>
              <a:off x="2537435" y="571982"/>
              <a:ext cx="12917680" cy="13969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endParaRPr kumimoji="1" lang="zh-CN" altLang="en-US" sz="1800" dirty="0">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 name="矩形 6"/>
            <p:cNvSpPr/>
            <p:nvPr/>
          </p:nvSpPr>
          <p:spPr>
            <a:xfrm>
              <a:off x="1519040" y="846747"/>
              <a:ext cx="745320" cy="745318"/>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ea typeface="OPPOSans M" panose="00020600040101010101" charset="-122"/>
              </a:endParaRPr>
            </a:p>
          </p:txBody>
        </p:sp>
        <p:sp>
          <p:nvSpPr>
            <p:cNvPr id="8" name="矩形 7"/>
            <p:cNvSpPr/>
            <p:nvPr/>
          </p:nvSpPr>
          <p:spPr>
            <a:xfrm>
              <a:off x="1891700" y="1246383"/>
              <a:ext cx="496880" cy="49688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ea typeface="OPPOSans M" panose="00020600040101010101" charset="-122"/>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grpSp>
        <p:nvGrpSpPr>
          <p:cNvPr id="5" name="组合 4"/>
          <p:cNvGrpSpPr/>
          <p:nvPr userDrawn="1"/>
        </p:nvGrpSpPr>
        <p:grpSpPr>
          <a:xfrm>
            <a:off x="201070" y="111241"/>
            <a:ext cx="6968038" cy="698468"/>
            <a:chOff x="1519040" y="571982"/>
            <a:chExt cx="13936075" cy="1396936"/>
          </a:xfrm>
        </p:grpSpPr>
        <p:sp>
          <p:nvSpPr>
            <p:cNvPr id="6" name="标题 1"/>
            <p:cNvSpPr txBox="1"/>
            <p:nvPr/>
          </p:nvSpPr>
          <p:spPr>
            <a:xfrm>
              <a:off x="2537435" y="571982"/>
              <a:ext cx="12917680" cy="13969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endParaRPr kumimoji="1" lang="zh-CN" altLang="en-US" sz="1800" dirty="0">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 name="矩形 6"/>
            <p:cNvSpPr/>
            <p:nvPr/>
          </p:nvSpPr>
          <p:spPr>
            <a:xfrm>
              <a:off x="1519040" y="846747"/>
              <a:ext cx="745320" cy="745318"/>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ea typeface="OPPOSans M" panose="00020600040101010101" charset="-122"/>
              </a:endParaRPr>
            </a:p>
          </p:txBody>
        </p:sp>
        <p:sp>
          <p:nvSpPr>
            <p:cNvPr id="10" name="矩形 9"/>
            <p:cNvSpPr/>
            <p:nvPr/>
          </p:nvSpPr>
          <p:spPr>
            <a:xfrm>
              <a:off x="1891700" y="1246383"/>
              <a:ext cx="496880" cy="49688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ea typeface="OPPOSans M" panose="00020600040101010101" charset="-122"/>
              </a:endParaRPr>
            </a:p>
          </p:txBody>
        </p:sp>
      </p:grpSp>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节标题">
    <p:bg>
      <p:bgPr>
        <a:solidFill>
          <a:srgbClr val="F8F8F8"/>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63237" y="4406903"/>
            <a:ext cx="10362327"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237" y="2906713"/>
            <a:ext cx="10362327" cy="1500187"/>
          </a:xfrm>
          <a:prstGeom prst="rect">
            <a:avLst/>
          </a:prstGeom>
        </p:spPr>
        <p:txBody>
          <a:bodyPr anchor="b"/>
          <a:lstStyle>
            <a:lvl1pPr marL="0" indent="0">
              <a:buNone/>
              <a:defRPr sz="2000"/>
            </a:lvl1pPr>
            <a:lvl2pPr marL="457200" indent="0">
              <a:buNone/>
              <a:defRPr sz="1800"/>
            </a:lvl2pPr>
            <a:lvl3pPr marL="913765" indent="0">
              <a:buNone/>
              <a:defRPr sz="1600"/>
            </a:lvl3pPr>
            <a:lvl4pPr marL="1370965" indent="0">
              <a:buNone/>
              <a:defRPr sz="1400"/>
            </a:lvl4pPr>
            <a:lvl5pPr marL="1828165" indent="0">
              <a:buNone/>
              <a:defRPr sz="1400"/>
            </a:lvl5pPr>
            <a:lvl6pPr marL="2284730" indent="0">
              <a:buNone/>
              <a:defRPr sz="1400"/>
            </a:lvl6pPr>
            <a:lvl7pPr marL="2741930" indent="0">
              <a:buNone/>
              <a:defRPr sz="1400"/>
            </a:lvl7pPr>
            <a:lvl8pPr marL="3198495" indent="0">
              <a:buNone/>
              <a:defRPr sz="1400"/>
            </a:lvl8pPr>
            <a:lvl9pPr marL="3655695" indent="0">
              <a:buNone/>
              <a:defRPr sz="1400"/>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endParaRPr lang="en-US" dirty="0"/>
          </a:p>
        </p:txBody>
      </p:sp>
      <p:sp>
        <p:nvSpPr>
          <p:cNvPr id="8"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alpha val="0"/>
          </a:srgb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8" name="日期占位符 7"/>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9" name="页脚占位符 8"/>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0" name="灯片编号占位符 9"/>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C3C16A-A549-43CA-9345-6F01298657BE}"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4.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5.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4.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5.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5.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7.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984390"/>
            <a:ext cx="4097079" cy="4111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latin typeface="OPPOSans B" panose="00020600040101010101" charset="-122"/>
              <a:ea typeface="OPPOSans B" panose="00020600040101010101" charset="-122"/>
              <a:cs typeface="+mn-ea"/>
              <a:sym typeface="+mn-lt"/>
            </a:endParaRPr>
          </a:p>
        </p:txBody>
      </p:sp>
      <p:sp>
        <p:nvSpPr>
          <p:cNvPr id="4" name="矩形 3"/>
          <p:cNvSpPr/>
          <p:nvPr/>
        </p:nvSpPr>
        <p:spPr>
          <a:xfrm>
            <a:off x="0" y="3551455"/>
            <a:ext cx="12192000" cy="126000"/>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ln>
                <a:solidFill>
                  <a:srgbClr val="00B050"/>
                </a:solidFill>
              </a:ln>
              <a:solidFill>
                <a:srgbClr val="00B050"/>
              </a:solidFill>
              <a:latin typeface="OPPOSans B" panose="00020600040101010101" charset="-122"/>
              <a:ea typeface="OPPOSans B" panose="00020600040101010101" charset="-122"/>
              <a:cs typeface="+mn-ea"/>
              <a:sym typeface="+mn-lt"/>
            </a:endParaRPr>
          </a:p>
        </p:txBody>
      </p:sp>
      <p:sp>
        <p:nvSpPr>
          <p:cNvPr id="5" name="文本框 4"/>
          <p:cNvSpPr txBox="1"/>
          <p:nvPr/>
        </p:nvSpPr>
        <p:spPr>
          <a:xfrm>
            <a:off x="3254960" y="2229460"/>
            <a:ext cx="7669489" cy="1437005"/>
          </a:xfrm>
          <a:prstGeom prst="rect">
            <a:avLst/>
          </a:prstGeom>
          <a:noFill/>
        </p:spPr>
        <p:txBody>
          <a:bodyPr wrap="square" rtlCol="0">
            <a:spAutoFit/>
          </a:bodyPr>
          <a:lstStyle/>
          <a:p>
            <a:pPr algn="ctr"/>
            <a:r>
              <a:rPr lang="en-US" altLang="zh-CN" sz="4400" dirty="0">
                <a:solidFill>
                  <a:schemeClr val="bg2">
                    <a:lumMod val="25000"/>
                  </a:schemeClr>
                </a:solidFill>
                <a:latin typeface="OPPOSans B" panose="00020600040101010101" charset="-122"/>
                <a:ea typeface="OPPOSans B" panose="00020600040101010101" charset="-122"/>
                <a:cs typeface="+mn-ea"/>
                <a:sym typeface="+mn-lt"/>
              </a:rPr>
              <a:t>	</a:t>
            </a:r>
            <a:r>
              <a:rPr lang="en-US" altLang="zh-CN" sz="4000" dirty="0">
                <a:solidFill>
                  <a:schemeClr val="bg2">
                    <a:lumMod val="25000"/>
                  </a:schemeClr>
                </a:solidFill>
                <a:latin typeface="OPPOSans B" panose="00020600040101010101" charset="-122"/>
                <a:ea typeface="OPPOSans B" panose="00020600040101010101" charset="-122"/>
                <a:cs typeface="+mn-ea"/>
                <a:sym typeface="+mn-lt"/>
              </a:rPr>
              <a:t>How to Conduct OPPO NPS Survey</a:t>
            </a:r>
            <a:endParaRPr lang="zh-CN" altLang="en-US" sz="4400" dirty="0">
              <a:solidFill>
                <a:schemeClr val="bg2">
                  <a:lumMod val="25000"/>
                </a:schemeClr>
              </a:solidFill>
              <a:latin typeface="OPPOSans B" panose="00020600040101010101" charset="-122"/>
              <a:ea typeface="OPPOSans B" panose="00020600040101010101" charset="-122"/>
              <a:cs typeface="+mn-ea"/>
              <a:sym typeface="+mn-lt"/>
            </a:endParaRPr>
          </a:p>
        </p:txBody>
      </p:sp>
      <p:sp>
        <p:nvSpPr>
          <p:cNvPr id="11" name="矩形 10"/>
          <p:cNvSpPr/>
          <p:nvPr/>
        </p:nvSpPr>
        <p:spPr>
          <a:xfrm>
            <a:off x="10578537" y="2995714"/>
            <a:ext cx="1613463" cy="399801"/>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latin typeface="OPPOSans B" panose="00020600040101010101" charset="-122"/>
              <a:ea typeface="OPPOSans B" panose="00020600040101010101" charset="-122"/>
              <a:cs typeface="+mn-ea"/>
              <a:sym typeface="+mn-lt"/>
            </a:endParaRPr>
          </a:p>
        </p:txBody>
      </p:sp>
      <p:sp>
        <p:nvSpPr>
          <p:cNvPr id="10" name="文本框 9"/>
          <p:cNvSpPr txBox="1"/>
          <p:nvPr/>
        </p:nvSpPr>
        <p:spPr>
          <a:xfrm>
            <a:off x="2503300" y="3732473"/>
            <a:ext cx="9669016" cy="584775"/>
          </a:xfrm>
          <a:prstGeom prst="rect">
            <a:avLst/>
          </a:prstGeom>
          <a:noFill/>
        </p:spPr>
        <p:txBody>
          <a:bodyPr wrap="square" rtlCol="0">
            <a:spAutoFit/>
          </a:bodyPr>
          <a:lstStyle/>
          <a:p>
            <a:pPr algn="dist"/>
            <a:r>
              <a:rPr kumimoji="1" lang="en-US" altLang="zh-CN" sz="1600" dirty="0">
                <a:latin typeface="OPPOSans B" panose="00020600040101010101" charset="-122"/>
                <a:ea typeface="OPPOSans B" panose="00020600040101010101" charset="-122"/>
                <a:cs typeface="OPPOSans B" panose="00020600040101010101" charset="-122"/>
              </a:rPr>
              <a:t>2021 Global NPS Promotion &amp; Service Standardization Training</a:t>
            </a:r>
            <a:endParaRPr kumimoji="1" lang="en-US" altLang="zh-CN" sz="1600" dirty="0">
              <a:latin typeface="OPPOSans B" panose="00020600040101010101" charset="-122"/>
              <a:ea typeface="OPPOSans B" panose="00020600040101010101" charset="-122"/>
              <a:cs typeface="OPPOSans B" panose="00020600040101010101" charset="-122"/>
            </a:endParaRPr>
          </a:p>
          <a:p>
            <a:pPr algn="dist"/>
            <a:endParaRPr kumimoji="1" lang="zh-CN" altLang="en-US" sz="1600" dirty="0">
              <a:latin typeface="OPPOSans B" panose="00020600040101010101" charset="-122"/>
              <a:ea typeface="OPPOSans B" panose="00020600040101010101" charset="-122"/>
              <a:cs typeface="OPPOSans B" panose="00020600040101010101" charset="-122"/>
            </a:endParaRPr>
          </a:p>
        </p:txBody>
      </p:sp>
      <p:sp>
        <p:nvSpPr>
          <p:cNvPr id="12" name="矩形 11"/>
          <p:cNvSpPr/>
          <p:nvPr/>
        </p:nvSpPr>
        <p:spPr>
          <a:xfrm>
            <a:off x="10272679" y="6066658"/>
            <a:ext cx="750570" cy="602615"/>
          </a:xfrm>
          <a:prstGeom prst="rect">
            <a:avLst/>
          </a:prstGeom>
        </p:spPr>
        <p:txBody>
          <a:bodyPr wrap="none">
            <a:spAutoFit/>
          </a:bodyPr>
          <a:lstStyle/>
          <a:p>
            <a:pPr algn="ctr"/>
            <a:endParaRPr lang="en-US" altLang="zh-CN" sz="1600" dirty="0">
              <a:solidFill>
                <a:schemeClr val="bg2">
                  <a:lumMod val="10000"/>
                  <a:alpha val="55000"/>
                </a:schemeClr>
              </a:solidFill>
              <a:latin typeface="OPPOSans B" panose="00020600040101010101" charset="-122"/>
              <a:ea typeface="OPPOSans B" panose="00020600040101010101" charset="-122"/>
              <a:cs typeface="+mn-ea"/>
              <a:sym typeface="+mn-lt"/>
            </a:endParaRPr>
          </a:p>
          <a:p>
            <a:pPr algn="ctr"/>
            <a:r>
              <a:rPr lang="en-US" altLang="zh-CN" sz="1600" dirty="0">
                <a:solidFill>
                  <a:schemeClr val="bg2">
                    <a:lumMod val="10000"/>
                    <a:alpha val="55000"/>
                  </a:schemeClr>
                </a:solidFill>
                <a:latin typeface="OPPOSans B" panose="00020600040101010101" charset="-122"/>
                <a:ea typeface="OPPOSans B" panose="00020600040101010101" charset="-122"/>
                <a:cs typeface="+mn-ea"/>
                <a:sym typeface="+mn-lt"/>
              </a:rPr>
              <a:t>Ryan</a:t>
            </a:r>
            <a:endParaRPr lang="zh-CN" altLang="en-US" sz="1600" dirty="0">
              <a:solidFill>
                <a:schemeClr val="bg2">
                  <a:lumMod val="10000"/>
                  <a:alpha val="55000"/>
                </a:schemeClr>
              </a:solidFill>
              <a:latin typeface="OPPOSans B" panose="00020600040101010101" charset="-122"/>
              <a:ea typeface="OPPOSans B" panose="00020600040101010101"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11"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12095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99757" y="801428"/>
            <a:ext cx="11263898" cy="6056569"/>
            <a:chOff x="673100" y="1219955"/>
            <a:chExt cx="11263898" cy="6056569"/>
          </a:xfrm>
        </p:grpSpPr>
        <p:cxnSp>
          <p:nvCxnSpPr>
            <p:cNvPr id="50" name="直接连接符 49"/>
            <p:cNvCxnSpPr/>
            <p:nvPr/>
          </p:nvCxnSpPr>
          <p:spPr>
            <a:xfrm>
              <a:off x="673100" y="2519177"/>
              <a:ext cx="3265921" cy="0"/>
            </a:xfrm>
            <a:prstGeom prst="line">
              <a:avLst/>
            </a:prstGeom>
            <a:noFill/>
            <a:ln w="76200" cap="rnd" cmpd="sng" algn="ctr">
              <a:solidFill>
                <a:srgbClr val="FFFFFF">
                  <a:lumMod val="85000"/>
                </a:srgbClr>
              </a:solidFill>
              <a:prstDash val="solid"/>
              <a:round/>
              <a:tailEnd type="arrow" w="sm" len="sm"/>
            </a:ln>
            <a:effectLst/>
          </p:spPr>
        </p:cxnSp>
        <p:grpSp>
          <p:nvGrpSpPr>
            <p:cNvPr id="51" name="iṡ1îďe"/>
            <p:cNvGrpSpPr/>
            <p:nvPr/>
          </p:nvGrpSpPr>
          <p:grpSpPr>
            <a:xfrm>
              <a:off x="2097492" y="2298859"/>
              <a:ext cx="453418" cy="453422"/>
              <a:chOff x="3034782" y="3639085"/>
              <a:chExt cx="531791" cy="531792"/>
            </a:xfrm>
          </p:grpSpPr>
          <p:sp>
            <p:nvSpPr>
              <p:cNvPr id="70" name="íṣľîḓê"/>
              <p:cNvSpPr/>
              <p:nvPr/>
            </p:nvSpPr>
            <p:spPr>
              <a:xfrm>
                <a:off x="3034782" y="3639085"/>
                <a:ext cx="531791" cy="531792"/>
              </a:xfrm>
              <a:prstGeom prst="ellipse">
                <a:avLst/>
              </a:prstGeom>
              <a:solidFill>
                <a:srgbClr val="046937"/>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sym typeface="Helvetica Neue"/>
                </a:endParaRPr>
              </a:p>
            </p:txBody>
          </p:sp>
          <p:sp>
            <p:nvSpPr>
              <p:cNvPr id="71" name="î$1iḍe"/>
              <p:cNvSpPr/>
              <p:nvPr/>
            </p:nvSpPr>
            <p:spPr bwMode="auto">
              <a:xfrm>
                <a:off x="3153458" y="3763176"/>
                <a:ext cx="294438" cy="283608"/>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sym typeface="Helvetica Neue"/>
                </a:endParaRPr>
              </a:p>
            </p:txBody>
          </p:sp>
        </p:grpSp>
        <p:grpSp>
          <p:nvGrpSpPr>
            <p:cNvPr id="52" name="íşliḋé"/>
            <p:cNvGrpSpPr/>
            <p:nvPr/>
          </p:nvGrpSpPr>
          <p:grpSpPr>
            <a:xfrm>
              <a:off x="3939021" y="1998076"/>
              <a:ext cx="3789936" cy="498216"/>
              <a:chOff x="2260362" y="1998076"/>
              <a:chExt cx="1853741" cy="498216"/>
            </a:xfrm>
          </p:grpSpPr>
          <p:cxnSp>
            <p:nvCxnSpPr>
              <p:cNvPr id="68" name="直接连接符 67"/>
              <p:cNvCxnSpPr/>
              <p:nvPr/>
            </p:nvCxnSpPr>
            <p:spPr>
              <a:xfrm flipV="1">
                <a:off x="2260362" y="2009303"/>
                <a:ext cx="234916" cy="486989"/>
              </a:xfrm>
              <a:prstGeom prst="line">
                <a:avLst/>
              </a:prstGeom>
              <a:noFill/>
              <a:ln w="76200" cap="rnd" cmpd="sng" algn="ctr">
                <a:solidFill>
                  <a:srgbClr val="FFFFFF">
                    <a:lumMod val="85000"/>
                  </a:srgbClr>
                </a:solidFill>
                <a:prstDash val="solid"/>
                <a:round/>
              </a:ln>
              <a:effectLst/>
            </p:spPr>
          </p:cxnSp>
          <p:cxnSp>
            <p:nvCxnSpPr>
              <p:cNvPr id="69" name="直接连接符 68"/>
              <p:cNvCxnSpPr/>
              <p:nvPr/>
            </p:nvCxnSpPr>
            <p:spPr>
              <a:xfrm>
                <a:off x="2516671" y="1998076"/>
                <a:ext cx="1597432" cy="0"/>
              </a:xfrm>
              <a:prstGeom prst="line">
                <a:avLst/>
              </a:prstGeom>
              <a:noFill/>
              <a:ln w="76200" cap="rnd" cmpd="sng" algn="ctr">
                <a:solidFill>
                  <a:srgbClr val="FFFFFF">
                    <a:lumMod val="85000"/>
                  </a:srgbClr>
                </a:solidFill>
                <a:prstDash val="solid"/>
                <a:round/>
                <a:tailEnd type="arrow" w="sm" len="sm"/>
              </a:ln>
              <a:effectLst/>
            </p:spPr>
          </p:cxnSp>
        </p:grpSp>
        <p:grpSp>
          <p:nvGrpSpPr>
            <p:cNvPr id="53" name="ïṣľïḋè"/>
            <p:cNvGrpSpPr/>
            <p:nvPr/>
          </p:nvGrpSpPr>
          <p:grpSpPr>
            <a:xfrm>
              <a:off x="5869291" y="1771367"/>
              <a:ext cx="453418" cy="453418"/>
              <a:chOff x="3053759" y="2371016"/>
              <a:chExt cx="531791" cy="531791"/>
            </a:xfrm>
          </p:grpSpPr>
          <p:sp>
            <p:nvSpPr>
              <p:cNvPr id="66" name="ïşḷîdé"/>
              <p:cNvSpPr/>
              <p:nvPr/>
            </p:nvSpPr>
            <p:spPr>
              <a:xfrm>
                <a:off x="3053759" y="2371016"/>
                <a:ext cx="531791" cy="531791"/>
              </a:xfrm>
              <a:prstGeom prst="ellipse">
                <a:avLst/>
              </a:prstGeom>
              <a:solidFill>
                <a:srgbClr val="C9C9C8"/>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sym typeface="Helvetica Neue"/>
                </a:endParaRPr>
              </a:p>
            </p:txBody>
          </p:sp>
          <p:sp>
            <p:nvSpPr>
              <p:cNvPr id="67" name="íšḻiḍè"/>
              <p:cNvSpPr/>
              <p:nvPr/>
            </p:nvSpPr>
            <p:spPr bwMode="auto">
              <a:xfrm>
                <a:off x="3172435" y="2495112"/>
                <a:ext cx="294438" cy="283598"/>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sym typeface="Helvetica Neue"/>
                </a:endParaRPr>
              </a:p>
            </p:txBody>
          </p:sp>
        </p:grpSp>
        <p:grpSp>
          <p:nvGrpSpPr>
            <p:cNvPr id="54" name="îŝļîḍé"/>
            <p:cNvGrpSpPr/>
            <p:nvPr/>
          </p:nvGrpSpPr>
          <p:grpSpPr>
            <a:xfrm>
              <a:off x="7712919" y="1458187"/>
              <a:ext cx="3737336" cy="539889"/>
              <a:chOff x="4106258" y="1458187"/>
              <a:chExt cx="1828013" cy="539889"/>
            </a:xfrm>
          </p:grpSpPr>
          <p:cxnSp>
            <p:nvCxnSpPr>
              <p:cNvPr id="64" name="直接连接符 63"/>
              <p:cNvCxnSpPr/>
              <p:nvPr/>
            </p:nvCxnSpPr>
            <p:spPr>
              <a:xfrm flipV="1">
                <a:off x="4106258" y="1458187"/>
                <a:ext cx="234847" cy="539889"/>
              </a:xfrm>
              <a:prstGeom prst="line">
                <a:avLst/>
              </a:prstGeom>
              <a:noFill/>
              <a:ln w="76200" cap="rnd" cmpd="sng" algn="ctr">
                <a:solidFill>
                  <a:srgbClr val="FFFFFF">
                    <a:lumMod val="85000"/>
                  </a:srgbClr>
                </a:solidFill>
                <a:prstDash val="solid"/>
                <a:round/>
              </a:ln>
              <a:effectLst/>
            </p:spPr>
          </p:cxnSp>
          <p:cxnSp>
            <p:nvCxnSpPr>
              <p:cNvPr id="65" name="直接连接符 64"/>
              <p:cNvCxnSpPr/>
              <p:nvPr/>
            </p:nvCxnSpPr>
            <p:spPr>
              <a:xfrm>
                <a:off x="4336839" y="1458188"/>
                <a:ext cx="1597432" cy="0"/>
              </a:xfrm>
              <a:prstGeom prst="line">
                <a:avLst/>
              </a:prstGeom>
              <a:noFill/>
              <a:ln w="76200" cap="rnd" cmpd="sng" algn="ctr">
                <a:solidFill>
                  <a:srgbClr val="FFFFFF">
                    <a:lumMod val="85000"/>
                  </a:srgbClr>
                </a:solidFill>
                <a:prstDash val="solid"/>
                <a:round/>
                <a:tailEnd type="arrow" w="sm" len="sm"/>
              </a:ln>
              <a:effectLst/>
            </p:spPr>
          </p:cxnSp>
        </p:grpSp>
        <p:grpSp>
          <p:nvGrpSpPr>
            <p:cNvPr id="55" name="ïṥļiḋé"/>
            <p:cNvGrpSpPr/>
            <p:nvPr/>
          </p:nvGrpSpPr>
          <p:grpSpPr>
            <a:xfrm>
              <a:off x="9491724" y="1219955"/>
              <a:ext cx="453418" cy="453418"/>
              <a:chOff x="2897552" y="1074869"/>
              <a:chExt cx="531791" cy="531791"/>
            </a:xfrm>
          </p:grpSpPr>
          <p:sp>
            <p:nvSpPr>
              <p:cNvPr id="62" name="iŝlíḓè"/>
              <p:cNvSpPr/>
              <p:nvPr/>
            </p:nvSpPr>
            <p:spPr>
              <a:xfrm>
                <a:off x="2897552" y="1074869"/>
                <a:ext cx="531791" cy="531791"/>
              </a:xfrm>
              <a:prstGeom prst="ellipse">
                <a:avLst/>
              </a:prstGeom>
              <a:solidFill>
                <a:srgbClr val="2DC84D"/>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sym typeface="Helvetica Neue"/>
                </a:endParaRPr>
              </a:p>
            </p:txBody>
          </p:sp>
          <p:sp>
            <p:nvSpPr>
              <p:cNvPr id="63" name="íṣ1ïḑê"/>
              <p:cNvSpPr/>
              <p:nvPr/>
            </p:nvSpPr>
            <p:spPr bwMode="auto">
              <a:xfrm>
                <a:off x="3025316" y="1212481"/>
                <a:ext cx="294438" cy="283599"/>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sym typeface="Helvetica Neue"/>
                </a:endParaRPr>
              </a:p>
            </p:txBody>
          </p:sp>
        </p:grpSp>
        <p:sp>
          <p:nvSpPr>
            <p:cNvPr id="56" name="îslïḍe"/>
            <p:cNvSpPr/>
            <p:nvPr/>
          </p:nvSpPr>
          <p:spPr>
            <a:xfrm>
              <a:off x="4428718" y="2224785"/>
              <a:ext cx="3334561"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sym typeface="Helvetica Neue"/>
                </a:rPr>
                <a:t>Clearing responsibilities</a:t>
              </a:r>
              <a:endParaRPr kumimoji="0" lang="zh-CN" altLang="en-US" sz="1200" b="1" i="0" u="none" strike="noStrike" kern="1200" cap="none" spc="0" normalizeH="0" baseline="0" noProof="0" dirty="0">
                <a:ln>
                  <a:noFill/>
                </a:ln>
                <a:solidFill>
                  <a:srgbClr val="000000"/>
                </a:solidFill>
                <a:effectLst/>
                <a:uLnTx/>
                <a:uFillTx/>
                <a:sym typeface="Helvetica Neue"/>
              </a:endParaRPr>
            </a:p>
          </p:txBody>
        </p:sp>
        <p:grpSp>
          <p:nvGrpSpPr>
            <p:cNvPr id="57" name="ïṥ1ïďe"/>
            <p:cNvGrpSpPr/>
            <p:nvPr/>
          </p:nvGrpSpPr>
          <p:grpSpPr>
            <a:xfrm>
              <a:off x="8051151" y="1713260"/>
              <a:ext cx="3885847" cy="5563264"/>
              <a:chOff x="4291883" y="1713260"/>
              <a:chExt cx="1905928" cy="5563264"/>
            </a:xfrm>
          </p:grpSpPr>
          <p:sp>
            <p:nvSpPr>
              <p:cNvPr id="60" name="îṡļïḓê"/>
              <p:cNvSpPr txBox="1"/>
              <p:nvPr/>
            </p:nvSpPr>
            <p:spPr>
              <a:xfrm>
                <a:off x="4291883" y="4660985"/>
                <a:ext cx="1905928" cy="2615539"/>
              </a:xfrm>
              <a:prstGeom prst="rect">
                <a:avLst/>
              </a:prstGeom>
              <a:noFill/>
              <a:ln>
                <a:noFill/>
              </a:ln>
            </p:spPr>
            <p:txBody>
              <a:bodyPr wrap="square" lIns="45720" tIns="22860" rIns="45720" bIns="22860" anchor="t" anchorCtr="0">
                <a:normAutofit fontScale="5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900" b="1" i="0" u="none" strike="noStrike" kern="1200" cap="none" spc="0" normalizeH="0" baseline="0" noProof="0" dirty="0">
                    <a:ln>
                      <a:noFill/>
                    </a:ln>
                    <a:solidFill>
                      <a:srgbClr val="000000"/>
                    </a:solidFill>
                    <a:effectLst/>
                    <a:uLnTx/>
                    <a:uFillTx/>
                    <a:sym typeface="Helvetica Neue"/>
                  </a:rPr>
                  <a:t>NPS</a:t>
                </a:r>
                <a:r>
                  <a:rPr kumimoji="0" lang="zh-CN" altLang="en-US" sz="1900" b="1" i="0" u="none" strike="noStrike" kern="1200" cap="none" spc="0" normalizeH="0" baseline="0" noProof="0" dirty="0">
                    <a:ln>
                      <a:noFill/>
                    </a:ln>
                    <a:solidFill>
                      <a:srgbClr val="000000"/>
                    </a:solidFill>
                    <a:effectLst/>
                    <a:uLnTx/>
                    <a:uFillTx/>
                    <a:sym typeface="Helvetica Neue"/>
                  </a:rPr>
                  <a:t>训练营：</a:t>
                </a:r>
                <a:r>
                  <a:rPr kumimoji="0" lang="zh-CN" altLang="en-US" sz="1900" b="0" i="0" u="none" strike="noStrike" kern="1200" cap="none" spc="0" normalizeH="0" baseline="0" noProof="0" dirty="0">
                    <a:ln>
                      <a:noFill/>
                    </a:ln>
                    <a:solidFill>
                      <a:srgbClr val="000000"/>
                    </a:solidFill>
                    <a:effectLst/>
                    <a:uLnTx/>
                    <a:uFillTx/>
                    <a:sym typeface="Helvetica Neue"/>
                  </a:rPr>
                  <a:t>抓关键角色，提服务意识，强业务能力</a:t>
                </a:r>
                <a:endParaRPr kumimoji="0" lang="en-US" altLang="zh-CN" sz="19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900" b="1" i="0" u="none" strike="noStrike" kern="1200" cap="none" spc="0" normalizeH="0" baseline="0" noProof="0" dirty="0">
                    <a:ln>
                      <a:noFill/>
                    </a:ln>
                    <a:solidFill>
                      <a:srgbClr val="000000"/>
                    </a:solidFill>
                    <a:effectLst/>
                    <a:uLnTx/>
                    <a:uFillTx/>
                    <a:sym typeface="Helvetica Neue"/>
                  </a:rPr>
                  <a:t>CC</a:t>
                </a:r>
                <a:r>
                  <a:rPr kumimoji="0" lang="zh-CN" altLang="en-US" sz="1900" b="1" i="0" u="none" strike="noStrike" kern="1200" cap="none" spc="0" normalizeH="0" baseline="0" noProof="0" dirty="0">
                    <a:ln>
                      <a:noFill/>
                    </a:ln>
                    <a:solidFill>
                      <a:srgbClr val="000000"/>
                    </a:solidFill>
                    <a:effectLst/>
                    <a:uLnTx/>
                    <a:uFillTx/>
                    <a:sym typeface="Helvetica Neue"/>
                  </a:rPr>
                  <a:t>支持：</a:t>
                </a:r>
                <a:r>
                  <a:rPr kumimoji="0" lang="zh-CN" altLang="en-US" sz="1900" b="0" i="0" u="none" strike="noStrike" kern="1200" cap="none" spc="0" normalizeH="0" baseline="0" noProof="0" dirty="0">
                    <a:ln>
                      <a:noFill/>
                    </a:ln>
                    <a:solidFill>
                      <a:srgbClr val="000000"/>
                    </a:solidFill>
                    <a:effectLst/>
                    <a:uLnTx/>
                    <a:uFillTx/>
                    <a:sym typeface="Helvetica Neue"/>
                  </a:rPr>
                  <a:t>回访资源整合，持续培训赋能，加大质检力度</a:t>
                </a:r>
                <a:endParaRPr kumimoji="0" lang="en-US" altLang="zh-CN" sz="19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zh-CN" altLang="en-US" sz="1900" b="1" i="0" u="none" strike="noStrike" kern="1200" cap="none" spc="0" normalizeH="0" baseline="0" noProof="0" dirty="0">
                    <a:ln>
                      <a:noFill/>
                    </a:ln>
                    <a:solidFill>
                      <a:srgbClr val="000000"/>
                    </a:solidFill>
                    <a:effectLst/>
                    <a:uLnTx/>
                    <a:uFillTx/>
                    <a:sym typeface="Helvetica Neue"/>
                  </a:rPr>
                  <a:t>区域帮扶：</a:t>
                </a:r>
                <a:r>
                  <a:rPr kumimoji="0" lang="zh-CN" altLang="en-US" sz="1900" b="0" i="0" u="none" strike="noStrike" kern="1200" cap="none" spc="0" normalizeH="0" baseline="0" noProof="0" dirty="0">
                    <a:ln>
                      <a:noFill/>
                    </a:ln>
                    <a:solidFill>
                      <a:srgbClr val="000000"/>
                    </a:solidFill>
                    <a:effectLst/>
                    <a:uLnTx/>
                    <a:uFillTx/>
                    <a:sym typeface="Helvetica Neue"/>
                  </a:rPr>
                  <a:t>区域资料准备，专项帮扶，跟进提升</a:t>
                </a:r>
                <a:endParaRPr kumimoji="0" lang="en-US" altLang="zh-CN" sz="19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zh-CN" altLang="en-US" sz="1900" b="1" i="0" u="none" strike="noStrike" kern="1200" cap="none" spc="0" normalizeH="0" baseline="0" noProof="0" dirty="0">
                    <a:ln>
                      <a:noFill/>
                    </a:ln>
                    <a:solidFill>
                      <a:srgbClr val="000000"/>
                    </a:solidFill>
                    <a:effectLst/>
                    <a:uLnTx/>
                    <a:uFillTx/>
                    <a:sym typeface="Helvetica Neue"/>
                  </a:rPr>
                  <a:t>激励升级：</a:t>
                </a:r>
                <a:r>
                  <a:rPr kumimoji="0" lang="zh-CN" altLang="en-US" sz="1900" b="0" i="0" u="none" strike="noStrike" kern="1200" cap="none" spc="0" normalizeH="0" baseline="0" noProof="0" dirty="0">
                    <a:ln>
                      <a:noFill/>
                    </a:ln>
                    <a:solidFill>
                      <a:srgbClr val="000000"/>
                    </a:solidFill>
                    <a:effectLst/>
                    <a:uLnTx/>
                    <a:uFillTx/>
                    <a:sym typeface="Helvetica Neue"/>
                  </a:rPr>
                  <a:t>服务北极星团队奖，“服务铁三角”个人奖</a:t>
                </a:r>
                <a:endParaRPr kumimoji="0" lang="en-US" altLang="zh-CN" sz="19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sym typeface="Helvetica Neue"/>
                  </a:rPr>
                  <a:t>NPS training camp</a:t>
                </a:r>
                <a:r>
                  <a:rPr kumimoji="0" lang="en-US" altLang="zh-CN" sz="1600" b="0" i="0" u="none" strike="noStrike" kern="1200" cap="none" spc="0" normalizeH="0" baseline="0" noProof="0" dirty="0">
                    <a:ln>
                      <a:noFill/>
                    </a:ln>
                    <a:solidFill>
                      <a:srgbClr val="000000"/>
                    </a:solidFill>
                    <a:effectLst/>
                    <a:uLnTx/>
                    <a:uFillTx/>
                    <a:sym typeface="Helvetica Neue"/>
                  </a:rPr>
                  <a:t>: grasping key roles, improving service awareness, and strengthening business capabilities</a:t>
                </a:r>
                <a:endParaRPr kumimoji="0" lang="en-US" altLang="zh-CN" sz="16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sym typeface="Helvetica Neue"/>
                  </a:rPr>
                  <a:t>CC support</a:t>
                </a:r>
                <a:r>
                  <a:rPr kumimoji="0" lang="en-US" altLang="zh-CN" sz="1600" b="0" i="0" u="none" strike="noStrike" kern="1200" cap="none" spc="0" normalizeH="0" baseline="0" noProof="0" dirty="0">
                    <a:ln>
                      <a:noFill/>
                    </a:ln>
                    <a:solidFill>
                      <a:srgbClr val="000000"/>
                    </a:solidFill>
                    <a:effectLst/>
                    <a:uLnTx/>
                    <a:uFillTx/>
                    <a:sym typeface="Helvetica Neue"/>
                  </a:rPr>
                  <a:t>: resource integration, continuous training and empowering, and intensified efforts</a:t>
                </a:r>
                <a:endParaRPr kumimoji="0" lang="en-US" altLang="zh-CN" sz="16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sym typeface="Helvetica Neue"/>
                  </a:rPr>
                  <a:t>Assistance for regions</a:t>
                </a:r>
                <a:r>
                  <a:rPr kumimoji="0" lang="en-US" altLang="zh-CN" sz="1600" b="0" i="0" u="none" strike="noStrike" kern="1200" cap="none" spc="0" normalizeH="0" baseline="0" noProof="0" dirty="0">
                    <a:ln>
                      <a:noFill/>
                    </a:ln>
                    <a:solidFill>
                      <a:srgbClr val="000000"/>
                    </a:solidFill>
                    <a:effectLst/>
                    <a:uLnTx/>
                    <a:uFillTx/>
                    <a:sym typeface="Helvetica Neue"/>
                  </a:rPr>
                  <a:t>: giving special assistance and improvement suggestion</a:t>
                </a:r>
                <a:endParaRPr kumimoji="0" lang="en-US" altLang="zh-CN" sz="16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sym typeface="Helvetica Neue"/>
                  </a:rPr>
                  <a:t>Incentive Upgrade</a:t>
                </a:r>
                <a:r>
                  <a:rPr kumimoji="0" lang="en-US" altLang="zh-CN" sz="1600" b="0" i="0" u="none" strike="noStrike" kern="1200" cap="none" spc="0" normalizeH="0" baseline="0" noProof="0" dirty="0">
                    <a:ln>
                      <a:noFill/>
                    </a:ln>
                    <a:solidFill>
                      <a:srgbClr val="000000"/>
                    </a:solidFill>
                    <a:effectLst/>
                    <a:uLnTx/>
                    <a:uFillTx/>
                    <a:sym typeface="Helvetica Neue"/>
                  </a:rPr>
                  <a:t>: Service Polestar Team Award, "Service Iron Triangle" Individual Award</a:t>
                </a:r>
                <a:endParaRPr kumimoji="0" lang="zh-CN" altLang="en-US" sz="1600" b="0" i="0" u="none" strike="noStrike" kern="1200" cap="none" spc="0" normalizeH="0" baseline="0" noProof="0" dirty="0">
                  <a:ln>
                    <a:noFill/>
                  </a:ln>
                  <a:solidFill>
                    <a:srgbClr val="000000"/>
                  </a:solidFill>
                  <a:effectLst/>
                  <a:uLnTx/>
                  <a:uFillTx/>
                  <a:sym typeface="Helvetica Neue"/>
                </a:endParaRPr>
              </a:p>
            </p:txBody>
          </p:sp>
          <p:sp>
            <p:nvSpPr>
              <p:cNvPr id="61" name="išľïďê"/>
              <p:cNvSpPr/>
              <p:nvPr/>
            </p:nvSpPr>
            <p:spPr>
              <a:xfrm>
                <a:off x="4291883" y="1713260"/>
                <a:ext cx="1635534"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sym typeface="Helvetica Neue"/>
                  </a:rPr>
                  <a:t>Landing guarantee</a:t>
                </a:r>
                <a:endParaRPr kumimoji="0" lang="zh-CN" altLang="en-US" sz="1200" b="1" i="0" u="none" strike="noStrike" kern="1200" cap="none" spc="0" normalizeH="0" baseline="0" noProof="0" dirty="0">
                  <a:ln>
                    <a:noFill/>
                  </a:ln>
                  <a:solidFill>
                    <a:srgbClr val="000000"/>
                  </a:solidFill>
                  <a:effectLst/>
                  <a:uLnTx/>
                  <a:uFillTx/>
                  <a:sym typeface="Helvetica Neue"/>
                </a:endParaRPr>
              </a:p>
            </p:txBody>
          </p:sp>
        </p:grpSp>
        <p:cxnSp>
          <p:nvCxnSpPr>
            <p:cNvPr id="58" name="直接连接符 57"/>
            <p:cNvCxnSpPr/>
            <p:nvPr/>
          </p:nvCxnSpPr>
          <p:spPr>
            <a:xfrm>
              <a:off x="4218193" y="2551790"/>
              <a:ext cx="0" cy="4178970"/>
            </a:xfrm>
            <a:prstGeom prst="line">
              <a:avLst/>
            </a:prstGeom>
            <a:noFill/>
            <a:ln w="3175" cap="rnd" cmpd="sng" algn="ctr">
              <a:solidFill>
                <a:srgbClr val="FFFFFF">
                  <a:lumMod val="85000"/>
                </a:srgbClr>
              </a:solidFill>
              <a:prstDash val="solid"/>
              <a:round/>
            </a:ln>
            <a:effectLst/>
          </p:spPr>
        </p:cxnSp>
        <p:cxnSp>
          <p:nvCxnSpPr>
            <p:cNvPr id="59" name="直接连接符 58"/>
            <p:cNvCxnSpPr/>
            <p:nvPr/>
          </p:nvCxnSpPr>
          <p:spPr>
            <a:xfrm>
              <a:off x="7973810" y="2227960"/>
              <a:ext cx="0" cy="4502800"/>
            </a:xfrm>
            <a:prstGeom prst="line">
              <a:avLst/>
            </a:prstGeom>
            <a:noFill/>
            <a:ln w="3175" cap="rnd" cmpd="sng" algn="ctr">
              <a:solidFill>
                <a:srgbClr val="FFFFFF">
                  <a:lumMod val="85000"/>
                </a:srgbClr>
              </a:solidFill>
              <a:prstDash val="solid"/>
              <a:round/>
            </a:ln>
            <a:effectLst/>
          </p:spPr>
        </p:cxnSp>
      </p:grpSp>
      <p:sp>
        <p:nvSpPr>
          <p:cNvPr id="72" name="isļïdè"/>
          <p:cNvSpPr txBox="1"/>
          <p:nvPr/>
        </p:nvSpPr>
        <p:spPr>
          <a:xfrm>
            <a:off x="547469" y="4712969"/>
            <a:ext cx="3750677" cy="1883441"/>
          </a:xfrm>
          <a:prstGeom prst="rect">
            <a:avLst/>
          </a:prstGeom>
          <a:noFill/>
          <a:ln>
            <a:noFill/>
          </a:ln>
        </p:spPr>
        <p:txBody>
          <a:bodyPr wrap="square" lIns="45720" tIns="22860" rIns="45720" bIns="22860" anchor="t" anchorCtr="0">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just" defTabSz="457200" rtl="0" eaLnBrk="1" fontAlgn="auto" latinLnBrk="0" hangingPunct="1">
              <a:lnSpc>
                <a:spcPct val="15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000000"/>
                </a:solidFill>
                <a:effectLst/>
                <a:uLnTx/>
                <a:uFillTx/>
                <a:sym typeface="Helvetica Neue"/>
              </a:rPr>
              <a:t>服务铁三角：客服经理</a:t>
            </a:r>
            <a:r>
              <a:rPr kumimoji="0" lang="zh-CN" altLang="en-US" sz="1200" b="0" i="0" u="none" strike="noStrike" kern="1200" cap="none" spc="0" normalizeH="0" baseline="0" noProof="0" dirty="0">
                <a:ln>
                  <a:noFill/>
                </a:ln>
                <a:solidFill>
                  <a:srgbClr val="000000"/>
                </a:solidFill>
                <a:effectLst/>
                <a:uLnTx/>
                <a:uFillTx/>
                <a:sym typeface="Helvetica Neue"/>
              </a:rPr>
              <a:t>，服务北极星保证方向正确；</a:t>
            </a:r>
            <a:r>
              <a:rPr kumimoji="0" lang="en-US" altLang="zh-CN" sz="1200" b="1" i="0" u="none" strike="noStrike" kern="1200" cap="none" spc="0" normalizeH="0" baseline="0" noProof="0" dirty="0">
                <a:ln>
                  <a:noFill/>
                </a:ln>
                <a:solidFill>
                  <a:srgbClr val="000000"/>
                </a:solidFill>
                <a:effectLst/>
                <a:uLnTx/>
                <a:uFillTx/>
                <a:sym typeface="Helvetica Neue"/>
              </a:rPr>
              <a:t>NPS</a:t>
            </a:r>
            <a:r>
              <a:rPr kumimoji="0" lang="zh-CN" altLang="en-US" sz="1200" b="1" i="0" u="none" strike="noStrike" kern="1200" cap="none" spc="0" normalizeH="0" baseline="0" noProof="0" dirty="0">
                <a:ln>
                  <a:noFill/>
                </a:ln>
                <a:solidFill>
                  <a:srgbClr val="000000"/>
                </a:solidFill>
                <a:effectLst/>
                <a:uLnTx/>
                <a:uFillTx/>
                <a:sym typeface="Helvetica Neue"/>
              </a:rPr>
              <a:t>专员</a:t>
            </a:r>
            <a:r>
              <a:rPr kumimoji="0" lang="zh-CN" altLang="en-US" sz="1200" b="0" i="0" u="none" strike="noStrike" kern="1200" cap="none" spc="0" normalizeH="0" baseline="0" noProof="0" dirty="0">
                <a:ln>
                  <a:noFill/>
                </a:ln>
                <a:solidFill>
                  <a:srgbClr val="000000"/>
                </a:solidFill>
                <a:effectLst/>
                <a:uLnTx/>
                <a:uFillTx/>
                <a:sym typeface="Helvetica Neue"/>
              </a:rPr>
              <a:t>，</a:t>
            </a:r>
            <a:r>
              <a:rPr kumimoji="0" lang="en-US" altLang="zh-CN" sz="1200" b="0" i="0" u="none" strike="noStrike" kern="1200" cap="none" spc="0" normalizeH="0" baseline="0" noProof="0" dirty="0">
                <a:ln>
                  <a:noFill/>
                </a:ln>
                <a:solidFill>
                  <a:srgbClr val="000000"/>
                </a:solidFill>
                <a:effectLst/>
                <a:uLnTx/>
                <a:uFillTx/>
                <a:sym typeface="Helvetica Neue"/>
              </a:rPr>
              <a:t>NPS</a:t>
            </a:r>
            <a:r>
              <a:rPr kumimoji="0" lang="zh-CN" altLang="en-US" sz="1200" b="0" i="0" u="none" strike="noStrike" kern="1200" cap="none" spc="0" normalizeH="0" baseline="0" noProof="0" dirty="0">
                <a:ln>
                  <a:noFill/>
                </a:ln>
                <a:solidFill>
                  <a:srgbClr val="000000"/>
                </a:solidFill>
                <a:effectLst/>
                <a:uLnTx/>
                <a:uFillTx/>
                <a:sym typeface="Helvetica Neue"/>
              </a:rPr>
              <a:t>运营官家，负责日常运营；</a:t>
            </a:r>
            <a:r>
              <a:rPr kumimoji="0" lang="zh-CN" altLang="en-US" sz="1200" b="1" i="0" u="none" strike="noStrike" kern="1200" cap="none" spc="0" normalizeH="0" baseline="0" noProof="0" dirty="0">
                <a:ln>
                  <a:noFill/>
                </a:ln>
                <a:solidFill>
                  <a:srgbClr val="000000"/>
                </a:solidFill>
                <a:effectLst/>
                <a:uLnTx/>
                <a:uFillTx/>
                <a:sym typeface="Helvetica Neue"/>
              </a:rPr>
              <a:t>服务运营主管</a:t>
            </a:r>
            <a:r>
              <a:rPr kumimoji="0" lang="zh-CN" altLang="en-US" sz="1200" b="0" i="0" u="none" strike="noStrike" kern="1200" cap="none" spc="0" normalizeH="0" baseline="0" noProof="0" dirty="0">
                <a:ln>
                  <a:noFill/>
                </a:ln>
                <a:solidFill>
                  <a:srgbClr val="000000"/>
                </a:solidFill>
                <a:effectLst/>
                <a:uLnTx/>
                <a:uFillTx/>
                <a:sym typeface="Helvetica Neue"/>
              </a:rPr>
              <a:t>，标准化承接，对执行结果负责；</a:t>
            </a:r>
            <a:r>
              <a:rPr kumimoji="0" lang="zh-CN" altLang="en-US" sz="1200" b="1" i="0" u="none" strike="noStrike" kern="1200" cap="none" spc="0" normalizeH="0" baseline="0" noProof="0" dirty="0">
                <a:ln>
                  <a:noFill/>
                </a:ln>
                <a:solidFill>
                  <a:srgbClr val="000000"/>
                </a:solidFill>
                <a:effectLst/>
                <a:uLnTx/>
                <a:uFillTx/>
                <a:sym typeface="Helvetica Neue"/>
              </a:rPr>
              <a:t>技术主管</a:t>
            </a:r>
            <a:r>
              <a:rPr kumimoji="0" lang="zh-CN" altLang="en-US" sz="1200" b="0" i="0" u="none" strike="noStrike" kern="1200" cap="none" spc="0" normalizeH="0" baseline="0" noProof="0" dirty="0">
                <a:ln>
                  <a:noFill/>
                </a:ln>
                <a:solidFill>
                  <a:srgbClr val="000000"/>
                </a:solidFill>
                <a:effectLst/>
                <a:uLnTx/>
                <a:uFillTx/>
                <a:sym typeface="Helvetica Neue"/>
              </a:rPr>
              <a:t>，技术专业化承接，对专业化落地效果负责</a:t>
            </a:r>
            <a:endParaRPr kumimoji="0" lang="en-US" altLang="zh-CN" sz="1200" b="0" i="0" u="none" strike="noStrike" kern="1200" cap="none" spc="0" normalizeH="0" baseline="0" noProof="0" dirty="0">
              <a:ln>
                <a:noFill/>
              </a:ln>
              <a:solidFill>
                <a:srgbClr val="000000"/>
              </a:solidFill>
              <a:effectLst/>
              <a:uLnTx/>
              <a:uFillTx/>
              <a:sym typeface="Helvetica Neue"/>
            </a:endParaRPr>
          </a:p>
          <a:p>
            <a:pPr marL="0" marR="0" lvl="0" indent="0" algn="just" defTabSz="457200" rtl="0" eaLnBrk="1" fontAlgn="auto" latinLnBrk="0" hangingPunct="1">
              <a:lnSpc>
                <a:spcPct val="15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sym typeface="Helvetica Neue"/>
              </a:rPr>
              <a:t>Customer service manager </a:t>
            </a:r>
            <a:r>
              <a:rPr kumimoji="0" lang="en-US" altLang="zh-CN" sz="1200" b="0" i="0" u="none" strike="noStrike" kern="1200" cap="none" spc="0" normalizeH="0" baseline="0" noProof="0" dirty="0">
                <a:ln>
                  <a:noFill/>
                </a:ln>
                <a:solidFill>
                  <a:srgbClr val="000000"/>
                </a:solidFill>
                <a:effectLst/>
                <a:uLnTx/>
                <a:uFillTx/>
                <a:sym typeface="Helvetica Neue"/>
              </a:rPr>
              <a:t>ensures that the direction is correct; </a:t>
            </a:r>
            <a:r>
              <a:rPr kumimoji="0" lang="en-US" altLang="zh-CN" sz="1200" b="1" i="0" u="none" strike="noStrike" kern="1200" cap="none" spc="0" normalizeH="0" baseline="0" noProof="0" dirty="0">
                <a:ln>
                  <a:noFill/>
                </a:ln>
                <a:solidFill>
                  <a:srgbClr val="000000"/>
                </a:solidFill>
                <a:effectLst/>
                <a:uLnTx/>
                <a:uFillTx/>
                <a:sym typeface="Helvetica Neue"/>
              </a:rPr>
              <a:t>NPS specialist </a:t>
            </a:r>
            <a:r>
              <a:rPr kumimoji="0" lang="en-US" altLang="zh-CN" sz="1200" b="0" i="0" u="none" strike="noStrike" kern="1200" cap="none" spc="0" normalizeH="0" baseline="0" noProof="0" dirty="0">
                <a:ln>
                  <a:noFill/>
                </a:ln>
                <a:solidFill>
                  <a:srgbClr val="000000"/>
                </a:solidFill>
                <a:effectLst/>
                <a:uLnTx/>
                <a:uFillTx/>
                <a:sym typeface="Helvetica Neue"/>
              </a:rPr>
              <a:t>is responsible for daily operations; Service operation supervisor is responsible for undertaking SST and execution results; </a:t>
            </a:r>
            <a:r>
              <a:rPr kumimoji="0" lang="en-US" altLang="zh-CN" sz="1200" b="1" i="0" u="none" strike="noStrike" kern="1200" cap="none" spc="0" normalizeH="0" baseline="0" noProof="0" dirty="0">
                <a:ln>
                  <a:noFill/>
                </a:ln>
                <a:solidFill>
                  <a:srgbClr val="000000"/>
                </a:solidFill>
                <a:effectLst/>
                <a:uLnTx/>
                <a:uFillTx/>
                <a:sym typeface="Helvetica Neue"/>
              </a:rPr>
              <a:t>Technical supervisor </a:t>
            </a:r>
            <a:r>
              <a:rPr kumimoji="0" lang="en-US" altLang="zh-CN" sz="1200" b="0" i="0" u="none" strike="noStrike" kern="1200" cap="none" spc="0" normalizeH="0" baseline="0" noProof="0" dirty="0">
                <a:ln>
                  <a:noFill/>
                </a:ln>
                <a:solidFill>
                  <a:srgbClr val="000000"/>
                </a:solidFill>
                <a:effectLst/>
                <a:uLnTx/>
                <a:uFillTx/>
                <a:sym typeface="Helvetica Neue"/>
              </a:rPr>
              <a:t>is responsible for the effect of professionalization:</a:t>
            </a:r>
            <a:endParaRPr kumimoji="0" lang="en-US" altLang="zh-CN" sz="1200" b="0" i="0" u="none" strike="noStrike" kern="1200" cap="none" spc="0" normalizeH="0" baseline="0" noProof="0" dirty="0">
              <a:ln>
                <a:noFill/>
              </a:ln>
              <a:solidFill>
                <a:srgbClr val="000000"/>
              </a:solidFill>
              <a:effectLst/>
              <a:uLnTx/>
              <a:uFillTx/>
              <a:sym typeface="Helvetica Neue"/>
            </a:endParaRPr>
          </a:p>
        </p:txBody>
      </p:sp>
      <p:sp>
        <p:nvSpPr>
          <p:cNvPr id="73" name="îslïḍe"/>
          <p:cNvSpPr/>
          <p:nvPr/>
        </p:nvSpPr>
        <p:spPr>
          <a:xfrm>
            <a:off x="799757" y="2279093"/>
            <a:ext cx="3334562"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sym typeface="Helvetica Neue"/>
              </a:rPr>
              <a:t>Building a professional team</a:t>
            </a:r>
            <a:endParaRPr kumimoji="0" lang="zh-CN" altLang="en-US" sz="1600" b="1" i="0" u="none" strike="noStrike" kern="1200" cap="none" spc="0" normalizeH="0" baseline="0" noProof="0" dirty="0">
              <a:ln>
                <a:noFill/>
              </a:ln>
              <a:solidFill>
                <a:srgbClr val="000000"/>
              </a:solidFill>
              <a:effectLst/>
              <a:uLnTx/>
              <a:uFillTx/>
              <a:sym typeface="Helvetica Neue"/>
            </a:endParaRPr>
          </a:p>
        </p:txBody>
      </p:sp>
      <p:pic>
        <p:nvPicPr>
          <p:cNvPr id="74" name="图片 73"/>
          <p:cNvPicPr>
            <a:picLocks noChangeAspect="1"/>
          </p:cNvPicPr>
          <p:nvPr/>
        </p:nvPicPr>
        <p:blipFill>
          <a:blip r:embed="rId2"/>
          <a:stretch>
            <a:fillRect/>
          </a:stretch>
        </p:blipFill>
        <p:spPr>
          <a:xfrm>
            <a:off x="1025375" y="2698692"/>
            <a:ext cx="2599920" cy="2069625"/>
          </a:xfrm>
          <a:prstGeom prst="rect">
            <a:avLst/>
          </a:prstGeom>
        </p:spPr>
      </p:pic>
      <p:sp>
        <p:nvSpPr>
          <p:cNvPr id="75" name="矩形: 圆角 74"/>
          <p:cNvSpPr/>
          <p:nvPr/>
        </p:nvSpPr>
        <p:spPr>
          <a:xfrm>
            <a:off x="4497487" y="2529481"/>
            <a:ext cx="880051" cy="338422"/>
          </a:xfrm>
          <a:prstGeom prst="roundRect">
            <a:avLst/>
          </a:prstGeom>
          <a:solidFill>
            <a:sysClr val="window" lastClr="FFFFFF">
              <a:lumMod val="50000"/>
            </a:sys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white"/>
                </a:solidFill>
                <a:effectLst/>
                <a:uLnTx/>
                <a:uFillTx/>
                <a:latin typeface="OPPOSans B" panose="00020600040101010101" charset="-122"/>
                <a:ea typeface="OPPOSans B" panose="00020600040101010101" charset="-122"/>
                <a:cs typeface="+mn-cs"/>
              </a:rPr>
              <a:t>Service Manager</a:t>
            </a:r>
            <a:endParaRPr kumimoji="0" lang="zh-CN" altLang="en-US" sz="800" b="0" i="0" u="none" strike="noStrike" kern="0" cap="none" spc="0" normalizeH="0" baseline="0" noProof="0" dirty="0">
              <a:ln>
                <a:noFill/>
              </a:ln>
              <a:solidFill>
                <a:prstClr val="white"/>
              </a:solidFill>
              <a:effectLst/>
              <a:uLnTx/>
              <a:uFillTx/>
              <a:latin typeface="OPPOSans B" panose="00020600040101010101" charset="-122"/>
              <a:ea typeface="OPPOSans B" panose="00020600040101010101" charset="-122"/>
              <a:cs typeface="+mn-cs"/>
            </a:endParaRPr>
          </a:p>
        </p:txBody>
      </p:sp>
      <p:sp>
        <p:nvSpPr>
          <p:cNvPr id="76" name="文本框 75"/>
          <p:cNvSpPr txBox="1"/>
          <p:nvPr/>
        </p:nvSpPr>
        <p:spPr>
          <a:xfrm>
            <a:off x="5543283" y="2545970"/>
            <a:ext cx="856523"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mobilization</a:t>
            </a:r>
            <a:endParaRPr kumimoji="0" lang="zh-CN" altLang="en-US" sz="800" b="0" i="0" u="none" strike="noStrike" kern="0" cap="none" spc="0" normalizeH="0" baseline="0" noProof="0" dirty="0">
              <a:ln>
                <a:noFill/>
              </a:ln>
              <a:solidFill>
                <a:prstClr val="black"/>
              </a:solidFill>
              <a:effectLst/>
              <a:uLnTx/>
              <a:uFillTx/>
            </a:endParaRPr>
          </a:p>
        </p:txBody>
      </p:sp>
      <p:sp>
        <p:nvSpPr>
          <p:cNvPr id="77" name="文本框 76"/>
          <p:cNvSpPr txBox="1"/>
          <p:nvPr/>
        </p:nvSpPr>
        <p:spPr>
          <a:xfrm>
            <a:off x="6165598" y="2302894"/>
            <a:ext cx="1146809" cy="21544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Staff training</a:t>
            </a:r>
            <a:endParaRPr kumimoji="0" lang="zh-CN" altLang="en-US" sz="800" b="0" i="0" u="none" strike="noStrike" kern="0" cap="none" spc="0" normalizeH="0" baseline="0" noProof="0" dirty="0">
              <a:ln>
                <a:noFill/>
              </a:ln>
              <a:solidFill>
                <a:prstClr val="black"/>
              </a:solidFill>
              <a:effectLst/>
              <a:uLnTx/>
              <a:uFillTx/>
            </a:endParaRPr>
          </a:p>
        </p:txBody>
      </p:sp>
      <p:sp>
        <p:nvSpPr>
          <p:cNvPr id="78" name="文本框 77"/>
          <p:cNvSpPr txBox="1"/>
          <p:nvPr/>
        </p:nvSpPr>
        <p:spPr>
          <a:xfrm>
            <a:off x="7024636" y="2479272"/>
            <a:ext cx="1114756"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Service concept delivery</a:t>
            </a:r>
            <a:endParaRPr kumimoji="0" lang="zh-CN" altLang="en-US" sz="800" b="0" i="0" u="none" strike="noStrike" kern="0" cap="none" spc="0" normalizeH="0" baseline="0" noProof="0" dirty="0">
              <a:ln>
                <a:noFill/>
              </a:ln>
              <a:solidFill>
                <a:prstClr val="black"/>
              </a:solidFill>
              <a:effectLst/>
              <a:uLnTx/>
              <a:uFillTx/>
            </a:endParaRPr>
          </a:p>
        </p:txBody>
      </p:sp>
      <p:sp>
        <p:nvSpPr>
          <p:cNvPr id="79" name="文本框 78"/>
          <p:cNvSpPr txBox="1"/>
          <p:nvPr/>
        </p:nvSpPr>
        <p:spPr>
          <a:xfrm>
            <a:off x="5958675" y="2760171"/>
            <a:ext cx="1567748"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Competition of service concept</a:t>
            </a:r>
            <a:endParaRPr kumimoji="0" lang="zh-CN" altLang="en-US" sz="800" b="0" i="0" u="none" strike="noStrike" kern="0" cap="none" spc="0" normalizeH="0" baseline="0" noProof="0" dirty="0">
              <a:ln>
                <a:noFill/>
              </a:ln>
              <a:solidFill>
                <a:prstClr val="black"/>
              </a:solidFill>
              <a:effectLst/>
              <a:uLnTx/>
              <a:uFillTx/>
            </a:endParaRPr>
          </a:p>
        </p:txBody>
      </p:sp>
      <p:cxnSp>
        <p:nvCxnSpPr>
          <p:cNvPr id="80" name="直接连接符 79"/>
          <p:cNvCxnSpPr/>
          <p:nvPr/>
        </p:nvCxnSpPr>
        <p:spPr>
          <a:xfrm>
            <a:off x="6705777" y="2553673"/>
            <a:ext cx="5882" cy="254642"/>
          </a:xfrm>
          <a:prstGeom prst="line">
            <a:avLst/>
          </a:prstGeom>
          <a:noFill/>
          <a:ln w="6350" cap="flat" cmpd="sng" algn="ctr">
            <a:solidFill>
              <a:srgbClr val="4472C4"/>
            </a:solidFill>
            <a:prstDash val="solid"/>
            <a:miter lim="800000"/>
          </a:ln>
          <a:effectLst/>
        </p:spPr>
      </p:cxnSp>
      <p:cxnSp>
        <p:nvCxnSpPr>
          <p:cNvPr id="81" name="直接连接符 80"/>
          <p:cNvCxnSpPr/>
          <p:nvPr/>
        </p:nvCxnSpPr>
        <p:spPr>
          <a:xfrm>
            <a:off x="6384264" y="2661386"/>
            <a:ext cx="593547" cy="0"/>
          </a:xfrm>
          <a:prstGeom prst="line">
            <a:avLst/>
          </a:prstGeom>
          <a:noFill/>
          <a:ln w="6350" cap="flat" cmpd="sng" algn="ctr">
            <a:solidFill>
              <a:srgbClr val="4472C4"/>
            </a:solidFill>
            <a:prstDash val="solid"/>
            <a:miter lim="800000"/>
          </a:ln>
          <a:effectLst/>
        </p:spPr>
      </p:cxnSp>
      <p:sp>
        <p:nvSpPr>
          <p:cNvPr id="82" name="矩形: 圆角 81"/>
          <p:cNvSpPr/>
          <p:nvPr/>
        </p:nvSpPr>
        <p:spPr>
          <a:xfrm>
            <a:off x="4501043" y="3722411"/>
            <a:ext cx="880051" cy="338422"/>
          </a:xfrm>
          <a:prstGeom prst="roundRect">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white"/>
                </a:solidFill>
                <a:effectLst/>
                <a:uLnTx/>
                <a:uFillTx/>
                <a:ea typeface="等线" panose="02010600030101010101" charset="-122"/>
                <a:cs typeface="+mn-cs"/>
              </a:rPr>
              <a:t>NPS specialist</a:t>
            </a:r>
            <a:endParaRPr kumimoji="0" lang="zh-CN" altLang="en-US" sz="800" b="0" i="0" u="none" strike="noStrike" kern="0" cap="none" spc="0" normalizeH="0" baseline="0" noProof="0" dirty="0">
              <a:ln>
                <a:noFill/>
              </a:ln>
              <a:solidFill>
                <a:prstClr val="white"/>
              </a:solidFill>
              <a:effectLst/>
              <a:uLnTx/>
              <a:uFillTx/>
              <a:ea typeface="等线" panose="02010600030101010101" charset="-122"/>
              <a:cs typeface="+mn-cs"/>
            </a:endParaRPr>
          </a:p>
        </p:txBody>
      </p:sp>
      <p:sp>
        <p:nvSpPr>
          <p:cNvPr id="83" name="文本框 82"/>
          <p:cNvSpPr txBox="1"/>
          <p:nvPr/>
        </p:nvSpPr>
        <p:spPr>
          <a:xfrm>
            <a:off x="5520382" y="3260384"/>
            <a:ext cx="2300631" cy="6001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1" i="0" u="none" strike="noStrike" kern="0" cap="none" spc="0" normalizeH="0" baseline="0" noProof="0" dirty="0">
                <a:ln>
                  <a:noFill/>
                </a:ln>
                <a:solidFill>
                  <a:prstClr val="black"/>
                </a:solidFill>
                <a:effectLst/>
                <a:uLnTx/>
                <a:uFillTx/>
              </a:rPr>
              <a:t>Management tools </a:t>
            </a:r>
            <a:r>
              <a:rPr kumimoji="0" lang="zh-CN" altLang="en-US" sz="900" b="0" i="0" u="none" strike="noStrike" kern="0" cap="none" spc="0" normalizeH="0" baseline="0" noProof="0" dirty="0">
                <a:ln>
                  <a:noFill/>
                </a:ln>
                <a:solidFill>
                  <a:prstClr val="black"/>
                </a:solidFill>
                <a:effectLst/>
                <a:uLnTx/>
                <a:uFillTx/>
              </a:rPr>
              <a:t>：</a:t>
            </a:r>
            <a:endParaRPr kumimoji="0" lang="en-US" altLang="zh-CN"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NPS</a:t>
            </a:r>
            <a:r>
              <a:rPr kumimoji="0" lang="zh-CN" altLang="en-US" sz="800" b="0" i="0" u="none" strike="noStrike" kern="0" cap="none" spc="0" normalizeH="0" baseline="0" noProof="0" dirty="0">
                <a:ln>
                  <a:noFill/>
                </a:ln>
                <a:solidFill>
                  <a:prstClr val="black"/>
                </a:solidFill>
                <a:effectLst/>
                <a:uLnTx/>
                <a:uFillTx/>
              </a:rPr>
              <a:t> </a:t>
            </a:r>
            <a:r>
              <a:rPr kumimoji="0" lang="en-US" altLang="zh-CN" sz="800" b="0" i="0" u="none" strike="noStrike" kern="0" cap="none" spc="0" normalizeH="0" baseline="0" noProof="0" dirty="0">
                <a:ln>
                  <a:noFill/>
                </a:ln>
                <a:solidFill>
                  <a:prstClr val="black"/>
                </a:solidFill>
                <a:effectLst/>
                <a:uLnTx/>
                <a:uFillTx/>
              </a:rPr>
              <a:t>dashboard</a:t>
            </a:r>
            <a:r>
              <a:rPr kumimoji="0" lang="zh-CN" altLang="en-US" sz="800" b="0" i="0" u="none" strike="noStrike" kern="0" cap="none" spc="0" normalizeH="0" baseline="0" noProof="0" dirty="0">
                <a:ln>
                  <a:noFill/>
                </a:ln>
                <a:solidFill>
                  <a:prstClr val="black"/>
                </a:solidFill>
                <a:effectLst/>
                <a:uLnTx/>
                <a:uFillTx/>
              </a:rPr>
              <a:t> </a:t>
            </a:r>
            <a:endParaRPr kumimoji="0" lang="en-US" altLang="zh-CN" sz="800" b="0" i="0" u="none" strike="noStrike" kern="0" cap="none" spc="0" normalizeH="0" baseline="0" noProof="0" dirty="0">
              <a:ln>
                <a:noFill/>
              </a:ln>
              <a:solidFill>
                <a:prstClr val="black"/>
              </a:solidFill>
              <a:effectLst/>
              <a:uLnTx/>
              <a:uFillTx/>
            </a:endParaRPr>
          </a:p>
          <a:p>
            <a:r>
              <a:rPr lang="en-US" altLang="zh-CN" sz="800" kern="0" dirty="0">
                <a:solidFill>
                  <a:prstClr val="black"/>
                </a:solidFill>
              </a:rPr>
              <a:t>Customer journey map</a:t>
            </a:r>
            <a:endParaRPr lang="en-US" altLang="zh-CN" sz="800"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None/>
              <a:defRPr/>
            </a:pPr>
            <a:r>
              <a:rPr lang="en-US" altLang="zh-CN" sz="800" kern="0" dirty="0">
                <a:solidFill>
                  <a:prstClr val="black"/>
                </a:solidFill>
              </a:rPr>
              <a:t>Service countermeasures</a:t>
            </a:r>
            <a:endParaRPr kumimoji="0" lang="zh-CN" altLang="en-US" sz="800" b="0" i="0" u="none" strike="noStrike" kern="0" cap="none" spc="0" normalizeH="0" baseline="0" noProof="0" dirty="0">
              <a:ln>
                <a:noFill/>
              </a:ln>
              <a:solidFill>
                <a:prstClr val="black"/>
              </a:solidFill>
              <a:effectLst/>
              <a:uLnTx/>
              <a:uFillTx/>
            </a:endParaRPr>
          </a:p>
        </p:txBody>
      </p:sp>
      <p:sp>
        <p:nvSpPr>
          <p:cNvPr id="84" name="文本框 83"/>
          <p:cNvSpPr txBox="1"/>
          <p:nvPr/>
        </p:nvSpPr>
        <p:spPr>
          <a:xfrm>
            <a:off x="5532765" y="3788765"/>
            <a:ext cx="1773508"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900" b="1" i="0" u="none" strike="noStrike" kern="0" cap="none" spc="0" normalizeH="0" baseline="0" noProof="0" dirty="0">
                <a:ln>
                  <a:noFill/>
                </a:ln>
                <a:solidFill>
                  <a:prstClr val="black"/>
                </a:solidFill>
                <a:effectLst/>
                <a:uLnTx/>
                <a:uFillTx/>
              </a:rPr>
              <a:t>Closed loop management</a:t>
            </a:r>
            <a:r>
              <a:rPr kumimoji="0" lang="zh-CN" altLang="en-US" sz="900" b="0" i="0" u="none" strike="noStrike" kern="0" cap="none" spc="0" normalizeH="0" baseline="0" noProof="0" dirty="0">
                <a:ln>
                  <a:noFill/>
                </a:ln>
                <a:solidFill>
                  <a:prstClr val="black"/>
                </a:solidFill>
                <a:effectLst/>
                <a:uLnTx/>
                <a:uFillTx/>
              </a:rPr>
              <a:t>：</a:t>
            </a:r>
            <a:endParaRPr kumimoji="0" lang="en-US" altLang="zh-CN"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prstClr val="black"/>
                </a:solidFill>
                <a:effectLst/>
                <a:uLnTx/>
                <a:uFillTx/>
              </a:rPr>
              <a:t>Weekly improvement</a:t>
            </a:r>
            <a:endParaRPr kumimoji="0" lang="en-US" altLang="zh-CN"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Monthly check</a:t>
            </a:r>
            <a:endParaRPr kumimoji="0" lang="en-US" altLang="zh-CN"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Quarterly review</a:t>
            </a:r>
            <a:endParaRPr lang="en-US" altLang="zh-CN" sz="800"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rPr>
              <a:t>Annual summary</a:t>
            </a:r>
            <a:endParaRPr kumimoji="0" lang="en-US" altLang="zh-CN" sz="800" b="0" i="0" u="none" strike="noStrike" kern="0" cap="none" spc="0" normalizeH="0" baseline="0" noProof="0" dirty="0">
              <a:ln>
                <a:noFill/>
              </a:ln>
              <a:solidFill>
                <a:prstClr val="black"/>
              </a:solidFill>
              <a:effectLst/>
              <a:uLnTx/>
              <a:uFillTx/>
            </a:endParaRPr>
          </a:p>
        </p:txBody>
      </p:sp>
      <p:sp>
        <p:nvSpPr>
          <p:cNvPr id="85" name="矩形: 圆角 84"/>
          <p:cNvSpPr/>
          <p:nvPr/>
        </p:nvSpPr>
        <p:spPr>
          <a:xfrm>
            <a:off x="4497471" y="4748918"/>
            <a:ext cx="880051" cy="338422"/>
          </a:xfrm>
          <a:prstGeom prst="roundRect">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white"/>
                </a:solidFill>
                <a:effectLst/>
                <a:uLnTx/>
                <a:uFillTx/>
                <a:latin typeface="+mn-ea"/>
                <a:cs typeface="+mn-cs"/>
              </a:rPr>
              <a:t>Service operation officer</a:t>
            </a:r>
            <a:endParaRPr kumimoji="0" lang="zh-CN" altLang="en-US" sz="800" b="0" i="0" u="none" strike="noStrike" kern="0" cap="none" spc="0" normalizeH="0" baseline="0" noProof="0" dirty="0">
              <a:ln>
                <a:noFill/>
              </a:ln>
              <a:solidFill>
                <a:prstClr val="white"/>
              </a:solidFill>
              <a:effectLst/>
              <a:uLnTx/>
              <a:uFillTx/>
              <a:latin typeface="+mn-ea"/>
              <a:cs typeface="+mn-cs"/>
            </a:endParaRPr>
          </a:p>
        </p:txBody>
      </p:sp>
      <p:sp>
        <p:nvSpPr>
          <p:cNvPr id="86" name="文本框 85"/>
          <p:cNvSpPr txBox="1"/>
          <p:nvPr/>
        </p:nvSpPr>
        <p:spPr>
          <a:xfrm>
            <a:off x="5508994" y="4707491"/>
            <a:ext cx="2300632" cy="461665"/>
          </a:xfrm>
          <a:prstGeom prst="rect">
            <a:avLst/>
          </a:prstGeom>
          <a:noFill/>
        </p:spPr>
        <p:txBody>
          <a:bodyPr wrap="square" rtlCol="0">
            <a:spAutoFit/>
          </a:bodyPr>
          <a:lstStyle/>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en-US" altLang="zh-CN" sz="800" b="1" i="0" u="none" strike="noStrike" kern="0" cap="none" spc="0" normalizeH="0" baseline="0" noProof="0" dirty="0">
                <a:ln>
                  <a:noFill/>
                </a:ln>
                <a:solidFill>
                  <a:prstClr val="black"/>
                </a:solidFill>
                <a:effectLst/>
                <a:uLnTx/>
                <a:uFillTx/>
              </a:rPr>
              <a:t>Service specification upgrading</a:t>
            </a:r>
            <a:endParaRPr kumimoji="0" lang="en-US" altLang="zh-CN" sz="900" b="1" i="0" u="none" strike="noStrike" kern="0" cap="none" spc="0" normalizeH="0" baseline="0" noProof="0" dirty="0">
              <a:ln>
                <a:noFill/>
              </a:ln>
              <a:solidFill>
                <a:prstClr val="black"/>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en-US" altLang="zh-CN" sz="800" b="1" i="0" u="none" strike="noStrike" kern="0" cap="none" spc="0" normalizeH="0" baseline="0" noProof="0" dirty="0">
                <a:ln>
                  <a:noFill/>
                </a:ln>
                <a:solidFill>
                  <a:prstClr val="black"/>
                </a:solidFill>
                <a:effectLst/>
                <a:uLnTx/>
                <a:uFillTx/>
              </a:rPr>
              <a:t>Promotion landing: SST Training</a:t>
            </a:r>
            <a:endParaRPr kumimoji="0" lang="en-US" altLang="zh-CN" sz="800" b="1" i="0" u="none" strike="noStrike" kern="0" cap="none" spc="0" normalizeH="0" baseline="0" noProof="0" dirty="0">
              <a:ln>
                <a:noFill/>
              </a:ln>
              <a:solidFill>
                <a:prstClr val="black"/>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en-US" altLang="zh-CN" sz="800" b="1" i="0" u="none" strike="noStrike" kern="0" cap="none" spc="0" normalizeH="0" baseline="0" noProof="0" dirty="0">
                <a:ln>
                  <a:noFill/>
                </a:ln>
                <a:solidFill>
                  <a:prstClr val="black"/>
                </a:solidFill>
                <a:effectLst/>
                <a:uLnTx/>
                <a:uFillTx/>
              </a:rPr>
              <a:t>Starting caring service</a:t>
            </a:r>
            <a:endParaRPr kumimoji="0" lang="zh-CN" altLang="en-US" sz="900" b="1" i="0" u="none" strike="noStrike" kern="0" cap="none" spc="0" normalizeH="0" baseline="0" noProof="0" dirty="0">
              <a:ln>
                <a:noFill/>
              </a:ln>
              <a:solidFill>
                <a:prstClr val="black"/>
              </a:solidFill>
              <a:effectLst/>
              <a:uLnTx/>
              <a:uFillTx/>
            </a:endParaRPr>
          </a:p>
        </p:txBody>
      </p:sp>
      <p:sp>
        <p:nvSpPr>
          <p:cNvPr id="87" name="矩形: 圆角 86"/>
          <p:cNvSpPr/>
          <p:nvPr/>
        </p:nvSpPr>
        <p:spPr>
          <a:xfrm>
            <a:off x="4508677" y="5560617"/>
            <a:ext cx="902937" cy="338422"/>
          </a:xfrm>
          <a:prstGeom prst="roundRect">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white"/>
                </a:solidFill>
                <a:effectLst/>
                <a:uLnTx/>
                <a:uFillTx/>
                <a:latin typeface="+mn-ea"/>
                <a:cs typeface="+mn-cs"/>
              </a:rPr>
              <a:t>Technology officer</a:t>
            </a:r>
            <a:endParaRPr kumimoji="0" lang="zh-CN" altLang="en-US" sz="800" b="0" i="0" u="none" strike="noStrike" kern="0" cap="none" spc="0" normalizeH="0" baseline="0" noProof="0" dirty="0">
              <a:ln>
                <a:noFill/>
              </a:ln>
              <a:solidFill>
                <a:prstClr val="white"/>
              </a:solidFill>
              <a:effectLst/>
              <a:uLnTx/>
              <a:uFillTx/>
              <a:latin typeface="+mn-ea"/>
              <a:cs typeface="+mn-cs"/>
            </a:endParaRPr>
          </a:p>
        </p:txBody>
      </p:sp>
      <p:sp>
        <p:nvSpPr>
          <p:cNvPr id="88" name="文本框 87"/>
          <p:cNvSpPr txBox="1"/>
          <p:nvPr/>
        </p:nvSpPr>
        <p:spPr>
          <a:xfrm>
            <a:off x="5495560" y="5439815"/>
            <a:ext cx="2543047" cy="784830"/>
          </a:xfrm>
          <a:prstGeom prst="rect">
            <a:avLst/>
          </a:prstGeom>
          <a:noFill/>
        </p:spPr>
        <p:txBody>
          <a:bodyPr wrap="square" rtlCol="0">
            <a:spAutoFit/>
          </a:bodyPr>
          <a:lstStyle/>
          <a:p>
            <a:pPr lvl="0"/>
            <a:r>
              <a:rPr kumimoji="0" lang="en-US" altLang="zh-CN" sz="800" b="1" i="0" u="none" strike="noStrike" kern="0" cap="none" spc="0" normalizeH="0" baseline="0" noProof="0" dirty="0">
                <a:ln>
                  <a:noFill/>
                </a:ln>
                <a:solidFill>
                  <a:prstClr val="black"/>
                </a:solidFill>
                <a:effectLst/>
                <a:uLnTx/>
                <a:uFillTx/>
              </a:rPr>
              <a:t>NPS Training </a:t>
            </a:r>
            <a:r>
              <a:rPr lang="en-US" altLang="zh-CN" sz="800" b="1" kern="0" dirty="0">
                <a:solidFill>
                  <a:prstClr val="black"/>
                </a:solidFill>
              </a:rPr>
              <a:t>Camp, Technology B</a:t>
            </a:r>
            <a:r>
              <a:rPr kumimoji="0" lang="en-US" altLang="zh-CN" sz="800" b="1" i="0" u="none" strike="noStrike" kern="0" cap="none" spc="0" normalizeH="0" baseline="0" noProof="0" dirty="0">
                <a:ln>
                  <a:noFill/>
                </a:ln>
                <a:solidFill>
                  <a:prstClr val="black"/>
                </a:solidFill>
                <a:effectLst/>
                <a:uLnTx/>
                <a:uFillTx/>
              </a:rPr>
              <a:t>ranch</a:t>
            </a:r>
            <a:endParaRPr kumimoji="0" lang="en-US" altLang="zh-CN" sz="800" b="1" i="0" u="none" strike="noStrike" kern="0" cap="none" spc="0" normalizeH="0" baseline="0" noProof="0" dirty="0">
              <a:ln>
                <a:noFill/>
              </a:ln>
              <a:solidFill>
                <a:prstClr val="black"/>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defRPr/>
            </a:pPr>
            <a:r>
              <a:rPr lang="en-US" altLang="zh-CN" sz="900" kern="0" dirty="0">
                <a:solidFill>
                  <a:prstClr val="black"/>
                </a:solidFill>
              </a:rPr>
              <a:t>P</a:t>
            </a:r>
            <a:r>
              <a:rPr kumimoji="0" lang="en-US" altLang="zh-CN" sz="900" b="0" i="0" u="none" strike="noStrike" kern="0" cap="none" spc="0" normalizeH="0" baseline="0" noProof="0" dirty="0" err="1">
                <a:ln>
                  <a:noFill/>
                </a:ln>
                <a:solidFill>
                  <a:prstClr val="black"/>
                </a:solidFill>
                <a:effectLst/>
                <a:uLnTx/>
                <a:uFillTx/>
              </a:rPr>
              <a:t>rofessional</a:t>
            </a:r>
            <a:r>
              <a:rPr kumimoji="0" lang="en-US" altLang="zh-CN" sz="900" b="0" i="0" u="none" strike="noStrike" kern="0" cap="none" spc="0" normalizeH="0" baseline="0" noProof="0" dirty="0">
                <a:ln>
                  <a:noFill/>
                </a:ln>
                <a:solidFill>
                  <a:prstClr val="black"/>
                </a:solidFill>
                <a:effectLst/>
                <a:uLnTx/>
                <a:uFillTx/>
              </a:rPr>
              <a:t> </a:t>
            </a:r>
            <a:r>
              <a:rPr lang="en-US" altLang="zh-CN" sz="900" kern="0" dirty="0">
                <a:solidFill>
                  <a:prstClr val="black"/>
                </a:solidFill>
              </a:rPr>
              <a:t>technician </a:t>
            </a:r>
            <a:r>
              <a:rPr kumimoji="0" lang="en-US" altLang="zh-CN" sz="900" b="0" i="0" u="none" strike="noStrike" kern="0" cap="none" spc="0" normalizeH="0" baseline="0" noProof="0" dirty="0">
                <a:ln>
                  <a:noFill/>
                </a:ln>
                <a:solidFill>
                  <a:prstClr val="black"/>
                </a:solidFill>
                <a:effectLst/>
                <a:uLnTx/>
                <a:uFillTx/>
              </a:rPr>
              <a:t>image</a:t>
            </a:r>
            <a:endParaRPr kumimoji="0" lang="en-US" altLang="zh-CN" sz="900" b="0" i="0" u="none" strike="noStrike" kern="0" cap="none" spc="0" normalizeH="0" baseline="0" noProof="0" dirty="0">
              <a:ln>
                <a:noFill/>
              </a:ln>
              <a:solidFill>
                <a:prstClr val="black"/>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en-US" altLang="zh-CN" sz="900" b="0" i="0" u="none" strike="noStrike" kern="0" cap="none" spc="0" normalizeH="0" baseline="0" noProof="0" dirty="0">
                <a:ln>
                  <a:noFill/>
                </a:ln>
                <a:solidFill>
                  <a:prstClr val="black"/>
                </a:solidFill>
                <a:effectLst/>
                <a:uLnTx/>
                <a:uFillTx/>
              </a:rPr>
              <a:t>Professional repairing skill</a:t>
            </a:r>
            <a:endParaRPr kumimoji="0" lang="en-US" altLang="zh-CN" sz="900" b="0" i="0" u="none" strike="noStrike" kern="0" cap="none" spc="0" normalizeH="0" baseline="0" noProof="0" dirty="0">
              <a:ln>
                <a:noFill/>
              </a:ln>
              <a:solidFill>
                <a:prstClr val="black"/>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en-US" altLang="zh-CN" sz="900" b="0" i="0" u="none" strike="noStrike" kern="0" cap="none" spc="0" normalizeH="0" baseline="0" noProof="0" dirty="0">
                <a:ln>
                  <a:noFill/>
                </a:ln>
                <a:solidFill>
                  <a:prstClr val="black"/>
                </a:solidFill>
                <a:effectLst/>
                <a:uLnTx/>
                <a:uFillTx/>
              </a:rPr>
              <a:t>Professional communication skill</a:t>
            </a:r>
            <a:endParaRPr kumimoji="0" lang="en-US" altLang="zh-CN"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0" b="0" i="0" u="none" strike="noStrike" kern="0" cap="none" spc="0" normalizeH="0" baseline="0" noProof="0" dirty="0">
                <a:ln>
                  <a:noFill/>
                </a:ln>
                <a:solidFill>
                  <a:prstClr val="black"/>
                </a:solidFill>
                <a:effectLst/>
                <a:uLnTx/>
                <a:uFillTx/>
              </a:rPr>
              <a:t> </a:t>
            </a:r>
            <a:endParaRPr kumimoji="0" lang="zh-CN" altLang="en-US" sz="1000" b="0" i="0" u="none" strike="noStrike" kern="0" cap="none" spc="0" normalizeH="0" baseline="0" noProof="0" dirty="0">
              <a:ln>
                <a:noFill/>
              </a:ln>
              <a:solidFill>
                <a:prstClr val="black"/>
              </a:solidFill>
              <a:effectLst/>
              <a:uLnTx/>
              <a:uFillTx/>
            </a:endParaRPr>
          </a:p>
        </p:txBody>
      </p:sp>
      <p:pic>
        <p:nvPicPr>
          <p:cNvPr id="89" name="图片 88"/>
          <p:cNvPicPr>
            <a:picLocks noChangeAspect="1"/>
          </p:cNvPicPr>
          <p:nvPr/>
        </p:nvPicPr>
        <p:blipFill>
          <a:blip r:embed="rId3"/>
          <a:stretch>
            <a:fillRect/>
          </a:stretch>
        </p:blipFill>
        <p:spPr>
          <a:xfrm>
            <a:off x="8467762" y="1878033"/>
            <a:ext cx="2852132" cy="1215110"/>
          </a:xfrm>
          <a:prstGeom prst="rect">
            <a:avLst/>
          </a:prstGeom>
        </p:spPr>
      </p:pic>
      <p:pic>
        <p:nvPicPr>
          <p:cNvPr id="90" name="图片 89"/>
          <p:cNvPicPr>
            <a:picLocks noChangeAspect="1"/>
          </p:cNvPicPr>
          <p:nvPr/>
        </p:nvPicPr>
        <p:blipFill>
          <a:blip r:embed="rId4"/>
          <a:stretch>
            <a:fillRect/>
          </a:stretch>
        </p:blipFill>
        <p:spPr>
          <a:xfrm>
            <a:off x="8518197" y="3037508"/>
            <a:ext cx="2751263" cy="1202836"/>
          </a:xfrm>
          <a:prstGeom prst="rect">
            <a:avLst/>
          </a:prstGeom>
        </p:spPr>
      </p:pic>
      <p:sp>
        <p:nvSpPr>
          <p:cNvPr id="91" name="矩形: 圆角 90"/>
          <p:cNvSpPr/>
          <p:nvPr/>
        </p:nvSpPr>
        <p:spPr>
          <a:xfrm>
            <a:off x="5508994" y="3291881"/>
            <a:ext cx="1871912" cy="1219617"/>
          </a:xfrm>
          <a:prstGeom prst="roundRect">
            <a:avLst/>
          </a:prstGeom>
          <a:noFill/>
          <a:ln w="12700" cap="flat" cmpd="sng" algn="ctr">
            <a:solidFill>
              <a:srgbClr val="70AD47">
                <a:lumMod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3" name="文本框 92"/>
          <p:cNvSpPr txBox="1"/>
          <p:nvPr/>
        </p:nvSpPr>
        <p:spPr>
          <a:xfrm>
            <a:off x="1997255" y="1445199"/>
            <a:ext cx="1186194" cy="30783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black"/>
                </a:solidFill>
                <a:effectLst/>
                <a:uLnTx/>
                <a:uFillTx/>
              </a:rPr>
              <a:t>Q1. 2021</a:t>
            </a:r>
            <a:endParaRPr kumimoji="0" lang="zh-CN" altLang="en-US" sz="1400" b="1" i="0" u="none" strike="noStrike" kern="0" cap="none" spc="0" normalizeH="0" baseline="0" noProof="0" dirty="0">
              <a:ln>
                <a:noFill/>
              </a:ln>
              <a:solidFill>
                <a:prstClr val="black"/>
              </a:solidFill>
              <a:effectLst/>
              <a:uLnTx/>
              <a:uFillTx/>
            </a:endParaRPr>
          </a:p>
        </p:txBody>
      </p:sp>
      <p:sp>
        <p:nvSpPr>
          <p:cNvPr id="47" name="标题 1"/>
          <p:cNvSpPr txBox="1"/>
          <p:nvPr/>
        </p:nvSpPr>
        <p:spPr>
          <a:xfrm>
            <a:off x="625383" y="261589"/>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1.2 Introduction of OPPO NPS Survey</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7882255" cy="2390140"/>
            <a:chOff x="1799" y="2145"/>
            <a:chExt cx="12413"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02</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7314"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TWO</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425" y="3160"/>
              <a:ext cx="7787"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How</a:t>
              </a:r>
              <a:r>
                <a:rPr kumimoji="0" lang="zh-CN" altLang="en-US"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 </a:t>
              </a:r>
              <a:r>
                <a:rPr kumimoji="0" lang="en-US" altLang="zh-CN"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to</a:t>
              </a:r>
              <a:r>
                <a:rPr kumimoji="0" lang="zh-CN" altLang="en-US"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 </a:t>
              </a:r>
              <a:r>
                <a:rPr kumimoji="0" lang="en-US" altLang="zh-CN"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Conduct</a:t>
              </a:r>
              <a:r>
                <a:rPr kumimoji="0" lang="zh-CN" altLang="en-US"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 </a:t>
              </a:r>
              <a:r>
                <a:rPr kumimoji="0" lang="en-US" altLang="zh-CN"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Service</a:t>
              </a:r>
              <a:r>
                <a:rPr kumimoji="0" lang="zh-CN" altLang="en-US"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 </a:t>
              </a:r>
              <a:r>
                <a:rPr kumimoji="0" lang="en-US" altLang="zh-CN"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NPS</a:t>
              </a:r>
              <a:endParaRPr kumimoji="0" lang="en-US" altLang="zh-CN" sz="2400" b="1"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endParaRPr>
            </a:p>
          </p:txBody>
        </p:sp>
      </p:grpSp>
      <p:sp>
        <p:nvSpPr>
          <p:cNvPr id="9" name="矩形 8"/>
          <p:cNvSpPr/>
          <p:nvPr/>
        </p:nvSpPr>
        <p:spPr>
          <a:xfrm>
            <a:off x="5835354" y="3333629"/>
            <a:ext cx="4327524" cy="1033232"/>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2.1 Plan of overseas service NPS </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2.2 Process of overseas service NPS </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2.3 Introduction to key steps</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590236" y="255622"/>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2.1 Plan of Overseas Service NPS </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42" name="#18593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19138" y="1392218"/>
            <a:ext cx="10753725" cy="4592209"/>
            <a:chOff x="719138" y="2117526"/>
            <a:chExt cx="10753725" cy="4519524"/>
          </a:xfrm>
        </p:grpSpPr>
        <p:sp>
          <p:nvSpPr>
            <p:cNvPr id="43" name="ïşḻiḋè"/>
            <p:cNvSpPr/>
            <p:nvPr/>
          </p:nvSpPr>
          <p:spPr bwMode="auto">
            <a:xfrm>
              <a:off x="719138" y="2117526"/>
              <a:ext cx="10753725" cy="903968"/>
            </a:xfrm>
            <a:prstGeom prst="homePlate">
              <a:avLst>
                <a:gd name="adj" fmla="val 35856"/>
              </a:avLst>
            </a:prstGeom>
            <a:solidFill>
              <a:srgbClr val="000000">
                <a:lumMod val="20000"/>
                <a:lumOff val="80000"/>
                <a:alpha val="48000"/>
              </a:srgbClr>
            </a:solidFill>
            <a:ln w="25400" algn="ctr">
              <a:noFill/>
              <a:miter lim="800000"/>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2400" b="1" i="0" u="none" strike="noStrike" kern="0" cap="none" spc="0" normalizeH="0" baseline="0" noProof="0">
                <a:ln>
                  <a:noFill/>
                </a:ln>
                <a:solidFill>
                  <a:srgbClr val="000000"/>
                </a:solidFill>
                <a:effectLst/>
                <a:uLnTx/>
                <a:uFillTx/>
                <a:sym typeface="Helvetica Neue"/>
              </a:endParaRPr>
            </a:p>
          </p:txBody>
        </p:sp>
        <p:grpSp>
          <p:nvGrpSpPr>
            <p:cNvPr id="45" name="ïSḻiḑè"/>
            <p:cNvGrpSpPr/>
            <p:nvPr/>
          </p:nvGrpSpPr>
          <p:grpSpPr>
            <a:xfrm>
              <a:off x="876000" y="2704072"/>
              <a:ext cx="3013582" cy="3932978"/>
              <a:chOff x="1330886" y="2414349"/>
              <a:chExt cx="2875114" cy="3932978"/>
            </a:xfrm>
          </p:grpSpPr>
          <p:sp>
            <p:nvSpPr>
              <p:cNvPr id="52" name="ïṧḷïḓé"/>
              <p:cNvSpPr/>
              <p:nvPr/>
            </p:nvSpPr>
            <p:spPr bwMode="gray">
              <a:xfrm>
                <a:off x="1330888" y="3069000"/>
                <a:ext cx="2875112" cy="3278327"/>
              </a:xfrm>
              <a:prstGeom prst="rect">
                <a:avLst/>
              </a:prstGeom>
              <a:noFill/>
              <a:ln w="19050" cap="flat" cmpd="sng" algn="ctr">
                <a:solidFill>
                  <a:srgbClr val="FFFFFF">
                    <a:lumMod val="95000"/>
                  </a:srgbClr>
                </a:solidFill>
                <a:prstDash val="solid"/>
                <a:miter lim="800000"/>
              </a:ln>
              <a:effectLst/>
            </p:spPr>
            <p:txBody>
              <a:bodyPr wrap="square" lIns="45720" tIns="22860" rIns="45720" bIns="22860" anchor="t">
                <a:normAutofit fontScale="92500" lnSpcReduction="20000"/>
              </a:bodyPr>
              <a:lstStyle/>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r>
                  <a:rPr kumimoji="0" lang="zh-CN" altLang="en-US" sz="1000" b="1" i="0" u="none" strike="noStrike" kern="0" cap="none" spc="0" normalizeH="0" baseline="0" noProof="0" dirty="0">
                    <a:ln>
                      <a:noFill/>
                    </a:ln>
                    <a:solidFill>
                      <a:srgbClr val="000000"/>
                    </a:solidFill>
                    <a:effectLst/>
                    <a:uLnTx/>
                    <a:uFillTx/>
                    <a:sym typeface="Helvetica Neue"/>
                  </a:rPr>
                  <a:t>成立海外</a:t>
                </a:r>
                <a:r>
                  <a:rPr kumimoji="0" lang="en-US" altLang="zh-CN" sz="1000" b="1" i="0" u="none" strike="noStrike" kern="0" cap="none" spc="0" normalizeH="0" baseline="0" noProof="0" dirty="0">
                    <a:ln>
                      <a:noFill/>
                    </a:ln>
                    <a:solidFill>
                      <a:srgbClr val="000000"/>
                    </a:solidFill>
                    <a:effectLst/>
                    <a:uLnTx/>
                    <a:uFillTx/>
                    <a:sym typeface="Helvetica Neue"/>
                  </a:rPr>
                  <a:t>NPS</a:t>
                </a:r>
                <a:r>
                  <a:rPr kumimoji="0" lang="zh-CN" altLang="en-US" sz="1000" b="1" i="0" u="none" strike="noStrike" kern="0" cap="none" spc="0" normalizeH="0" baseline="0" noProof="0" dirty="0">
                    <a:ln>
                      <a:noFill/>
                    </a:ln>
                    <a:solidFill>
                      <a:srgbClr val="000000"/>
                    </a:solidFill>
                    <a:effectLst/>
                    <a:uLnTx/>
                    <a:uFillTx/>
                    <a:sym typeface="Helvetica Neue"/>
                  </a:rPr>
                  <a:t>项目组</a:t>
                </a:r>
                <a:r>
                  <a:rPr kumimoji="0" lang="zh-CN" altLang="en-US" sz="1000" b="0" i="0" u="none" strike="noStrike" kern="0" cap="none" spc="0" normalizeH="0" baseline="0" noProof="0" dirty="0">
                    <a:ln>
                      <a:noFill/>
                    </a:ln>
                    <a:solidFill>
                      <a:srgbClr val="000000"/>
                    </a:solidFill>
                    <a:effectLst/>
                    <a:uLnTx/>
                    <a:uFillTx/>
                    <a:sym typeface="Helvetica Neue"/>
                  </a:rPr>
                  <a:t>，从部门执行长到相关业务组负责人，全力参与海外</a:t>
                </a:r>
                <a:r>
                  <a:rPr kumimoji="0" lang="en-US" altLang="zh-CN" sz="1000" b="0" i="0" u="none" strike="noStrike" kern="0" cap="none" spc="0" normalizeH="0" baseline="0" noProof="0" dirty="0">
                    <a:ln>
                      <a:noFill/>
                    </a:ln>
                    <a:solidFill>
                      <a:srgbClr val="000000"/>
                    </a:solidFill>
                    <a:effectLst/>
                    <a:uLnTx/>
                    <a:uFillTx/>
                    <a:sym typeface="Helvetica Neue"/>
                  </a:rPr>
                  <a:t>NPS</a:t>
                </a:r>
                <a:r>
                  <a:rPr kumimoji="0" lang="zh-CN" altLang="en-US" sz="1000" b="0" i="0" u="none" strike="noStrike" kern="0" cap="none" spc="0" normalizeH="0" baseline="0" noProof="0" dirty="0">
                    <a:ln>
                      <a:noFill/>
                    </a:ln>
                    <a:solidFill>
                      <a:srgbClr val="000000"/>
                    </a:solidFill>
                    <a:effectLst/>
                    <a:uLnTx/>
                    <a:uFillTx/>
                    <a:sym typeface="Helvetica Neue"/>
                  </a:rPr>
                  <a:t>推广工作；设立</a:t>
                </a:r>
                <a:r>
                  <a:rPr kumimoji="0" lang="en-US" altLang="zh-CN" sz="1000" b="0" i="0" u="none" strike="noStrike" kern="0" cap="none" spc="0" normalizeH="0" baseline="0" noProof="0" dirty="0">
                    <a:ln>
                      <a:noFill/>
                    </a:ln>
                    <a:solidFill>
                      <a:srgbClr val="000000"/>
                    </a:solidFill>
                    <a:effectLst/>
                    <a:uLnTx/>
                    <a:uFillTx/>
                    <a:sym typeface="Helvetica Neue"/>
                  </a:rPr>
                  <a:t>NPS</a:t>
                </a:r>
                <a:r>
                  <a:rPr kumimoji="0" lang="zh-CN" altLang="en-US" sz="1000" b="0" i="0" u="none" strike="noStrike" kern="0" cap="none" spc="0" normalizeH="0" baseline="0" noProof="0" dirty="0">
                    <a:ln>
                      <a:noFill/>
                    </a:ln>
                    <a:solidFill>
                      <a:srgbClr val="000000"/>
                    </a:solidFill>
                    <a:effectLst/>
                    <a:uLnTx/>
                    <a:uFillTx/>
                    <a:sym typeface="Helvetica Neue"/>
                  </a:rPr>
                  <a:t>推广专员</a:t>
                </a:r>
                <a:endParaRPr kumimoji="0" lang="en-US" altLang="zh-CN" sz="10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r>
                  <a:rPr kumimoji="0" lang="zh-CN" altLang="en-US" sz="1000" b="1" i="0" u="none" strike="noStrike" kern="0" cap="none" spc="0" normalizeH="0" baseline="0" noProof="0" dirty="0">
                    <a:ln>
                      <a:noFill/>
                    </a:ln>
                    <a:solidFill>
                      <a:srgbClr val="000000"/>
                    </a:solidFill>
                    <a:effectLst/>
                    <a:uLnTx/>
                    <a:uFillTx/>
                    <a:sym typeface="Helvetica Neue"/>
                  </a:rPr>
                  <a:t>方案敲定</a:t>
                </a:r>
                <a:r>
                  <a:rPr kumimoji="0" lang="zh-CN" altLang="en-US" sz="1000" b="0" i="0" u="none" strike="noStrike" kern="0" cap="none" spc="0" normalizeH="0" baseline="0" noProof="0" dirty="0">
                    <a:ln>
                      <a:noFill/>
                    </a:ln>
                    <a:solidFill>
                      <a:srgbClr val="000000"/>
                    </a:solidFill>
                    <a:effectLst/>
                    <a:uLnTx/>
                    <a:uFillTx/>
                    <a:sym typeface="Helvetica Neue"/>
                  </a:rPr>
                  <a:t>，参照中国区先行经验，根据海外实际情况，确立海外</a:t>
                </a:r>
                <a:r>
                  <a:rPr kumimoji="0" lang="en-US" altLang="zh-CN" sz="1000" b="0" i="0" u="none" strike="noStrike" kern="0" cap="none" spc="0" normalizeH="0" baseline="0" noProof="0" dirty="0">
                    <a:ln>
                      <a:noFill/>
                    </a:ln>
                    <a:solidFill>
                      <a:srgbClr val="000000"/>
                    </a:solidFill>
                    <a:effectLst/>
                    <a:uLnTx/>
                    <a:uFillTx/>
                    <a:sym typeface="Helvetica Neue"/>
                  </a:rPr>
                  <a:t>NPS</a:t>
                </a:r>
                <a:r>
                  <a:rPr kumimoji="0" lang="zh-CN" altLang="en-US" sz="1000" b="0" i="0" u="none" strike="noStrike" kern="0" cap="none" spc="0" normalizeH="0" baseline="0" noProof="0" dirty="0">
                    <a:ln>
                      <a:noFill/>
                    </a:ln>
                    <a:solidFill>
                      <a:srgbClr val="000000"/>
                    </a:solidFill>
                    <a:effectLst/>
                    <a:uLnTx/>
                    <a:uFillTx/>
                    <a:sym typeface="Helvetica Neue"/>
                  </a:rPr>
                  <a:t>推广整体方案和节奏</a:t>
                </a:r>
                <a:endParaRPr kumimoji="0" lang="en-US" altLang="zh-CN" sz="10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r>
                  <a:rPr kumimoji="0" lang="zh-CN" altLang="en-US" sz="1000" b="1" i="0" u="none" strike="noStrike" kern="0" cap="none" spc="0" normalizeH="0" baseline="0" noProof="0" dirty="0">
                    <a:ln>
                      <a:noFill/>
                    </a:ln>
                    <a:solidFill>
                      <a:srgbClr val="000000"/>
                    </a:solidFill>
                    <a:effectLst/>
                    <a:uLnTx/>
                    <a:uFillTx/>
                    <a:sym typeface="Helvetica Neue"/>
                  </a:rPr>
                  <a:t>资源助力，</a:t>
                </a:r>
                <a:r>
                  <a:rPr kumimoji="0" lang="zh-CN" altLang="en-US" sz="1000" b="0" i="0" u="none" strike="noStrike" kern="0" cap="none" spc="0" normalizeH="0" baseline="0" noProof="0" dirty="0">
                    <a:ln>
                      <a:noFill/>
                    </a:ln>
                    <a:solidFill>
                      <a:srgbClr val="000000"/>
                    </a:solidFill>
                    <a:effectLst/>
                    <a:uLnTx/>
                    <a:uFillTx/>
                    <a:sym typeface="Helvetica Neue"/>
                  </a:rPr>
                  <a:t>整合现有公司战略</a:t>
                </a:r>
                <a:r>
                  <a:rPr kumimoji="0" lang="en-US" altLang="zh-CN" sz="1000" b="0" i="0" u="none" strike="noStrike" kern="0" cap="none" spc="0" normalizeH="0" baseline="0" noProof="0" dirty="0">
                    <a:ln>
                      <a:noFill/>
                    </a:ln>
                    <a:solidFill>
                      <a:srgbClr val="000000"/>
                    </a:solidFill>
                    <a:effectLst/>
                    <a:uLnTx/>
                    <a:uFillTx/>
                    <a:sym typeface="Helvetica Neue"/>
                  </a:rPr>
                  <a:t>NPS</a:t>
                </a:r>
                <a:r>
                  <a:rPr kumimoji="0" lang="zh-CN" altLang="en-US" sz="1000" b="0" i="0" u="none" strike="noStrike" kern="0" cap="none" spc="0" normalizeH="0" baseline="0" noProof="0" dirty="0">
                    <a:ln>
                      <a:noFill/>
                    </a:ln>
                    <a:solidFill>
                      <a:srgbClr val="000000"/>
                    </a:solidFill>
                    <a:effectLst/>
                    <a:uLnTx/>
                    <a:uFillTx/>
                    <a:sym typeface="Helvetica Neue"/>
                  </a:rPr>
                  <a:t>资源，以及海外网点建设、线上服务等管理经验</a:t>
                </a:r>
                <a:endParaRPr kumimoji="0" lang="en-US" altLang="zh-CN" sz="1000" b="0" i="0" u="none" strike="noStrike" kern="0" cap="none" spc="0" normalizeH="0" baseline="0" noProof="0" dirty="0">
                  <a:ln>
                    <a:noFill/>
                  </a:ln>
                  <a:solidFill>
                    <a:srgbClr val="000000"/>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tabLst>
                    <a:tab pos="113665" algn="l"/>
                  </a:tabLst>
                  <a:defRPr/>
                </a:pPr>
                <a:endParaRPr kumimoji="0" lang="en-US" altLang="zh-CN" sz="11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r>
                  <a:rPr kumimoji="0" lang="en-US" altLang="zh-CN" sz="900" b="1" i="0" u="none" strike="noStrike" kern="0" cap="none" spc="0" normalizeH="0" baseline="0" noProof="0" dirty="0">
                    <a:ln>
                      <a:noFill/>
                    </a:ln>
                    <a:solidFill>
                      <a:srgbClr val="000000"/>
                    </a:solidFill>
                    <a:effectLst/>
                    <a:uLnTx/>
                    <a:uFillTx/>
                    <a:sym typeface="Helvetica Neue"/>
                  </a:rPr>
                  <a:t>Setting up an overseas NPS project team:</a:t>
                </a:r>
                <a:r>
                  <a:rPr kumimoji="0" lang="en-US" altLang="zh-CN" sz="900" b="0" i="0" u="none" strike="noStrike" kern="0" cap="none" spc="0" normalizeH="0" baseline="0" noProof="0" dirty="0">
                    <a:ln>
                      <a:noFill/>
                    </a:ln>
                    <a:solidFill>
                      <a:srgbClr val="000000"/>
                    </a:solidFill>
                    <a:effectLst/>
                    <a:uLnTx/>
                    <a:uFillTx/>
                    <a:sym typeface="Helvetica Neue"/>
                  </a:rPr>
                  <a:t> from department chiefs to relevant business team leaders, all fully participate in overseas NPS promotion work; setting up NPS promotion specialist</a:t>
                </a:r>
                <a:endParaRPr kumimoji="0" lang="en-US" altLang="zh-CN" sz="9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r>
                  <a:rPr kumimoji="0" lang="en-US" altLang="zh-CN" sz="900" b="1" i="0" u="none" strike="noStrike" kern="0" cap="none" spc="0" normalizeH="0" baseline="0" noProof="0" dirty="0">
                    <a:ln>
                      <a:noFill/>
                    </a:ln>
                    <a:solidFill>
                      <a:srgbClr val="000000"/>
                    </a:solidFill>
                    <a:effectLst/>
                    <a:uLnTx/>
                    <a:uFillTx/>
                    <a:sym typeface="Helvetica Neue"/>
                  </a:rPr>
                  <a:t>Plan preparation:</a:t>
                </a:r>
                <a:r>
                  <a:rPr kumimoji="0" lang="en-US" altLang="zh-CN" sz="900" b="0" i="0" u="none" strike="noStrike" kern="0" cap="none" spc="0" normalizeH="0" baseline="0" noProof="0" dirty="0">
                    <a:ln>
                      <a:noFill/>
                    </a:ln>
                    <a:solidFill>
                      <a:srgbClr val="000000"/>
                    </a:solidFill>
                    <a:effectLst/>
                    <a:uLnTx/>
                    <a:uFillTx/>
                    <a:sym typeface="Helvetica Neue"/>
                  </a:rPr>
                  <a:t> with reference to the first experience in mainland China and the actual situation overseas, establishing the overall plan and rhythm of overseas NPS promotion</a:t>
                </a:r>
                <a:endParaRPr kumimoji="0" lang="en-US" altLang="zh-CN" sz="9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r>
                  <a:rPr kumimoji="0" lang="en-US" altLang="zh-CN" sz="900" b="1" i="0" u="none" strike="noStrike" kern="0" cap="none" spc="0" normalizeH="0" baseline="0" noProof="0" dirty="0">
                    <a:ln>
                      <a:noFill/>
                    </a:ln>
                    <a:solidFill>
                      <a:srgbClr val="000000"/>
                    </a:solidFill>
                    <a:effectLst/>
                    <a:uLnTx/>
                    <a:uFillTx/>
                    <a:sym typeface="Helvetica Neue"/>
                  </a:rPr>
                  <a:t>Resource assistance</a:t>
                </a:r>
                <a:r>
                  <a:rPr kumimoji="0" lang="zh-CN" altLang="en-US" sz="900" b="0" i="0" u="none" strike="noStrike" kern="0" cap="none" spc="0" normalizeH="0" baseline="0" noProof="0" dirty="0">
                    <a:ln>
                      <a:noFill/>
                    </a:ln>
                    <a:solidFill>
                      <a:srgbClr val="000000"/>
                    </a:solidFill>
                    <a:effectLst/>
                    <a:uLnTx/>
                    <a:uFillTx/>
                    <a:sym typeface="Helvetica Neue"/>
                  </a:rPr>
                  <a:t>：</a:t>
                </a:r>
                <a:r>
                  <a:rPr kumimoji="0" lang="en-US" altLang="zh-CN" sz="900" b="0" i="0" u="none" strike="noStrike" kern="0" cap="none" spc="0" normalizeH="0" baseline="0" noProof="0" dirty="0">
                    <a:ln>
                      <a:noFill/>
                    </a:ln>
                    <a:solidFill>
                      <a:srgbClr val="000000"/>
                    </a:solidFill>
                    <a:effectLst/>
                    <a:uLnTx/>
                    <a:uFillTx/>
                    <a:sym typeface="Helvetica Neue"/>
                  </a:rPr>
                  <a:t>integrating the existing company's strategic NPS resources, and management experience in overseas on-site and online services, etc.</a:t>
                </a:r>
                <a:endParaRPr kumimoji="0" lang="en-US" altLang="zh-CN" sz="9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endParaRPr kumimoji="0" lang="en-US" altLang="zh-CN" sz="1000" b="0" i="0" u="none" strike="noStrike" kern="0" cap="none" spc="0" normalizeH="0" baseline="0" noProof="0" dirty="0">
                  <a:ln>
                    <a:noFill/>
                  </a:ln>
                  <a:solidFill>
                    <a:srgbClr val="000000"/>
                  </a:solidFill>
                  <a:effectLst/>
                  <a:uLnTx/>
                  <a:uFillTx/>
                  <a:sym typeface="Helvetica Neue"/>
                </a:endParaRPr>
              </a:p>
            </p:txBody>
          </p:sp>
          <p:sp>
            <p:nvSpPr>
              <p:cNvPr id="53" name="íṩ1ïḓê"/>
              <p:cNvSpPr/>
              <p:nvPr/>
            </p:nvSpPr>
            <p:spPr bwMode="gray">
              <a:xfrm>
                <a:off x="1330886" y="2414349"/>
                <a:ext cx="2875112" cy="592537"/>
              </a:xfrm>
              <a:prstGeom prst="rect">
                <a:avLst/>
              </a:prstGeom>
              <a:solidFill>
                <a:srgbClr val="000000">
                  <a:lumMod val="50000"/>
                  <a:lumOff val="50000"/>
                </a:srgbClr>
              </a:solidFill>
              <a:ln w="19050" cap="flat" cmpd="sng" algn="ctr">
                <a:noFill/>
                <a:prstDash val="solid"/>
                <a:miter lim="800000"/>
              </a:ln>
              <a:effectLst/>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FFFFFF"/>
                    </a:solidFill>
                    <a:effectLst/>
                    <a:uLnTx/>
                    <a:uFillTx/>
                    <a:sym typeface="Helvetica Neue"/>
                  </a:rPr>
                  <a:t>项目成立</a:t>
                </a:r>
                <a:endParaRPr kumimoji="0" lang="en-US" altLang="zh-CN" sz="2400" b="1" i="0" u="none" strike="noStrike" kern="0" cap="none" spc="0" normalizeH="0" baseline="0" noProof="0" dirty="0">
                  <a:ln>
                    <a:noFill/>
                  </a:ln>
                  <a:solidFill>
                    <a:srgbClr val="FFFFFF"/>
                  </a:solidFill>
                  <a:effectLst/>
                  <a:uLnTx/>
                  <a:uFillTx/>
                  <a:sym typeface="Helvetica Neue"/>
                </a:endParaRPr>
              </a:p>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700" b="1" i="0" u="none" strike="noStrike" kern="0" cap="none" spc="0" normalizeH="0" baseline="0" noProof="0" dirty="0">
                    <a:ln>
                      <a:noFill/>
                    </a:ln>
                    <a:solidFill>
                      <a:srgbClr val="FFFFFF"/>
                    </a:solidFill>
                    <a:effectLst/>
                    <a:uLnTx/>
                    <a:uFillTx/>
                    <a:sym typeface="Helvetica Neue"/>
                  </a:rPr>
                  <a:t>Projecting</a:t>
                </a:r>
                <a:endParaRPr kumimoji="0" lang="en-US" altLang="zh-CN" sz="1700" b="1" i="0" u="none" strike="noStrike" kern="0" cap="none" spc="0" normalizeH="0" baseline="0" noProof="0" dirty="0">
                  <a:ln>
                    <a:noFill/>
                  </a:ln>
                  <a:solidFill>
                    <a:srgbClr val="FFFFFF"/>
                  </a:solidFill>
                  <a:effectLst/>
                  <a:uLnTx/>
                  <a:uFillTx/>
                  <a:sym typeface="Helvetica Neue"/>
                </a:endParaRPr>
              </a:p>
            </p:txBody>
          </p:sp>
        </p:grpSp>
        <p:grpSp>
          <p:nvGrpSpPr>
            <p:cNvPr id="46" name="îšliďe"/>
            <p:cNvGrpSpPr/>
            <p:nvPr/>
          </p:nvGrpSpPr>
          <p:grpSpPr>
            <a:xfrm>
              <a:off x="4319209" y="2704072"/>
              <a:ext cx="3013582" cy="3932978"/>
              <a:chOff x="1330886" y="2414349"/>
              <a:chExt cx="2875114" cy="3932978"/>
            </a:xfrm>
          </p:grpSpPr>
          <p:sp>
            <p:nvSpPr>
              <p:cNvPr id="50" name="í$ḻiḍè"/>
              <p:cNvSpPr/>
              <p:nvPr/>
            </p:nvSpPr>
            <p:spPr bwMode="gray">
              <a:xfrm>
                <a:off x="1330888" y="3069000"/>
                <a:ext cx="2875112" cy="3278327"/>
              </a:xfrm>
              <a:prstGeom prst="rect">
                <a:avLst/>
              </a:prstGeom>
              <a:noFill/>
              <a:ln w="19050" cap="flat" cmpd="sng" algn="ctr">
                <a:solidFill>
                  <a:srgbClr val="FFFFFF">
                    <a:lumMod val="95000"/>
                  </a:srgbClr>
                </a:solidFill>
                <a:prstDash val="solid"/>
                <a:miter lim="800000"/>
              </a:ln>
              <a:effectLst/>
            </p:spPr>
            <p:txBody>
              <a:bodyPr wrap="square" lIns="45720" tIns="22860" rIns="45720" bIns="22860" anchor="t">
                <a:normAutofit fontScale="77500" lnSpcReduction="20000"/>
              </a:bodyPr>
              <a:lstStyle/>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1"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文化及方法赋能</a:t>
                </a:r>
                <a:r>
                  <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：通过文化活动、会议培训、案例等形式在总部及全区域建设</a:t>
                </a:r>
                <a:r>
                  <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NPS</a:t>
                </a:r>
                <a:r>
                  <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文化</a:t>
                </a:r>
                <a:endPar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1"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业务基线与考评体系搭建：</a:t>
                </a:r>
                <a:r>
                  <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以</a:t>
                </a:r>
                <a:r>
                  <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NPS</a:t>
                </a:r>
                <a:r>
                  <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为核心进行本地问题洞察；搭建数据监控仪表盘以及业务基线</a:t>
                </a:r>
                <a:endPar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1"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区域试点</a:t>
                </a:r>
                <a:r>
                  <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：搭建区域</a:t>
                </a:r>
                <a:r>
                  <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NPS</a:t>
                </a:r>
                <a:r>
                  <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闭环管理流程，为全球推广落地树立成功标杆</a:t>
                </a:r>
                <a:endPar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a:p>
                <a:pPr marL="0" marR="0" lvl="0" indent="0" defTabSz="457200" eaLnBrk="1" fontAlgn="auto" latinLnBrk="0" hangingPunct="1">
                  <a:lnSpc>
                    <a:spcPct val="150000"/>
                  </a:lnSpc>
                  <a:spcBef>
                    <a:spcPts val="0"/>
                  </a:spcBef>
                  <a:spcAft>
                    <a:spcPts val="0"/>
                  </a:spcAft>
                  <a:buClrTx/>
                  <a:buSzTx/>
                  <a:buFontTx/>
                  <a:buNone/>
                  <a:defRPr/>
                </a:pPr>
                <a:endPar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Culture and method empowering</a:t>
                </a:r>
                <a:r>
                  <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 building NPS culture in the headquarters and the entire region through cultural activities, conference training, case studies, etc.</a:t>
                </a:r>
                <a:endPar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Business baseline and evaluation system construction:</a:t>
                </a:r>
                <a:r>
                  <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 with NPS as the core for local problem insight; building data monitoring dashboard and business baseline</a:t>
                </a:r>
                <a:endPar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Region pilot</a:t>
                </a:r>
                <a:r>
                  <a:rPr kumimoji="0" lang="en-US" altLang="zh-CN"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rPr>
                  <a:t>: building a regional NPS closed-loop management process; setting a successful benchmark for global promotion.</a:t>
                </a:r>
                <a:endParaRPr kumimoji="0" lang="zh-CN" altLang="en-US" sz="12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sym typeface="Helvetica Neue"/>
                </a:endParaRPr>
              </a:p>
            </p:txBody>
          </p:sp>
          <p:sp>
            <p:nvSpPr>
              <p:cNvPr id="51" name="íS1iḑê"/>
              <p:cNvSpPr/>
              <p:nvPr/>
            </p:nvSpPr>
            <p:spPr bwMode="gray">
              <a:xfrm>
                <a:off x="1330886" y="2414349"/>
                <a:ext cx="2875112" cy="592537"/>
              </a:xfrm>
              <a:prstGeom prst="rect">
                <a:avLst/>
              </a:prstGeom>
              <a:solidFill>
                <a:srgbClr val="046937"/>
              </a:solidFill>
              <a:ln w="19050" cap="flat" cmpd="sng" algn="ctr">
                <a:noFill/>
                <a:prstDash val="solid"/>
                <a:miter lim="800000"/>
              </a:ln>
              <a:effectLst/>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2200" b="1" i="0" u="none" strike="noStrike" kern="0" cap="none" spc="0" normalizeH="0" baseline="0" noProof="0" dirty="0">
                    <a:ln>
                      <a:noFill/>
                    </a:ln>
                    <a:solidFill>
                      <a:srgbClr val="FFFFFF"/>
                    </a:solidFill>
                    <a:effectLst/>
                    <a:uLnTx/>
                    <a:uFillTx/>
                    <a:sym typeface="Helvetica Neue"/>
                  </a:rPr>
                  <a:t>方案实施</a:t>
                </a:r>
                <a:endParaRPr kumimoji="0" lang="en-US" altLang="zh-CN" sz="2200" b="1" i="0" u="none" strike="noStrike" kern="0" cap="none" spc="0" normalizeH="0" baseline="0" noProof="0" dirty="0">
                  <a:ln>
                    <a:noFill/>
                  </a:ln>
                  <a:solidFill>
                    <a:srgbClr val="FFFFFF"/>
                  </a:solidFill>
                  <a:effectLst/>
                  <a:uLnTx/>
                  <a:uFillTx/>
                  <a:sym typeface="Helvetica Neue"/>
                </a:endParaRPr>
              </a:p>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900" b="1" i="0" u="none" strike="noStrike" kern="0" cap="none" spc="0" normalizeH="0" baseline="0" noProof="0" dirty="0">
                    <a:ln>
                      <a:noFill/>
                    </a:ln>
                    <a:solidFill>
                      <a:srgbClr val="FFFFFF"/>
                    </a:solidFill>
                    <a:effectLst/>
                    <a:uLnTx/>
                    <a:uFillTx/>
                    <a:sym typeface="Helvetica Neue"/>
                  </a:rPr>
                  <a:t>Implementing</a:t>
                </a:r>
                <a:endParaRPr kumimoji="0" lang="en-US" altLang="zh-CN" sz="1900" b="1" i="0" u="none" strike="noStrike" kern="0" cap="none" spc="0" normalizeH="0" baseline="0" noProof="0" dirty="0">
                  <a:ln>
                    <a:noFill/>
                  </a:ln>
                  <a:solidFill>
                    <a:srgbClr val="FFFFFF"/>
                  </a:solidFill>
                  <a:effectLst/>
                  <a:uLnTx/>
                  <a:uFillTx/>
                  <a:sym typeface="Helvetica Neue"/>
                </a:endParaRPr>
              </a:p>
            </p:txBody>
          </p:sp>
        </p:grpSp>
        <p:grpSp>
          <p:nvGrpSpPr>
            <p:cNvPr id="47" name="îšļíḑè"/>
            <p:cNvGrpSpPr/>
            <p:nvPr/>
          </p:nvGrpSpPr>
          <p:grpSpPr>
            <a:xfrm>
              <a:off x="7762418" y="2704072"/>
              <a:ext cx="3013582" cy="3932978"/>
              <a:chOff x="1330886" y="2414349"/>
              <a:chExt cx="2875114" cy="3932978"/>
            </a:xfrm>
          </p:grpSpPr>
          <p:sp>
            <p:nvSpPr>
              <p:cNvPr id="48" name="íṥ1îḓê"/>
              <p:cNvSpPr/>
              <p:nvPr/>
            </p:nvSpPr>
            <p:spPr bwMode="gray">
              <a:xfrm>
                <a:off x="1330888" y="3069000"/>
                <a:ext cx="2875112" cy="3278327"/>
              </a:xfrm>
              <a:prstGeom prst="rect">
                <a:avLst/>
              </a:prstGeom>
              <a:noFill/>
              <a:ln w="19050" cap="flat" cmpd="sng" algn="ctr">
                <a:solidFill>
                  <a:srgbClr val="FFFFFF">
                    <a:lumMod val="95000"/>
                  </a:srgbClr>
                </a:solidFill>
                <a:prstDash val="solid"/>
                <a:miter lim="800000"/>
              </a:ln>
              <a:effectLst/>
            </p:spPr>
            <p:txBody>
              <a:bodyPr wrap="square" lIns="45720" tIns="22860" rIns="45720" bIns="22860" anchor="t">
                <a:normAutofit fontScale="77500" lnSpcReduction="20000"/>
              </a:bodyPr>
              <a:lstStyle/>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srgbClr val="000000"/>
                    </a:solidFill>
                    <a:effectLst/>
                    <a:uLnTx/>
                    <a:uFillTx/>
                    <a:sym typeface="Helvetica Neue"/>
                  </a:rPr>
                  <a:t>NPS</a:t>
                </a:r>
                <a:r>
                  <a:rPr kumimoji="0" lang="zh-CN" altLang="en-US" sz="1200" b="1" i="0" u="none" strike="noStrike" kern="0" cap="none" spc="0" normalizeH="0" baseline="0" noProof="0" dirty="0">
                    <a:ln>
                      <a:noFill/>
                    </a:ln>
                    <a:solidFill>
                      <a:srgbClr val="000000"/>
                    </a:solidFill>
                    <a:effectLst/>
                    <a:uLnTx/>
                    <a:uFillTx/>
                    <a:sym typeface="Helvetica Neue"/>
                  </a:rPr>
                  <a:t>训练营：</a:t>
                </a:r>
                <a:r>
                  <a:rPr kumimoji="0" lang="zh-CN" altLang="en-US" sz="1200" b="0" i="0" u="none" strike="noStrike" kern="0" cap="none" spc="0" normalizeH="0" baseline="0" noProof="0" dirty="0">
                    <a:ln>
                      <a:noFill/>
                    </a:ln>
                    <a:solidFill>
                      <a:srgbClr val="000000"/>
                    </a:solidFill>
                    <a:effectLst/>
                    <a:uLnTx/>
                    <a:uFillTx/>
                    <a:sym typeface="Helvetica Neue"/>
                  </a:rPr>
                  <a:t>客服经理层，激发管理意识；一线核心人员：部署</a:t>
                </a:r>
                <a:r>
                  <a:rPr kumimoji="0" lang="en-US" altLang="zh-CN" sz="1200" b="0" i="0" u="none" strike="noStrike" kern="0" cap="none" spc="0" normalizeH="0" baseline="0" noProof="0" dirty="0">
                    <a:ln>
                      <a:noFill/>
                    </a:ln>
                    <a:solidFill>
                      <a:srgbClr val="000000"/>
                    </a:solidFill>
                    <a:effectLst/>
                    <a:uLnTx/>
                    <a:uFillTx/>
                    <a:sym typeface="Helvetica Neue"/>
                  </a:rPr>
                  <a:t>NPS</a:t>
                </a:r>
                <a:r>
                  <a:rPr kumimoji="0" lang="zh-CN" altLang="en-US" sz="1200" b="0" i="0" u="none" strike="noStrike" kern="0" cap="none" spc="0" normalizeH="0" baseline="0" noProof="0" dirty="0">
                    <a:ln>
                      <a:noFill/>
                    </a:ln>
                    <a:solidFill>
                      <a:srgbClr val="000000"/>
                    </a:solidFill>
                    <a:effectLst/>
                    <a:uLnTx/>
                    <a:uFillTx/>
                    <a:sym typeface="Helvetica Neue"/>
                  </a:rPr>
                  <a:t>运营的意识（协同本地化，挖掘问题解决问题）；一线工作人员</a:t>
                </a:r>
                <a:r>
                  <a:rPr kumimoji="0" lang="en-US" altLang="zh-CN" sz="1200" b="0" i="0" u="none" strike="noStrike" kern="0" cap="none" spc="0" normalizeH="0" baseline="0" noProof="0" dirty="0">
                    <a:ln>
                      <a:noFill/>
                    </a:ln>
                    <a:solidFill>
                      <a:srgbClr val="000000"/>
                    </a:solidFill>
                    <a:effectLst/>
                    <a:uLnTx/>
                    <a:uFillTx/>
                    <a:sym typeface="Helvetica Neue"/>
                  </a:rPr>
                  <a:t>, </a:t>
                </a:r>
                <a:r>
                  <a:rPr kumimoji="0" lang="zh-CN" altLang="en-US" sz="1200" b="0" i="0" u="none" strike="noStrike" kern="0" cap="none" spc="0" normalizeH="0" baseline="0" noProof="0" dirty="0">
                    <a:ln>
                      <a:noFill/>
                    </a:ln>
                    <a:solidFill>
                      <a:srgbClr val="000000"/>
                    </a:solidFill>
                    <a:effectLst/>
                    <a:uLnTx/>
                    <a:uFillTx/>
                    <a:sym typeface="Helvetica Neue"/>
                  </a:rPr>
                  <a:t>通过标准化作业流程保证落地执行</a:t>
                </a:r>
                <a:endParaRPr kumimoji="0" lang="en-US" altLang="zh-CN" sz="1200" b="0" i="0" u="none" strike="noStrike" kern="0" cap="none" spc="0" normalizeH="0" baseline="0" noProof="0" dirty="0">
                  <a:ln>
                    <a:noFill/>
                  </a:ln>
                  <a:solidFill>
                    <a:srgbClr val="000000"/>
                  </a:solidFill>
                  <a:effectLst/>
                  <a:uLnTx/>
                  <a:uFillTx/>
                  <a:sym typeface="Helvetica Neue"/>
                </a:endParaRPr>
              </a:p>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srgbClr val="000000"/>
                    </a:solidFill>
                    <a:effectLst/>
                    <a:uLnTx/>
                    <a:uFillTx/>
                    <a:sym typeface="Helvetica Neue"/>
                  </a:rPr>
                  <a:t>CC</a:t>
                </a:r>
                <a:r>
                  <a:rPr kumimoji="0" lang="zh-CN" altLang="en-US" sz="1200" b="1" i="0" u="none" strike="noStrike" kern="0" cap="none" spc="0" normalizeH="0" baseline="0" noProof="0" dirty="0">
                    <a:ln>
                      <a:noFill/>
                    </a:ln>
                    <a:solidFill>
                      <a:srgbClr val="000000"/>
                    </a:solidFill>
                    <a:effectLst/>
                    <a:uLnTx/>
                    <a:uFillTx/>
                    <a:sym typeface="Helvetica Neue"/>
                  </a:rPr>
                  <a:t>支持：整合海外</a:t>
                </a:r>
                <a:r>
                  <a:rPr kumimoji="0" lang="zh-CN" altLang="en-US" sz="1200" b="0" i="0" u="none" strike="noStrike" kern="0" cap="none" spc="0" normalizeH="0" baseline="0" noProof="0" dirty="0">
                    <a:ln>
                      <a:noFill/>
                    </a:ln>
                    <a:solidFill>
                      <a:srgbClr val="000000"/>
                    </a:solidFill>
                    <a:effectLst/>
                    <a:uLnTx/>
                    <a:uFillTx/>
                    <a:sym typeface="Helvetica Neue"/>
                  </a:rPr>
                  <a:t>回访资源，持续进行培训赋能，加大质检力度</a:t>
                </a:r>
                <a:endParaRPr kumimoji="0" lang="en-US" altLang="zh-CN" sz="1200" b="0" i="0" u="none" strike="noStrike" kern="0" cap="none" spc="0" normalizeH="0" baseline="0" noProof="0" dirty="0">
                  <a:ln>
                    <a:noFill/>
                  </a:ln>
                  <a:solidFill>
                    <a:srgbClr val="000000"/>
                  </a:solidFill>
                  <a:effectLst/>
                  <a:uLnTx/>
                  <a:uFillTx/>
                  <a:sym typeface="Helvetica Neue"/>
                </a:endParaRPr>
              </a:p>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r>
                  <a:rPr kumimoji="0" lang="zh-CN" altLang="en-US" sz="1200" b="1" i="0" u="none" strike="noStrike" kern="0" cap="none" spc="0" normalizeH="0" baseline="0" noProof="0" dirty="0">
                    <a:ln>
                      <a:noFill/>
                    </a:ln>
                    <a:solidFill>
                      <a:srgbClr val="000000"/>
                    </a:solidFill>
                    <a:effectLst/>
                    <a:uLnTx/>
                    <a:uFillTx/>
                    <a:sym typeface="Helvetica Neue"/>
                  </a:rPr>
                  <a:t>备件组</a:t>
                </a:r>
                <a:r>
                  <a:rPr kumimoji="0" lang="en-US" altLang="zh-CN" sz="1200" b="1" i="0" u="none" strike="noStrike" kern="0" cap="none" spc="0" normalizeH="0" baseline="0" noProof="0" dirty="0">
                    <a:ln>
                      <a:noFill/>
                    </a:ln>
                    <a:solidFill>
                      <a:srgbClr val="000000"/>
                    </a:solidFill>
                    <a:effectLst/>
                    <a:uLnTx/>
                    <a:uFillTx/>
                    <a:sym typeface="Helvetica Neue"/>
                  </a:rPr>
                  <a:t>/</a:t>
                </a:r>
                <a:r>
                  <a:rPr kumimoji="0" lang="zh-CN" altLang="en-US" sz="1200" b="1" i="0" u="none" strike="noStrike" kern="0" cap="none" spc="0" normalizeH="0" baseline="0" noProof="0" dirty="0">
                    <a:ln>
                      <a:noFill/>
                    </a:ln>
                    <a:solidFill>
                      <a:srgbClr val="000000"/>
                    </a:solidFill>
                    <a:effectLst/>
                    <a:uLnTx/>
                    <a:uFillTx/>
                    <a:sym typeface="Helvetica Neue"/>
                  </a:rPr>
                  <a:t>技术组：</a:t>
                </a:r>
                <a:r>
                  <a:rPr kumimoji="0" lang="zh-CN" altLang="en-US" sz="1200" b="0" i="0" u="none" strike="noStrike" kern="0" cap="none" spc="0" normalizeH="0" baseline="0" noProof="0" dirty="0">
                    <a:ln>
                      <a:noFill/>
                    </a:ln>
                    <a:solidFill>
                      <a:srgbClr val="000000"/>
                    </a:solidFill>
                    <a:effectLst/>
                    <a:uLnTx/>
                    <a:uFillTx/>
                    <a:sym typeface="Helvetica Neue"/>
                  </a:rPr>
                  <a:t>提供专业技术方案，助力专项提升</a:t>
                </a:r>
                <a:endParaRPr kumimoji="0" lang="en-US" altLang="zh-CN" sz="1200" b="0" i="0" u="none" strike="noStrike" kern="0" cap="none" spc="0" normalizeH="0" baseline="0" noProof="0" dirty="0">
                  <a:ln>
                    <a:noFill/>
                  </a:ln>
                  <a:solidFill>
                    <a:srgbClr val="000000"/>
                  </a:solidFill>
                  <a:effectLst/>
                  <a:uLnTx/>
                  <a:uFillTx/>
                  <a:sym typeface="Helvetica Neue"/>
                </a:endParaRPr>
              </a:p>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endParaRPr kumimoji="0" lang="en-US" altLang="zh-CN" sz="1200" b="0" i="0" u="none" strike="noStrike" kern="0" cap="none" spc="0" normalizeH="0" baseline="0" noProof="0" dirty="0">
                  <a:ln>
                    <a:noFill/>
                  </a:ln>
                  <a:solidFill>
                    <a:srgbClr val="000000"/>
                  </a:solidFill>
                  <a:effectLst/>
                  <a:uLnTx/>
                  <a:uFillTx/>
                  <a:sym typeface="Helvetica Neue"/>
                </a:endParaRPr>
              </a:p>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srgbClr val="000000"/>
                    </a:solidFill>
                    <a:effectLst/>
                    <a:uLnTx/>
                    <a:uFillTx/>
                    <a:sym typeface="Helvetica Neue"/>
                  </a:rPr>
                  <a:t>NPS training camp</a:t>
                </a:r>
                <a:r>
                  <a:rPr kumimoji="0" lang="en-US" altLang="zh-CN" sz="1200" b="0" i="0" u="none" strike="noStrike" kern="0" cap="none" spc="0" normalizeH="0" baseline="0" noProof="0" dirty="0">
                    <a:ln>
                      <a:noFill/>
                    </a:ln>
                    <a:solidFill>
                      <a:srgbClr val="000000"/>
                    </a:solidFill>
                    <a:effectLst/>
                    <a:uLnTx/>
                    <a:uFillTx/>
                    <a:sym typeface="Helvetica Neue"/>
                  </a:rPr>
                  <a:t>: grasping key roles, improving service awareness, and strengthening business capabilities</a:t>
                </a:r>
                <a:endParaRPr kumimoji="0" lang="en-US" altLang="zh-CN" sz="1200" b="0" i="0" u="none" strike="noStrike" kern="0" cap="none" spc="0" normalizeH="0" baseline="0" noProof="0" dirty="0">
                  <a:ln>
                    <a:noFill/>
                  </a:ln>
                  <a:solidFill>
                    <a:srgbClr val="000000"/>
                  </a:solidFill>
                  <a:effectLst/>
                  <a:uLnTx/>
                  <a:uFillTx/>
                  <a:sym typeface="Helvetica Neue"/>
                </a:endParaRPr>
              </a:p>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srgbClr val="000000"/>
                    </a:solidFill>
                    <a:effectLst/>
                    <a:uLnTx/>
                    <a:uFillTx/>
                    <a:sym typeface="Helvetica Neue"/>
                  </a:rPr>
                  <a:t>CC support</a:t>
                </a:r>
                <a:r>
                  <a:rPr kumimoji="0" lang="en-US" altLang="zh-CN" sz="1200" b="0" i="0" u="none" strike="noStrike" kern="0" cap="none" spc="0" normalizeH="0" baseline="0" noProof="0" dirty="0">
                    <a:ln>
                      <a:noFill/>
                    </a:ln>
                    <a:solidFill>
                      <a:srgbClr val="000000"/>
                    </a:solidFill>
                    <a:effectLst/>
                    <a:uLnTx/>
                    <a:uFillTx/>
                    <a:sym typeface="Helvetica Neue"/>
                  </a:rPr>
                  <a:t>: resource integration, continuous training and empowering, and intensified quality inspection efforts</a:t>
                </a:r>
                <a:endParaRPr kumimoji="0" lang="en-US" altLang="zh-CN" sz="1200" b="0" i="0" u="none" strike="noStrike" kern="0" cap="none" spc="0" normalizeH="0" baseline="0" noProof="0" dirty="0">
                  <a:ln>
                    <a:noFill/>
                  </a:ln>
                  <a:solidFill>
                    <a:srgbClr val="000000"/>
                  </a:solidFill>
                  <a:effectLst/>
                  <a:uLnTx/>
                  <a:uFillTx/>
                  <a:sym typeface="Helvetica Neue"/>
                </a:endParaRPr>
              </a:p>
              <a:p>
                <a:pPr marL="171450" marR="0" lvl="0" indent="-171450" defTabSz="457200" eaLnBrk="1" fontAlgn="auto" latinLnBrk="0" hangingPunct="1">
                  <a:lnSpc>
                    <a:spcPct val="150000"/>
                  </a:lnSpc>
                  <a:spcBef>
                    <a:spcPct val="0"/>
                  </a:spcBef>
                  <a:spcAft>
                    <a:spcPts val="0"/>
                  </a:spcAft>
                  <a:buClrTx/>
                  <a:buSzTx/>
                  <a:buFont typeface="Arial" panose="020B0604020202020204" pitchFamily="34" charset="0"/>
                  <a:buChar char="•"/>
                  <a:defRPr/>
                </a:pPr>
                <a:r>
                  <a:rPr kumimoji="0" lang="en-US" altLang="zh-CN" sz="1200" b="1" i="0" u="none" strike="noStrike" kern="0" cap="none" spc="0" normalizeH="0" baseline="0" noProof="0" dirty="0">
                    <a:ln>
                      <a:noFill/>
                    </a:ln>
                    <a:solidFill>
                      <a:srgbClr val="000000"/>
                    </a:solidFill>
                    <a:effectLst/>
                    <a:uLnTx/>
                    <a:uFillTx/>
                    <a:sym typeface="Helvetica Neue"/>
                  </a:rPr>
                  <a:t>Spare parts group/technology group</a:t>
                </a:r>
                <a:r>
                  <a:rPr kumimoji="0" lang="en-US" altLang="zh-CN" sz="1200" b="0" i="0" u="none" strike="noStrike" kern="0" cap="none" spc="0" normalizeH="0" baseline="0" noProof="0" dirty="0">
                    <a:ln>
                      <a:noFill/>
                    </a:ln>
                    <a:solidFill>
                      <a:srgbClr val="000000"/>
                    </a:solidFill>
                    <a:effectLst/>
                    <a:uLnTx/>
                    <a:uFillTx/>
                    <a:sym typeface="Helvetica Neue"/>
                  </a:rPr>
                  <a:t>: giving special assistance about spare parts management and technology support, and improvement suggestions.</a:t>
                </a:r>
                <a:endParaRPr kumimoji="0" lang="en-US" altLang="zh-CN" sz="1200" b="0" i="0" u="none" strike="noStrike" kern="0" cap="none" spc="0" normalizeH="0" baseline="0" noProof="0" dirty="0">
                  <a:ln>
                    <a:noFill/>
                  </a:ln>
                  <a:solidFill>
                    <a:srgbClr val="000000"/>
                  </a:solidFill>
                  <a:effectLst/>
                  <a:uLnTx/>
                  <a:uFillTx/>
                  <a:sym typeface="Helvetica Neue"/>
                </a:endParaRPr>
              </a:p>
              <a:p>
                <a:pPr marL="0" marR="0" lvl="0" indent="0" defTabSz="457200" eaLnBrk="1" fontAlgn="auto" latinLnBrk="0" hangingPunct="1">
                  <a:lnSpc>
                    <a:spcPct val="150000"/>
                  </a:lnSpc>
                  <a:spcBef>
                    <a:spcPct val="0"/>
                  </a:spcBef>
                  <a:spcAft>
                    <a:spcPts val="0"/>
                  </a:spcAft>
                  <a:buClrTx/>
                  <a:buSzTx/>
                  <a:buFontTx/>
                  <a:buNone/>
                  <a:defRPr/>
                </a:pPr>
                <a:endParaRPr kumimoji="0" lang="en-US" altLang="zh-CN" sz="1200" b="0" i="0" u="none" strike="noStrike" kern="0" cap="none" spc="0" normalizeH="0" baseline="0" noProof="0" dirty="0">
                  <a:ln>
                    <a:noFill/>
                  </a:ln>
                  <a:solidFill>
                    <a:srgbClr val="000000"/>
                  </a:solidFill>
                  <a:effectLst/>
                  <a:uLnTx/>
                  <a:uFillTx/>
                  <a:sym typeface="Helvetica Neue"/>
                </a:endParaRPr>
              </a:p>
              <a:p>
                <a:pPr marL="85725" marR="0" lvl="0" indent="-85725" defTabSz="412750" eaLnBrk="1" fontAlgn="auto" latinLnBrk="0" hangingPunct="0">
                  <a:lnSpc>
                    <a:spcPct val="150000"/>
                  </a:lnSpc>
                  <a:spcBef>
                    <a:spcPts val="0"/>
                  </a:spcBef>
                  <a:spcAft>
                    <a:spcPts val="0"/>
                  </a:spcAft>
                  <a:buClrTx/>
                  <a:buSzTx/>
                  <a:buFont typeface="Arial" panose="020B0604020202020204" pitchFamily="34" charset="0"/>
                  <a:buChar char="•"/>
                  <a:tabLst>
                    <a:tab pos="113665" algn="l"/>
                  </a:tabLst>
                  <a:defRPr/>
                </a:pPr>
                <a:endParaRPr kumimoji="0" lang="zh-CN" altLang="en-US" sz="1400" b="0" i="0" u="none" strike="noStrike" kern="0" cap="none" spc="0" normalizeH="0" baseline="0" noProof="0" dirty="0">
                  <a:ln>
                    <a:noFill/>
                  </a:ln>
                  <a:solidFill>
                    <a:srgbClr val="000000"/>
                  </a:solidFill>
                  <a:effectLst/>
                  <a:uLnTx/>
                  <a:uFillTx/>
                  <a:sym typeface="Helvetica Neue"/>
                </a:endParaRPr>
              </a:p>
            </p:txBody>
          </p:sp>
          <p:sp>
            <p:nvSpPr>
              <p:cNvPr id="49" name="iŝḻïḍè"/>
              <p:cNvSpPr/>
              <p:nvPr/>
            </p:nvSpPr>
            <p:spPr bwMode="gray">
              <a:xfrm>
                <a:off x="1330886" y="2414349"/>
                <a:ext cx="2875112" cy="592537"/>
              </a:xfrm>
              <a:prstGeom prst="rect">
                <a:avLst/>
              </a:prstGeom>
              <a:solidFill>
                <a:srgbClr val="000000">
                  <a:lumMod val="50000"/>
                  <a:lumOff val="50000"/>
                </a:srgbClr>
              </a:solidFill>
              <a:ln w="19050" cap="flat" cmpd="sng" algn="ctr">
                <a:noFill/>
                <a:prstDash val="solid"/>
                <a:miter lim="800000"/>
              </a:ln>
              <a:effectLst/>
            </p:spPr>
            <p:txBody>
              <a:bodyPr wrap="square" lIns="45720" tIns="22860" rIns="45720" bIns="22860" anchor="ctr">
                <a:normAutofit fontScale="92500" lnSpcReduction="20000"/>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FFFFFF"/>
                    </a:solidFill>
                    <a:effectLst/>
                    <a:uLnTx/>
                    <a:uFillTx/>
                    <a:sym typeface="Helvetica Neue"/>
                  </a:rPr>
                  <a:t>总部赋能</a:t>
                </a:r>
                <a:endParaRPr kumimoji="0" lang="en-US" altLang="zh-CN" sz="2400" b="1" i="0" u="none" strike="noStrike" kern="0" cap="none" spc="0" normalizeH="0" baseline="0" noProof="0" dirty="0">
                  <a:ln>
                    <a:noFill/>
                  </a:ln>
                  <a:solidFill>
                    <a:srgbClr val="FFFFFF"/>
                  </a:solidFill>
                  <a:effectLst/>
                  <a:uLnTx/>
                  <a:uFillTx/>
                  <a:sym typeface="Helvetica Neue"/>
                </a:endParaRPr>
              </a:p>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900" b="1" i="0" u="none" strike="noStrike" kern="0" cap="none" spc="0" normalizeH="0" baseline="0" noProof="0" dirty="0">
                    <a:ln>
                      <a:noFill/>
                    </a:ln>
                    <a:solidFill>
                      <a:srgbClr val="FFFFFF"/>
                    </a:solidFill>
                    <a:effectLst/>
                    <a:uLnTx/>
                    <a:uFillTx/>
                    <a:sym typeface="Helvetica Neue"/>
                  </a:rPr>
                  <a:t>Empowering</a:t>
                </a:r>
                <a:r>
                  <a:rPr kumimoji="0" lang="en-US" altLang="zh-CN" sz="2400" b="1" i="0" u="none" strike="noStrike" kern="0" cap="none" spc="0" normalizeH="0" baseline="0" noProof="0" dirty="0">
                    <a:ln>
                      <a:noFill/>
                    </a:ln>
                    <a:solidFill>
                      <a:srgbClr val="FFFFFF"/>
                    </a:solidFill>
                    <a:effectLst/>
                    <a:uLnTx/>
                    <a:uFillTx/>
                    <a:sym typeface="Helvetica Neue"/>
                  </a:rPr>
                  <a:t> </a:t>
                </a:r>
                <a:endParaRPr kumimoji="0" lang="en-US" altLang="zh-CN" sz="2400" b="1" i="0" u="none" strike="noStrike" kern="0" cap="none" spc="0" normalizeH="0" baseline="0" noProof="0" dirty="0">
                  <a:ln>
                    <a:noFill/>
                  </a:ln>
                  <a:solidFill>
                    <a:srgbClr val="FFFFFF"/>
                  </a:solidFill>
                  <a:effectLst/>
                  <a:uLnTx/>
                  <a:uFillTx/>
                  <a:sym typeface="Helvetica Neue"/>
                </a:endParaRPr>
              </a:p>
            </p:txBody>
          </p:sp>
        </p:grpSp>
      </p:grpSp>
      <p:sp>
        <p:nvSpPr>
          <p:cNvPr id="54" name="文本框 53"/>
          <p:cNvSpPr txBox="1"/>
          <p:nvPr/>
        </p:nvSpPr>
        <p:spPr>
          <a:xfrm>
            <a:off x="1119598" y="1396559"/>
            <a:ext cx="2526384" cy="584775"/>
          </a:xfrm>
          <a:prstGeom prst="rect">
            <a:avLst/>
          </a:prstGeom>
          <a:noFill/>
        </p:spPr>
        <p:txBody>
          <a:bodyPr wrap="square" rtlCol="0">
            <a:spAutoFit/>
          </a:bodyPr>
          <a:lstStyle/>
          <a:p>
            <a:pPr algn="ctr"/>
            <a:r>
              <a:rPr lang="en-US" altLang="zh-CN" sz="1600" b="1" dirty="0">
                <a:solidFill>
                  <a:prstClr val="black"/>
                </a:solidFill>
                <a:latin typeface="OPPOSans R" panose="00020600040101010101" charset="-122"/>
                <a:ea typeface="OPPOSans R" panose="00020600040101010101" charset="-122"/>
              </a:rPr>
              <a:t>2021</a:t>
            </a:r>
            <a:r>
              <a:rPr lang="zh-CN" altLang="en-US" sz="1600" b="1" dirty="0">
                <a:solidFill>
                  <a:prstClr val="black"/>
                </a:solidFill>
                <a:latin typeface="OPPOSans R" panose="00020600040101010101" charset="-122"/>
                <a:ea typeface="OPPOSans R" panose="00020600040101010101" charset="-122"/>
              </a:rPr>
              <a:t>年</a:t>
            </a:r>
            <a:r>
              <a:rPr lang="en-US" altLang="zh-CN" sz="1600" b="1" dirty="0">
                <a:solidFill>
                  <a:prstClr val="black"/>
                </a:solidFill>
                <a:latin typeface="OPPOSans R" panose="00020600040101010101" charset="-122"/>
                <a:ea typeface="OPPOSans R" panose="00020600040101010101" charset="-122"/>
              </a:rPr>
              <a:t>1</a:t>
            </a:r>
            <a:r>
              <a:rPr lang="zh-CN" altLang="en-US" sz="1600" b="1" dirty="0">
                <a:solidFill>
                  <a:prstClr val="black"/>
                </a:solidFill>
                <a:latin typeface="OPPOSans R" panose="00020600040101010101" charset="-122"/>
                <a:ea typeface="OPPOSans R" panose="00020600040101010101" charset="-122"/>
              </a:rPr>
              <a:t>月 </a:t>
            </a:r>
            <a:endParaRPr lang="en-US" altLang="zh-CN" sz="1600" b="1" dirty="0">
              <a:solidFill>
                <a:prstClr val="black"/>
              </a:solidFill>
              <a:latin typeface="OPPOSans R" panose="00020600040101010101" charset="-122"/>
              <a:ea typeface="OPPOSans R" panose="00020600040101010101" charset="-122"/>
            </a:endParaRPr>
          </a:p>
          <a:p>
            <a:pPr algn="ctr"/>
            <a:r>
              <a:rPr lang="en-US" altLang="zh-CN" sz="1600" b="1" dirty="0">
                <a:solidFill>
                  <a:prstClr val="black"/>
                </a:solidFill>
                <a:latin typeface="OPPOSans R" panose="00020600040101010101" charset="-122"/>
                <a:ea typeface="OPPOSans R" panose="00020600040101010101" charset="-122"/>
              </a:rPr>
              <a:t>Jan. 2021</a:t>
            </a:r>
            <a:endParaRPr lang="zh-CN" altLang="en-US" sz="1600" b="1" dirty="0">
              <a:solidFill>
                <a:prstClr val="black"/>
              </a:solidFill>
              <a:latin typeface="OPPOSans R" panose="00020600040101010101" charset="-122"/>
              <a:ea typeface="OPPOSans R" panose="00020600040101010101" charset="-122"/>
            </a:endParaRPr>
          </a:p>
        </p:txBody>
      </p:sp>
      <p:sp>
        <p:nvSpPr>
          <p:cNvPr id="55" name="文本框 54"/>
          <p:cNvSpPr txBox="1"/>
          <p:nvPr/>
        </p:nvSpPr>
        <p:spPr>
          <a:xfrm>
            <a:off x="4562807" y="1403422"/>
            <a:ext cx="2526384" cy="584775"/>
          </a:xfrm>
          <a:prstGeom prst="rect">
            <a:avLst/>
          </a:prstGeom>
          <a:noFill/>
        </p:spPr>
        <p:txBody>
          <a:bodyPr wrap="square" rtlCol="0">
            <a:spAutoFit/>
          </a:bodyPr>
          <a:lstStyle/>
          <a:p>
            <a:pPr algn="ctr"/>
            <a:r>
              <a:rPr lang="en-US" altLang="zh-CN" sz="1600" b="1" dirty="0">
                <a:solidFill>
                  <a:prstClr val="black"/>
                </a:solidFill>
                <a:latin typeface="OPPOSans R" panose="00020600040101010101" charset="-122"/>
                <a:ea typeface="OPPOSans R" panose="00020600040101010101" charset="-122"/>
              </a:rPr>
              <a:t>2021</a:t>
            </a:r>
            <a:r>
              <a:rPr lang="zh-CN" altLang="en-US" sz="1600" b="1" dirty="0">
                <a:solidFill>
                  <a:prstClr val="black"/>
                </a:solidFill>
                <a:latin typeface="OPPOSans R" panose="00020600040101010101" charset="-122"/>
                <a:ea typeface="OPPOSans R" panose="00020600040101010101" charset="-122"/>
              </a:rPr>
              <a:t>年</a:t>
            </a:r>
            <a:r>
              <a:rPr lang="en-US" altLang="zh-CN" sz="1600" b="1" dirty="0">
                <a:solidFill>
                  <a:prstClr val="black"/>
                </a:solidFill>
                <a:latin typeface="OPPOSans R" panose="00020600040101010101" charset="-122"/>
                <a:ea typeface="OPPOSans R" panose="00020600040101010101" charset="-122"/>
              </a:rPr>
              <a:t>3</a:t>
            </a:r>
            <a:r>
              <a:rPr lang="zh-CN" altLang="en-US" sz="1600" b="1" dirty="0">
                <a:solidFill>
                  <a:prstClr val="black"/>
                </a:solidFill>
                <a:latin typeface="OPPOSans R" panose="00020600040101010101" charset="-122"/>
                <a:ea typeface="OPPOSans R" panose="00020600040101010101" charset="-122"/>
              </a:rPr>
              <a:t>月 </a:t>
            </a:r>
            <a:endParaRPr lang="en-US" altLang="zh-CN" sz="1600" b="1" dirty="0">
              <a:solidFill>
                <a:prstClr val="black"/>
              </a:solidFill>
              <a:latin typeface="OPPOSans R" panose="00020600040101010101" charset="-122"/>
              <a:ea typeface="OPPOSans R" panose="00020600040101010101" charset="-122"/>
            </a:endParaRPr>
          </a:p>
          <a:p>
            <a:pPr algn="ctr"/>
            <a:r>
              <a:rPr lang="en-US" altLang="zh-CN" sz="1600" b="1" dirty="0">
                <a:solidFill>
                  <a:prstClr val="black"/>
                </a:solidFill>
                <a:latin typeface="OPPOSans R" panose="00020600040101010101" charset="-122"/>
                <a:ea typeface="OPPOSans R" panose="00020600040101010101" charset="-122"/>
              </a:rPr>
              <a:t>Mar. 2021</a:t>
            </a:r>
            <a:endParaRPr lang="zh-CN" altLang="en-US" sz="1600" b="1" dirty="0">
              <a:solidFill>
                <a:prstClr val="black"/>
              </a:solidFill>
              <a:latin typeface="OPPOSans R" panose="00020600040101010101" charset="-122"/>
              <a:ea typeface="OPPOSans R" panose="00020600040101010101" charset="-122"/>
            </a:endParaRPr>
          </a:p>
        </p:txBody>
      </p:sp>
      <p:sp>
        <p:nvSpPr>
          <p:cNvPr id="56" name="文本框 55"/>
          <p:cNvSpPr txBox="1"/>
          <p:nvPr/>
        </p:nvSpPr>
        <p:spPr>
          <a:xfrm>
            <a:off x="7947238" y="1394738"/>
            <a:ext cx="2526384" cy="584775"/>
          </a:xfrm>
          <a:prstGeom prst="rect">
            <a:avLst/>
          </a:prstGeom>
          <a:noFill/>
        </p:spPr>
        <p:txBody>
          <a:bodyPr wrap="square" rtlCol="0">
            <a:spAutoFit/>
          </a:bodyPr>
          <a:lstStyle/>
          <a:p>
            <a:pPr algn="ctr"/>
            <a:r>
              <a:rPr lang="en-US" altLang="zh-CN" sz="1600" b="1" dirty="0">
                <a:solidFill>
                  <a:prstClr val="black"/>
                </a:solidFill>
                <a:latin typeface="OPPOSans R" panose="00020600040101010101" charset="-122"/>
                <a:ea typeface="OPPOSans R" panose="00020600040101010101" charset="-122"/>
              </a:rPr>
              <a:t>2021</a:t>
            </a:r>
            <a:r>
              <a:rPr lang="zh-CN" altLang="en-US" sz="1600" b="1" dirty="0">
                <a:solidFill>
                  <a:prstClr val="black"/>
                </a:solidFill>
                <a:latin typeface="OPPOSans R" panose="00020600040101010101" charset="-122"/>
                <a:ea typeface="OPPOSans R" panose="00020600040101010101" charset="-122"/>
              </a:rPr>
              <a:t>年</a:t>
            </a:r>
            <a:r>
              <a:rPr lang="en-US" altLang="zh-CN" sz="1600" b="1" dirty="0">
                <a:solidFill>
                  <a:prstClr val="black"/>
                </a:solidFill>
                <a:latin typeface="OPPOSans R" panose="00020600040101010101" charset="-122"/>
                <a:ea typeface="OPPOSans R" panose="00020600040101010101" charset="-122"/>
              </a:rPr>
              <a:t>4-5</a:t>
            </a:r>
            <a:r>
              <a:rPr lang="zh-CN" altLang="en-US" sz="1600" b="1" dirty="0">
                <a:solidFill>
                  <a:prstClr val="black"/>
                </a:solidFill>
                <a:latin typeface="OPPOSans R" panose="00020600040101010101" charset="-122"/>
                <a:ea typeface="OPPOSans R" panose="00020600040101010101" charset="-122"/>
              </a:rPr>
              <a:t>月 </a:t>
            </a:r>
            <a:endParaRPr lang="en-US" altLang="zh-CN" sz="1600" b="1" dirty="0">
              <a:solidFill>
                <a:prstClr val="black"/>
              </a:solidFill>
              <a:latin typeface="OPPOSans R" panose="00020600040101010101" charset="-122"/>
              <a:ea typeface="OPPOSans R" panose="00020600040101010101" charset="-122"/>
            </a:endParaRPr>
          </a:p>
          <a:p>
            <a:pPr algn="ctr"/>
            <a:r>
              <a:rPr lang="en-US" altLang="zh-CN" sz="1600" b="1" dirty="0">
                <a:solidFill>
                  <a:prstClr val="black"/>
                </a:solidFill>
                <a:latin typeface="OPPOSans R" panose="00020600040101010101" charset="-122"/>
                <a:ea typeface="OPPOSans R" panose="00020600040101010101" charset="-122"/>
              </a:rPr>
              <a:t>April &amp; May2021</a:t>
            </a:r>
            <a:endParaRPr lang="zh-CN" altLang="en-US" sz="1600" b="1" dirty="0">
              <a:solidFill>
                <a:prstClr val="black"/>
              </a:solidFill>
              <a:latin typeface="OPPOSans R" panose="00020600040101010101" charset="-122"/>
              <a:ea typeface="OPPOSans R" panose="000206000401010101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6"/>
          <p:cNvSpPr/>
          <p:nvPr/>
        </p:nvSpPr>
        <p:spPr>
          <a:xfrm>
            <a:off x="477954" y="924364"/>
            <a:ext cx="11129845" cy="821929"/>
          </a:xfrm>
          <a:prstGeom prst="roundRect">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18" name="直接连接符 17"/>
          <p:cNvCxnSpPr/>
          <p:nvPr/>
        </p:nvCxnSpPr>
        <p:spPr>
          <a:xfrm>
            <a:off x="647700" y="3800840"/>
            <a:ext cx="10960100" cy="0"/>
          </a:xfrm>
          <a:prstGeom prst="line">
            <a:avLst/>
          </a:prstGeom>
          <a:noFill/>
          <a:ln w="6350" cap="flat" cmpd="sng" algn="ctr">
            <a:solidFill>
              <a:srgbClr val="70AD47">
                <a:lumMod val="50000"/>
              </a:srgbClr>
            </a:solidFill>
            <a:prstDash val="solid"/>
            <a:miter lim="800000"/>
          </a:ln>
          <a:effectLst/>
        </p:spPr>
      </p:cxnSp>
      <p:sp>
        <p:nvSpPr>
          <p:cNvPr id="19" name="流程图: 接点 18"/>
          <p:cNvSpPr/>
          <p:nvPr/>
        </p:nvSpPr>
        <p:spPr>
          <a:xfrm>
            <a:off x="977900" y="3724641"/>
            <a:ext cx="139700" cy="152398"/>
          </a:xfrm>
          <a:prstGeom prst="flowChartConnector">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20" name="直接连接符 19"/>
          <p:cNvCxnSpPr/>
          <p:nvPr/>
        </p:nvCxnSpPr>
        <p:spPr>
          <a:xfrm>
            <a:off x="1035050" y="3223967"/>
            <a:ext cx="0" cy="500674"/>
          </a:xfrm>
          <a:prstGeom prst="line">
            <a:avLst/>
          </a:prstGeom>
          <a:noFill/>
          <a:ln w="6350" cap="flat" cmpd="sng" algn="ctr">
            <a:solidFill>
              <a:srgbClr val="70AD47">
                <a:lumMod val="50000"/>
              </a:srgbClr>
            </a:solidFill>
            <a:prstDash val="solid"/>
            <a:miter lim="800000"/>
          </a:ln>
          <a:effectLst/>
        </p:spPr>
      </p:cxnSp>
      <p:sp>
        <p:nvSpPr>
          <p:cNvPr id="21" name="文本框 20"/>
          <p:cNvSpPr txBox="1"/>
          <p:nvPr/>
        </p:nvSpPr>
        <p:spPr>
          <a:xfrm>
            <a:off x="477954" y="2021502"/>
            <a:ext cx="2721730" cy="116185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70AD47">
                    <a:lumMod val="50000"/>
                  </a:srgbClr>
                </a:solidFill>
                <a:effectLst/>
                <a:uLnTx/>
                <a:uFillTx/>
              </a:rPr>
              <a:t>2021</a:t>
            </a:r>
            <a:r>
              <a:rPr kumimoji="0" lang="zh-CN" altLang="en-US" sz="1400" b="1" i="0" u="none" strike="noStrike" kern="0" cap="none" spc="0" normalizeH="0" baseline="0" noProof="0" dirty="0">
                <a:ln>
                  <a:noFill/>
                </a:ln>
                <a:solidFill>
                  <a:srgbClr val="70AD47">
                    <a:lumMod val="50000"/>
                  </a:srgbClr>
                </a:solidFill>
                <a:effectLst/>
                <a:uLnTx/>
                <a:uFillTx/>
              </a:rPr>
              <a:t>年</a:t>
            </a:r>
            <a:r>
              <a:rPr kumimoji="0" lang="en-US" altLang="zh-CN" sz="1400" b="1" i="0" u="none" strike="noStrike" kern="0" cap="none" spc="0" normalizeH="0" baseline="0" noProof="0" dirty="0">
                <a:ln>
                  <a:noFill/>
                </a:ln>
                <a:solidFill>
                  <a:srgbClr val="70AD47">
                    <a:lumMod val="50000"/>
                  </a:srgbClr>
                </a:solidFill>
                <a:effectLst/>
                <a:uLnTx/>
                <a:uFillTx/>
              </a:rPr>
              <a:t>2</a:t>
            </a:r>
            <a:r>
              <a:rPr kumimoji="0" lang="zh-CN" altLang="en-US" sz="1400" b="1" i="0" u="none" strike="noStrike" kern="0" cap="none" spc="0" normalizeH="0" baseline="0" noProof="0" dirty="0">
                <a:ln>
                  <a:noFill/>
                </a:ln>
                <a:solidFill>
                  <a:srgbClr val="70AD47">
                    <a:lumMod val="50000"/>
                  </a:srgbClr>
                </a:solidFill>
                <a:effectLst/>
                <a:uLnTx/>
                <a:uFillTx/>
              </a:rPr>
              <a:t>月 </a:t>
            </a:r>
            <a:r>
              <a:rPr kumimoji="0" lang="en-US" altLang="zh-CN" sz="1400" b="1" i="0" u="none" strike="noStrike" kern="0" cap="none" spc="0" normalizeH="0" baseline="0" noProof="0" dirty="0">
                <a:ln>
                  <a:noFill/>
                </a:ln>
                <a:solidFill>
                  <a:srgbClr val="70AD47">
                    <a:lumMod val="50000"/>
                  </a:srgbClr>
                </a:solidFill>
                <a:effectLst/>
                <a:uLnTx/>
                <a:uFillTx/>
              </a:rPr>
              <a:t>Feb. 2021</a:t>
            </a:r>
            <a:endParaRPr kumimoji="0" lang="en-US" altLang="zh-CN" sz="1400" b="1" i="0" u="none" strike="noStrike" kern="0" cap="none" spc="0" normalizeH="0" baseline="0" noProof="0" dirty="0">
              <a:ln>
                <a:noFill/>
              </a:ln>
              <a:solidFill>
                <a:srgbClr val="70AD47">
                  <a:lumMod val="50000"/>
                </a:srgbClr>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成立海外</a:t>
            </a:r>
            <a:r>
              <a:rPr kumimoji="0" lang="en-US" altLang="zh-CN" sz="1200" b="0" i="0" u="none" strike="noStrike" kern="0" cap="none" spc="0" normalizeH="0" baseline="0" noProof="0" dirty="0">
                <a:ln>
                  <a:noFill/>
                </a:ln>
                <a:solidFill>
                  <a:prstClr val="black"/>
                </a:solidFill>
                <a:effectLst/>
                <a:uLnTx/>
                <a:uFillTx/>
              </a:rPr>
              <a:t>NPS</a:t>
            </a:r>
            <a:r>
              <a:rPr kumimoji="0" lang="zh-CN" altLang="en-US" sz="1200" b="0" i="0" u="none" strike="noStrike" kern="0" cap="none" spc="0" normalizeH="0" baseline="0" noProof="0" dirty="0">
                <a:ln>
                  <a:noFill/>
                </a:ln>
                <a:solidFill>
                  <a:prstClr val="black"/>
                </a:solidFill>
                <a:effectLst/>
                <a:uLnTx/>
                <a:uFillTx/>
              </a:rPr>
              <a:t>专项</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形成初步方案</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Established overseas NPS special project</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Form a preliminary plan</a:t>
            </a:r>
            <a:endParaRPr kumimoji="0" lang="en-US" altLang="zh-CN" sz="1050" b="0" i="0" u="none" strike="noStrike" kern="0" cap="none" spc="0" normalizeH="0" baseline="0" noProof="0" dirty="0">
              <a:ln>
                <a:noFill/>
              </a:ln>
              <a:solidFill>
                <a:prstClr val="black"/>
              </a:solidFill>
              <a:effectLst/>
              <a:uLnTx/>
              <a:uFillTx/>
            </a:endParaRPr>
          </a:p>
        </p:txBody>
      </p:sp>
      <p:sp>
        <p:nvSpPr>
          <p:cNvPr id="22" name="流程图: 接点 21"/>
          <p:cNvSpPr/>
          <p:nvPr/>
        </p:nvSpPr>
        <p:spPr>
          <a:xfrm>
            <a:off x="2355850" y="3724641"/>
            <a:ext cx="139700" cy="152398"/>
          </a:xfrm>
          <a:prstGeom prst="flowChartConnector">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23" name="直接连接符 22"/>
          <p:cNvCxnSpPr/>
          <p:nvPr/>
        </p:nvCxnSpPr>
        <p:spPr>
          <a:xfrm>
            <a:off x="2413000" y="3800840"/>
            <a:ext cx="0" cy="582624"/>
          </a:xfrm>
          <a:prstGeom prst="line">
            <a:avLst/>
          </a:prstGeom>
          <a:noFill/>
          <a:ln w="6350" cap="flat" cmpd="sng" algn="ctr">
            <a:solidFill>
              <a:srgbClr val="70AD47">
                <a:lumMod val="50000"/>
              </a:srgbClr>
            </a:solidFill>
            <a:prstDash val="solid"/>
            <a:miter lim="800000"/>
          </a:ln>
          <a:effectLst/>
        </p:spPr>
      </p:cxnSp>
      <p:sp>
        <p:nvSpPr>
          <p:cNvPr id="24" name="流程图: 接点 23"/>
          <p:cNvSpPr/>
          <p:nvPr/>
        </p:nvSpPr>
        <p:spPr>
          <a:xfrm>
            <a:off x="9842500" y="3737341"/>
            <a:ext cx="139700" cy="152398"/>
          </a:xfrm>
          <a:prstGeom prst="flowChartConnector">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25" name="直接连接符 24"/>
          <p:cNvCxnSpPr/>
          <p:nvPr/>
        </p:nvCxnSpPr>
        <p:spPr>
          <a:xfrm>
            <a:off x="9899650" y="3813540"/>
            <a:ext cx="12700" cy="569924"/>
          </a:xfrm>
          <a:prstGeom prst="line">
            <a:avLst/>
          </a:prstGeom>
          <a:noFill/>
          <a:ln w="6350" cap="flat" cmpd="sng" algn="ctr">
            <a:solidFill>
              <a:srgbClr val="70AD47">
                <a:lumMod val="50000"/>
              </a:srgbClr>
            </a:solidFill>
            <a:prstDash val="solid"/>
            <a:miter lim="800000"/>
          </a:ln>
          <a:effectLst/>
        </p:spPr>
      </p:cxnSp>
      <p:sp>
        <p:nvSpPr>
          <p:cNvPr id="26" name="流程图: 接点 25"/>
          <p:cNvSpPr/>
          <p:nvPr/>
        </p:nvSpPr>
        <p:spPr>
          <a:xfrm>
            <a:off x="3981450" y="3724641"/>
            <a:ext cx="139700" cy="152398"/>
          </a:xfrm>
          <a:prstGeom prst="flowChartConnector">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27" name="直接连接符 26"/>
          <p:cNvCxnSpPr/>
          <p:nvPr/>
        </p:nvCxnSpPr>
        <p:spPr>
          <a:xfrm>
            <a:off x="4038600" y="3223967"/>
            <a:ext cx="0" cy="500674"/>
          </a:xfrm>
          <a:prstGeom prst="line">
            <a:avLst/>
          </a:prstGeom>
          <a:noFill/>
          <a:ln w="6350" cap="flat" cmpd="sng" algn="ctr">
            <a:solidFill>
              <a:srgbClr val="70AD47">
                <a:lumMod val="50000"/>
              </a:srgbClr>
            </a:solidFill>
            <a:prstDash val="solid"/>
            <a:miter lim="800000"/>
          </a:ln>
          <a:effectLst/>
        </p:spPr>
      </p:cxnSp>
      <p:sp>
        <p:nvSpPr>
          <p:cNvPr id="28" name="流程图: 接点 27"/>
          <p:cNvSpPr/>
          <p:nvPr/>
        </p:nvSpPr>
        <p:spPr>
          <a:xfrm>
            <a:off x="5416550" y="3724641"/>
            <a:ext cx="139700" cy="152398"/>
          </a:xfrm>
          <a:prstGeom prst="flowChartConnector">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29" name="直接连接符 28"/>
          <p:cNvCxnSpPr/>
          <p:nvPr/>
        </p:nvCxnSpPr>
        <p:spPr>
          <a:xfrm>
            <a:off x="5473700" y="3800840"/>
            <a:ext cx="0" cy="582624"/>
          </a:xfrm>
          <a:prstGeom prst="line">
            <a:avLst/>
          </a:prstGeom>
          <a:noFill/>
          <a:ln w="6350" cap="flat" cmpd="sng" algn="ctr">
            <a:solidFill>
              <a:srgbClr val="70AD47">
                <a:lumMod val="50000"/>
              </a:srgbClr>
            </a:solidFill>
            <a:prstDash val="solid"/>
            <a:miter lim="800000"/>
          </a:ln>
          <a:effectLst/>
        </p:spPr>
      </p:cxnSp>
      <p:sp>
        <p:nvSpPr>
          <p:cNvPr id="30" name="流程图: 接点 29"/>
          <p:cNvSpPr/>
          <p:nvPr/>
        </p:nvSpPr>
        <p:spPr>
          <a:xfrm>
            <a:off x="7924800" y="3724641"/>
            <a:ext cx="139700" cy="152398"/>
          </a:xfrm>
          <a:prstGeom prst="flowChartConnector">
            <a:avLst/>
          </a:prstGeom>
          <a:solidFill>
            <a:srgbClr val="70AD47">
              <a:lumMod val="5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31" name="直接连接符 30"/>
          <p:cNvCxnSpPr/>
          <p:nvPr/>
        </p:nvCxnSpPr>
        <p:spPr>
          <a:xfrm>
            <a:off x="7981950" y="3223967"/>
            <a:ext cx="0" cy="500674"/>
          </a:xfrm>
          <a:prstGeom prst="line">
            <a:avLst/>
          </a:prstGeom>
          <a:noFill/>
          <a:ln w="6350" cap="flat" cmpd="sng" algn="ctr">
            <a:solidFill>
              <a:srgbClr val="70AD47">
                <a:lumMod val="50000"/>
              </a:srgbClr>
            </a:solidFill>
            <a:prstDash val="solid"/>
            <a:miter lim="800000"/>
          </a:ln>
          <a:effectLst/>
        </p:spPr>
      </p:cxnSp>
      <p:sp>
        <p:nvSpPr>
          <p:cNvPr id="32" name="文本框 31"/>
          <p:cNvSpPr txBox="1"/>
          <p:nvPr/>
        </p:nvSpPr>
        <p:spPr>
          <a:xfrm>
            <a:off x="1167690" y="4436355"/>
            <a:ext cx="3494166" cy="17235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70AD47">
                    <a:lumMod val="50000"/>
                  </a:srgbClr>
                </a:solidFill>
                <a:effectLst/>
                <a:uLnTx/>
                <a:uFillTx/>
              </a:rPr>
              <a:t>2021</a:t>
            </a:r>
            <a:r>
              <a:rPr kumimoji="0" lang="zh-CN" altLang="en-US" sz="1400" b="1" i="0" u="none" strike="noStrike" kern="0" cap="none" spc="0" normalizeH="0" baseline="0" noProof="0" dirty="0">
                <a:ln>
                  <a:noFill/>
                </a:ln>
                <a:solidFill>
                  <a:srgbClr val="70AD47">
                    <a:lumMod val="50000"/>
                  </a:srgbClr>
                </a:solidFill>
                <a:effectLst/>
                <a:uLnTx/>
                <a:uFillTx/>
              </a:rPr>
              <a:t>年</a:t>
            </a:r>
            <a:r>
              <a:rPr kumimoji="0" lang="en-US" altLang="zh-CN" sz="1400" b="1" i="0" u="none" strike="noStrike" kern="0" cap="none" spc="0" normalizeH="0" baseline="0" noProof="0" dirty="0">
                <a:ln>
                  <a:noFill/>
                </a:ln>
                <a:solidFill>
                  <a:srgbClr val="70AD47">
                    <a:lumMod val="50000"/>
                  </a:srgbClr>
                </a:solidFill>
                <a:effectLst/>
                <a:uLnTx/>
                <a:uFillTx/>
              </a:rPr>
              <a:t>4</a:t>
            </a:r>
            <a:r>
              <a:rPr kumimoji="0" lang="zh-CN" altLang="en-US" sz="1400" b="1" i="0" u="none" strike="noStrike" kern="0" cap="none" spc="0" normalizeH="0" baseline="0" noProof="0" dirty="0">
                <a:ln>
                  <a:noFill/>
                </a:ln>
                <a:solidFill>
                  <a:srgbClr val="70AD47">
                    <a:lumMod val="50000"/>
                  </a:srgbClr>
                </a:solidFill>
                <a:effectLst/>
                <a:uLnTx/>
                <a:uFillTx/>
              </a:rPr>
              <a:t>月 </a:t>
            </a:r>
            <a:r>
              <a:rPr kumimoji="0" lang="en-US" altLang="zh-CN" sz="1400" b="1" i="0" u="none" strike="noStrike" kern="0" cap="none" spc="0" normalizeH="0" baseline="0" noProof="0" dirty="0">
                <a:ln>
                  <a:noFill/>
                </a:ln>
                <a:solidFill>
                  <a:srgbClr val="70AD47">
                    <a:lumMod val="50000"/>
                  </a:srgbClr>
                </a:solidFill>
                <a:effectLst/>
                <a:uLnTx/>
                <a:uFillTx/>
              </a:rPr>
              <a:t>Apr. 2021</a:t>
            </a:r>
            <a:endParaRPr kumimoji="0" lang="en-US" altLang="zh-CN" sz="1400" b="1" i="0" u="none" strike="noStrike" kern="0" cap="none" spc="0" normalizeH="0" baseline="0" noProof="0" dirty="0">
              <a:ln>
                <a:noFill/>
              </a:ln>
              <a:solidFill>
                <a:srgbClr val="70AD47">
                  <a:lumMod val="50000"/>
                </a:srgb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a:ln>
                <a:noFill/>
              </a:ln>
              <a:solidFill>
                <a:srgbClr val="70AD47">
                  <a:lumMod val="50000"/>
                </a:srgbClr>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prstClr val="black"/>
                </a:solidFill>
                <a:effectLst/>
                <a:uLnTx/>
                <a:uFillTx/>
              </a:rPr>
              <a:t>NPS</a:t>
            </a:r>
            <a:r>
              <a:rPr kumimoji="0" lang="zh-CN" altLang="en-US" sz="1200" b="0" i="0" u="none" strike="noStrike" kern="0" cap="none" spc="0" normalizeH="0" baseline="0" noProof="0" dirty="0">
                <a:ln>
                  <a:noFill/>
                </a:ln>
                <a:solidFill>
                  <a:prstClr val="black"/>
                </a:solidFill>
                <a:effectLst/>
                <a:uLnTx/>
                <a:uFillTx/>
              </a:rPr>
              <a:t>问卷本地测试</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第一次海外客服经理会议</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海外总部线上赋能</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NPS survey local trial</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The first overseas customer service manager meeting</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Online training of overseas headquarters</a:t>
            </a:r>
            <a:endParaRPr kumimoji="0" lang="en-US" altLang="zh-CN" sz="1050" b="0" i="0" u="none" strike="noStrike" kern="0" cap="none" spc="0" normalizeH="0" baseline="0" noProof="0" dirty="0">
              <a:ln>
                <a:noFill/>
              </a:ln>
              <a:solidFill>
                <a:prstClr val="black"/>
              </a:solidFill>
              <a:effectLst/>
              <a:uLnTx/>
              <a:uFillTx/>
            </a:endParaRPr>
          </a:p>
        </p:txBody>
      </p:sp>
      <p:sp>
        <p:nvSpPr>
          <p:cNvPr id="33" name="文本框 32"/>
          <p:cNvSpPr txBox="1"/>
          <p:nvPr/>
        </p:nvSpPr>
        <p:spPr>
          <a:xfrm>
            <a:off x="3315589" y="2021502"/>
            <a:ext cx="3509774" cy="134652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70AD47">
                    <a:lumMod val="50000"/>
                  </a:srgbClr>
                </a:solidFill>
                <a:effectLst/>
                <a:uLnTx/>
                <a:uFillTx/>
              </a:rPr>
              <a:t>2021</a:t>
            </a:r>
            <a:r>
              <a:rPr kumimoji="0" lang="zh-CN" altLang="en-US" sz="1400" b="1" i="0" u="none" strike="noStrike" kern="0" cap="none" spc="0" normalizeH="0" baseline="0" noProof="0" dirty="0">
                <a:ln>
                  <a:noFill/>
                </a:ln>
                <a:solidFill>
                  <a:srgbClr val="70AD47">
                    <a:lumMod val="50000"/>
                  </a:srgbClr>
                </a:solidFill>
                <a:effectLst/>
                <a:uLnTx/>
                <a:uFillTx/>
              </a:rPr>
              <a:t>年</a:t>
            </a:r>
            <a:r>
              <a:rPr kumimoji="0" lang="en-US" altLang="zh-CN" sz="1400" b="1" i="0" u="none" strike="noStrike" kern="0" cap="none" spc="0" normalizeH="0" baseline="0" noProof="0" dirty="0">
                <a:ln>
                  <a:noFill/>
                </a:ln>
                <a:solidFill>
                  <a:srgbClr val="70AD47">
                    <a:lumMod val="50000"/>
                  </a:srgbClr>
                </a:solidFill>
                <a:effectLst/>
                <a:uLnTx/>
                <a:uFillTx/>
              </a:rPr>
              <a:t>5</a:t>
            </a:r>
            <a:r>
              <a:rPr kumimoji="0" lang="zh-CN" altLang="en-US" sz="1400" b="1" i="0" u="none" strike="noStrike" kern="0" cap="none" spc="0" normalizeH="0" baseline="0" noProof="0" dirty="0">
                <a:ln>
                  <a:noFill/>
                </a:ln>
                <a:solidFill>
                  <a:srgbClr val="70AD47">
                    <a:lumMod val="50000"/>
                  </a:srgbClr>
                </a:solidFill>
                <a:effectLst/>
                <a:uLnTx/>
                <a:uFillTx/>
              </a:rPr>
              <a:t>月 </a:t>
            </a:r>
            <a:r>
              <a:rPr kumimoji="0" lang="en-US" altLang="zh-CN" sz="1400" b="1" i="0" u="none" strike="noStrike" kern="0" cap="none" spc="0" normalizeH="0" baseline="0" noProof="0" dirty="0">
                <a:ln>
                  <a:noFill/>
                </a:ln>
                <a:solidFill>
                  <a:srgbClr val="70AD47">
                    <a:lumMod val="50000"/>
                  </a:srgbClr>
                </a:solidFill>
                <a:effectLst/>
                <a:uLnTx/>
                <a:uFillTx/>
              </a:rPr>
              <a:t>May.</a:t>
            </a:r>
            <a:r>
              <a:rPr kumimoji="0" lang="zh-CN" altLang="en-US" sz="1400" b="1" i="0" u="none" strike="noStrike" kern="0" cap="none" spc="0" normalizeH="0" baseline="0" noProof="0" dirty="0">
                <a:ln>
                  <a:noFill/>
                </a:ln>
                <a:solidFill>
                  <a:srgbClr val="70AD47">
                    <a:lumMod val="50000"/>
                  </a:srgbClr>
                </a:solidFill>
                <a:effectLst/>
                <a:uLnTx/>
                <a:uFillTx/>
              </a:rPr>
              <a:t> </a:t>
            </a:r>
            <a:r>
              <a:rPr kumimoji="0" lang="en-US" altLang="zh-CN" sz="1400" b="1" i="0" u="none" strike="noStrike" kern="0" cap="none" spc="0" normalizeH="0" baseline="0" noProof="0" dirty="0">
                <a:ln>
                  <a:noFill/>
                </a:ln>
                <a:solidFill>
                  <a:srgbClr val="70AD47">
                    <a:lumMod val="50000"/>
                  </a:srgbClr>
                </a:solidFill>
                <a:effectLst/>
                <a:uLnTx/>
                <a:uFillTx/>
              </a:rPr>
              <a:t>2021</a:t>
            </a:r>
            <a:endParaRPr kumimoji="0" lang="en-US" altLang="zh-CN" sz="1400" b="0" i="0" u="none" strike="noStrike" kern="0" cap="none" spc="0" normalizeH="0" baseline="0" noProof="0" dirty="0">
              <a:ln>
                <a:noFill/>
              </a:ln>
              <a:solidFill>
                <a:srgbClr val="70AD47">
                  <a:lumMod val="50000"/>
                </a:srgbClr>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prstClr val="black"/>
                </a:solidFill>
                <a:effectLst/>
                <a:uLnTx/>
                <a:uFillTx/>
              </a:rPr>
              <a:t>NPS</a:t>
            </a:r>
            <a:r>
              <a:rPr kumimoji="0" lang="zh-CN" altLang="en-US" sz="1200" b="0" i="0" u="none" strike="noStrike" kern="0" cap="none" spc="0" normalizeH="0" baseline="0" noProof="0" dirty="0">
                <a:ln>
                  <a:noFill/>
                </a:ln>
                <a:solidFill>
                  <a:prstClr val="black"/>
                </a:solidFill>
                <a:effectLst/>
                <a:uLnTx/>
                <a:uFillTx/>
              </a:rPr>
              <a:t>问卷本地测试结果输出</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方案持续优化</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海外</a:t>
            </a:r>
            <a:r>
              <a:rPr kumimoji="0" lang="en-US" altLang="zh-CN" sz="1200" b="0" i="0" u="none" strike="noStrike" kern="0" cap="none" spc="0" normalizeH="0" baseline="0" noProof="0" dirty="0">
                <a:ln>
                  <a:noFill/>
                </a:ln>
                <a:solidFill>
                  <a:prstClr val="black"/>
                </a:solidFill>
                <a:effectLst/>
                <a:uLnTx/>
                <a:uFillTx/>
              </a:rPr>
              <a:t>NPS&amp;</a:t>
            </a:r>
            <a:r>
              <a:rPr kumimoji="0" lang="zh-CN" altLang="en-US" sz="1200" b="0" i="0" u="none" strike="noStrike" kern="0" cap="none" spc="0" normalizeH="0" baseline="0" noProof="0" dirty="0">
                <a:ln>
                  <a:noFill/>
                </a:ln>
                <a:solidFill>
                  <a:prstClr val="black"/>
                </a:solidFill>
                <a:effectLst/>
                <a:uLnTx/>
                <a:uFillTx/>
              </a:rPr>
              <a:t>标准化训练营</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NPS local test result output</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Continuous optimization</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NPS &amp; SST camp</a:t>
            </a:r>
            <a:endParaRPr kumimoji="0" lang="en-US" altLang="zh-CN" sz="1050" b="0" i="0" u="none" strike="noStrike" kern="0" cap="none" spc="0" normalizeH="0" baseline="0" noProof="0" dirty="0">
              <a:ln>
                <a:noFill/>
              </a:ln>
              <a:solidFill>
                <a:prstClr val="black"/>
              </a:solidFill>
              <a:effectLst/>
              <a:uLnTx/>
              <a:uFillTx/>
              <a:latin typeface="等线" panose="02010600030101010101" charset="-122"/>
              <a:ea typeface="等线" panose="02010600030101010101" charset="-122"/>
            </a:endParaRPr>
          </a:p>
        </p:txBody>
      </p:sp>
      <p:sp>
        <p:nvSpPr>
          <p:cNvPr id="34" name="文本框 33"/>
          <p:cNvSpPr txBox="1"/>
          <p:nvPr/>
        </p:nvSpPr>
        <p:spPr>
          <a:xfrm>
            <a:off x="4820050" y="4436355"/>
            <a:ext cx="3494166" cy="153888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70AD47">
                    <a:lumMod val="50000"/>
                  </a:srgbClr>
                </a:solidFill>
                <a:effectLst/>
                <a:uLnTx/>
                <a:uFillTx/>
              </a:rPr>
              <a:t>2021</a:t>
            </a:r>
            <a:r>
              <a:rPr kumimoji="0" lang="zh-CN" altLang="en-US" sz="1400" b="1" i="0" u="none" strike="noStrike" kern="0" cap="none" spc="0" normalizeH="0" baseline="0" noProof="0" dirty="0">
                <a:ln>
                  <a:noFill/>
                </a:ln>
                <a:solidFill>
                  <a:srgbClr val="70AD47">
                    <a:lumMod val="50000"/>
                  </a:srgbClr>
                </a:solidFill>
                <a:effectLst/>
                <a:uLnTx/>
                <a:uFillTx/>
              </a:rPr>
              <a:t>年</a:t>
            </a:r>
            <a:r>
              <a:rPr kumimoji="0" lang="en-US" altLang="zh-CN" sz="1400" b="1" i="0" u="none" strike="noStrike" kern="0" cap="none" spc="0" normalizeH="0" baseline="0" noProof="0" dirty="0">
                <a:ln>
                  <a:noFill/>
                </a:ln>
                <a:solidFill>
                  <a:srgbClr val="70AD47">
                    <a:lumMod val="50000"/>
                  </a:srgbClr>
                </a:solidFill>
                <a:effectLst/>
                <a:uLnTx/>
                <a:uFillTx/>
              </a:rPr>
              <a:t>6</a:t>
            </a:r>
            <a:r>
              <a:rPr kumimoji="0" lang="zh-CN" altLang="en-US" sz="1400" b="1" i="0" u="none" strike="noStrike" kern="0" cap="none" spc="0" normalizeH="0" baseline="0" noProof="0" dirty="0">
                <a:ln>
                  <a:noFill/>
                </a:ln>
                <a:solidFill>
                  <a:srgbClr val="70AD47">
                    <a:lumMod val="50000"/>
                  </a:srgbClr>
                </a:solidFill>
                <a:effectLst/>
                <a:uLnTx/>
                <a:uFillTx/>
              </a:rPr>
              <a:t>月 </a:t>
            </a:r>
            <a:r>
              <a:rPr kumimoji="0" lang="en-US" altLang="zh-CN" sz="1400" b="1" i="0" u="none" strike="noStrike" kern="0" cap="none" spc="0" normalizeH="0" baseline="0" noProof="0" dirty="0">
                <a:ln>
                  <a:noFill/>
                </a:ln>
                <a:solidFill>
                  <a:srgbClr val="70AD47">
                    <a:lumMod val="50000"/>
                  </a:srgbClr>
                </a:solidFill>
                <a:effectLst/>
                <a:uLnTx/>
                <a:uFillTx/>
              </a:rPr>
              <a:t>Jun. 2021</a:t>
            </a:r>
            <a:endParaRPr kumimoji="0" lang="en-US" altLang="zh-CN" sz="1400" b="1" i="0" u="none" strike="noStrike" kern="0" cap="none" spc="0" normalizeH="0" baseline="0" noProof="0" dirty="0">
              <a:ln>
                <a:noFill/>
              </a:ln>
              <a:solidFill>
                <a:srgbClr val="70AD47">
                  <a:lumMod val="50000"/>
                </a:srgb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a:ln>
                <a:noFill/>
              </a:ln>
              <a:solidFill>
                <a:srgbClr val="70AD47">
                  <a:lumMod val="50000"/>
                </a:srgbClr>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全区域全员转训，一线赋能</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转训结果验收，人员考核</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All employees accept training; empowering for all staff</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err="1">
                <a:ln>
                  <a:noFill/>
                </a:ln>
                <a:solidFill>
                  <a:prstClr val="black"/>
                </a:solidFill>
                <a:effectLst/>
                <a:uLnTx/>
                <a:uFillTx/>
              </a:rPr>
              <a:t>Check&amp;Acceptance</a:t>
            </a:r>
            <a:r>
              <a:rPr kumimoji="0" lang="en-US" altLang="zh-CN" sz="1050" b="0" i="0" u="none" strike="noStrike" kern="0" cap="none" spc="0" normalizeH="0" baseline="0" noProof="0" dirty="0">
                <a:ln>
                  <a:noFill/>
                </a:ln>
                <a:solidFill>
                  <a:prstClr val="black"/>
                </a:solidFill>
                <a:effectLst/>
                <a:uLnTx/>
                <a:uFillTx/>
              </a:rPr>
              <a:t> of transfer training results; personnel assessment</a:t>
            </a:r>
            <a:endParaRPr kumimoji="0" lang="en-US" altLang="zh-CN" sz="1050" b="0" i="0" u="none" strike="noStrike" kern="0" cap="none" spc="0" normalizeH="0" baseline="0" noProof="0" dirty="0">
              <a:ln>
                <a:noFill/>
              </a:ln>
              <a:solidFill>
                <a:prstClr val="black"/>
              </a:solidFill>
              <a:effectLst/>
              <a:uLnTx/>
              <a:uFillTx/>
            </a:endParaRPr>
          </a:p>
        </p:txBody>
      </p:sp>
      <p:sp>
        <p:nvSpPr>
          <p:cNvPr id="35" name="文本框 34"/>
          <p:cNvSpPr txBox="1"/>
          <p:nvPr/>
        </p:nvSpPr>
        <p:spPr>
          <a:xfrm>
            <a:off x="6897538" y="2021279"/>
            <a:ext cx="4788878" cy="134652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70AD47">
                    <a:lumMod val="50000"/>
                  </a:srgbClr>
                </a:solidFill>
                <a:effectLst/>
                <a:uLnTx/>
                <a:uFillTx/>
              </a:rPr>
              <a:t>2021</a:t>
            </a:r>
            <a:r>
              <a:rPr kumimoji="0" lang="zh-CN" altLang="en-US" sz="1400" b="1" i="0" u="none" strike="noStrike" kern="0" cap="none" spc="0" normalizeH="0" baseline="0" noProof="0" dirty="0">
                <a:ln>
                  <a:noFill/>
                </a:ln>
                <a:solidFill>
                  <a:srgbClr val="70AD47">
                    <a:lumMod val="50000"/>
                  </a:srgbClr>
                </a:solidFill>
                <a:effectLst/>
                <a:uLnTx/>
                <a:uFillTx/>
              </a:rPr>
              <a:t>年</a:t>
            </a:r>
            <a:r>
              <a:rPr kumimoji="0" lang="en-US" altLang="zh-CN" sz="1400" b="1" i="0" u="none" strike="noStrike" kern="0" cap="none" spc="0" normalizeH="0" baseline="0" noProof="0" dirty="0">
                <a:ln>
                  <a:noFill/>
                </a:ln>
                <a:solidFill>
                  <a:srgbClr val="70AD47">
                    <a:lumMod val="50000"/>
                  </a:srgbClr>
                </a:solidFill>
                <a:effectLst/>
                <a:uLnTx/>
                <a:uFillTx/>
              </a:rPr>
              <a:t>9</a:t>
            </a:r>
            <a:r>
              <a:rPr kumimoji="0" lang="zh-CN" altLang="en-US" sz="1400" b="1" i="0" u="none" strike="noStrike" kern="0" cap="none" spc="0" normalizeH="0" baseline="0" noProof="0" dirty="0">
                <a:ln>
                  <a:noFill/>
                </a:ln>
                <a:solidFill>
                  <a:srgbClr val="70AD47">
                    <a:lumMod val="50000"/>
                  </a:srgbClr>
                </a:solidFill>
                <a:effectLst/>
                <a:uLnTx/>
                <a:uFillTx/>
              </a:rPr>
              <a:t>月 </a:t>
            </a:r>
            <a:r>
              <a:rPr kumimoji="0" lang="en-US" altLang="zh-CN" sz="1400" b="1" i="0" u="none" strike="noStrike" kern="0" cap="none" spc="0" normalizeH="0" baseline="0" noProof="0" dirty="0">
                <a:ln>
                  <a:noFill/>
                </a:ln>
                <a:solidFill>
                  <a:srgbClr val="70AD47">
                    <a:lumMod val="50000"/>
                  </a:srgbClr>
                </a:solidFill>
                <a:effectLst/>
                <a:uLnTx/>
                <a:uFillTx/>
              </a:rPr>
              <a:t>Sep. 2021</a:t>
            </a:r>
            <a:endParaRPr kumimoji="0" lang="en-US" altLang="zh-CN" sz="1400" b="0" i="0" u="none" strike="noStrike" kern="0" cap="none" spc="0" normalizeH="0" baseline="0" noProof="0" dirty="0">
              <a:ln>
                <a:noFill/>
              </a:ln>
              <a:solidFill>
                <a:srgbClr val="70AD47">
                  <a:lumMod val="50000"/>
                </a:srgbClr>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重点区域试点（</a:t>
            </a:r>
            <a:r>
              <a:rPr kumimoji="0" lang="en-US" altLang="zh-CN" sz="1200" b="0" i="0" u="none" strike="noStrike" kern="0" cap="none" spc="0" normalizeH="0" baseline="0" noProof="0" dirty="0">
                <a:ln>
                  <a:noFill/>
                </a:ln>
                <a:solidFill>
                  <a:prstClr val="black"/>
                </a:solidFill>
                <a:effectLst/>
                <a:uLnTx/>
                <a:uFillTx/>
              </a:rPr>
              <a:t>EG,MY,AU)</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试点区域人员二次赋能</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速赢点打造</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Pilot projects in key areas (EG, MY, AU)</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Re-training of personnel in pilot areas</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Quick-win points creation</a:t>
            </a:r>
            <a:endParaRPr kumimoji="0" lang="en-US" altLang="zh-CN" sz="1050" b="0" i="0" u="none" strike="noStrike" kern="0" cap="none" spc="0" normalizeH="0" baseline="0" noProof="0" dirty="0">
              <a:ln>
                <a:noFill/>
              </a:ln>
              <a:solidFill>
                <a:prstClr val="black"/>
              </a:solidFill>
              <a:effectLst/>
              <a:uLnTx/>
              <a:uFillTx/>
            </a:endParaRPr>
          </a:p>
        </p:txBody>
      </p:sp>
      <p:sp>
        <p:nvSpPr>
          <p:cNvPr id="36" name="文本框 35"/>
          <p:cNvSpPr txBox="1"/>
          <p:nvPr/>
        </p:nvSpPr>
        <p:spPr>
          <a:xfrm>
            <a:off x="8602067" y="4436355"/>
            <a:ext cx="3228961" cy="137730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70AD47">
                    <a:lumMod val="50000"/>
                  </a:srgbClr>
                </a:solidFill>
                <a:effectLst/>
                <a:uLnTx/>
                <a:uFillTx/>
              </a:rPr>
              <a:t>2021</a:t>
            </a:r>
            <a:r>
              <a:rPr kumimoji="0" lang="zh-CN" altLang="en-US" sz="1400" b="1" i="0" u="none" strike="noStrike" kern="0" cap="none" spc="0" normalizeH="0" baseline="0" noProof="0" dirty="0">
                <a:ln>
                  <a:noFill/>
                </a:ln>
                <a:solidFill>
                  <a:srgbClr val="70AD47">
                    <a:lumMod val="50000"/>
                  </a:srgbClr>
                </a:solidFill>
                <a:effectLst/>
                <a:uLnTx/>
                <a:uFillTx/>
              </a:rPr>
              <a:t>年</a:t>
            </a:r>
            <a:r>
              <a:rPr kumimoji="0" lang="en-US" altLang="zh-CN" sz="1400" b="1" i="0" u="none" strike="noStrike" kern="0" cap="none" spc="0" normalizeH="0" baseline="0" noProof="0" dirty="0">
                <a:ln>
                  <a:noFill/>
                </a:ln>
                <a:solidFill>
                  <a:srgbClr val="70AD47">
                    <a:lumMod val="50000"/>
                  </a:srgbClr>
                </a:solidFill>
                <a:effectLst/>
                <a:uLnTx/>
                <a:uFillTx/>
              </a:rPr>
              <a:t>12</a:t>
            </a:r>
            <a:r>
              <a:rPr kumimoji="0" lang="zh-CN" altLang="en-US" sz="1400" b="1" i="0" u="none" strike="noStrike" kern="0" cap="none" spc="0" normalizeH="0" baseline="0" noProof="0" dirty="0">
                <a:ln>
                  <a:noFill/>
                </a:ln>
                <a:solidFill>
                  <a:srgbClr val="70AD47">
                    <a:lumMod val="50000"/>
                  </a:srgbClr>
                </a:solidFill>
                <a:effectLst/>
                <a:uLnTx/>
                <a:uFillTx/>
              </a:rPr>
              <a:t>月 </a:t>
            </a:r>
            <a:r>
              <a:rPr kumimoji="0" lang="en-US" altLang="zh-CN" sz="1400" b="1" i="0" u="none" strike="noStrike" kern="0" cap="none" spc="0" normalizeH="0" baseline="0" noProof="0" dirty="0">
                <a:ln>
                  <a:noFill/>
                </a:ln>
                <a:solidFill>
                  <a:srgbClr val="70AD47">
                    <a:lumMod val="50000"/>
                  </a:srgbClr>
                </a:solidFill>
                <a:effectLst/>
                <a:uLnTx/>
                <a:uFillTx/>
              </a:rPr>
              <a:t>Dec. 2021</a:t>
            </a:r>
            <a:endParaRPr kumimoji="0" lang="en-US" altLang="zh-CN" sz="1400" b="1" i="0" u="none" strike="noStrike" kern="0" cap="none" spc="0" normalizeH="0" baseline="0" noProof="0" dirty="0">
              <a:ln>
                <a:noFill/>
              </a:ln>
              <a:solidFill>
                <a:srgbClr val="70AD47">
                  <a:lumMod val="50000"/>
                </a:srgb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a:ln>
                <a:noFill/>
              </a:ln>
              <a:solidFill>
                <a:srgbClr val="70AD47">
                  <a:lumMod val="50000"/>
                </a:srgbClr>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zh-CN" altLang="en-US" sz="1200" b="0" i="0" u="none" strike="noStrike" kern="0" cap="none" spc="0" normalizeH="0" baseline="0" noProof="0" dirty="0">
                <a:ln>
                  <a:noFill/>
                </a:ln>
                <a:solidFill>
                  <a:prstClr val="black"/>
                </a:solidFill>
                <a:effectLst/>
                <a:uLnTx/>
                <a:uFillTx/>
              </a:rPr>
              <a:t>试点总结分享，打造成功标杆</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prstClr val="black"/>
                </a:solidFill>
                <a:effectLst/>
                <a:uLnTx/>
                <a:uFillTx/>
              </a:rPr>
              <a:t>2022</a:t>
            </a:r>
            <a:r>
              <a:rPr kumimoji="0" lang="zh-CN" altLang="en-US" sz="1200" b="0" i="0" u="none" strike="noStrike" kern="0" cap="none" spc="0" normalizeH="0" baseline="0" noProof="0" dirty="0">
                <a:ln>
                  <a:noFill/>
                </a:ln>
                <a:solidFill>
                  <a:prstClr val="black"/>
                </a:solidFill>
                <a:effectLst/>
                <a:uLnTx/>
                <a:uFillTx/>
              </a:rPr>
              <a:t>年</a:t>
            </a:r>
            <a:r>
              <a:rPr kumimoji="0" lang="en-US" altLang="zh-CN" sz="1200" b="0" i="0" u="none" strike="noStrike" kern="0" cap="none" spc="0" normalizeH="0" baseline="0" noProof="0" dirty="0">
                <a:ln>
                  <a:noFill/>
                </a:ln>
                <a:solidFill>
                  <a:prstClr val="black"/>
                </a:solidFill>
                <a:effectLst/>
                <a:uLnTx/>
                <a:uFillTx/>
              </a:rPr>
              <a:t>NPS</a:t>
            </a:r>
            <a:r>
              <a:rPr kumimoji="0" lang="zh-CN" altLang="en-US" sz="1200" b="0" i="0" u="none" strike="noStrike" kern="0" cap="none" spc="0" normalizeH="0" baseline="0" noProof="0" dirty="0">
                <a:ln>
                  <a:noFill/>
                </a:ln>
                <a:solidFill>
                  <a:prstClr val="black"/>
                </a:solidFill>
                <a:effectLst/>
                <a:uLnTx/>
                <a:uFillTx/>
              </a:rPr>
              <a:t>工作规划</a:t>
            </a:r>
            <a:endParaRPr kumimoji="0" lang="en-US" altLang="zh-CN" sz="12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Pilot summary and sharing to create a benchmark for success</a:t>
            </a:r>
            <a:endParaRPr kumimoji="0" lang="en-US" altLang="zh-CN" sz="105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defRPr/>
            </a:pPr>
            <a:r>
              <a:rPr kumimoji="0" lang="en-US" altLang="zh-CN" sz="1050" b="0" i="0" u="none" strike="noStrike" kern="0" cap="none" spc="0" normalizeH="0" baseline="0" noProof="0" dirty="0">
                <a:ln>
                  <a:noFill/>
                </a:ln>
                <a:solidFill>
                  <a:prstClr val="black"/>
                </a:solidFill>
                <a:effectLst/>
                <a:uLnTx/>
                <a:uFillTx/>
              </a:rPr>
              <a:t>NPS Work Plan in 2022</a:t>
            </a:r>
            <a:endParaRPr kumimoji="0" lang="en-US" altLang="zh-CN" sz="1050" b="0" i="0" u="none" strike="noStrike" kern="0" cap="none" spc="0" normalizeH="0" baseline="0" noProof="0" dirty="0">
              <a:ln>
                <a:noFill/>
              </a:ln>
              <a:solidFill>
                <a:prstClr val="black"/>
              </a:solidFill>
              <a:effectLst/>
              <a:uLnTx/>
              <a:uFillTx/>
            </a:endParaRPr>
          </a:p>
        </p:txBody>
      </p:sp>
      <p:sp>
        <p:nvSpPr>
          <p:cNvPr id="37" name="文本框 36"/>
          <p:cNvSpPr txBox="1"/>
          <p:nvPr/>
        </p:nvSpPr>
        <p:spPr>
          <a:xfrm>
            <a:off x="477954" y="974098"/>
            <a:ext cx="11208305" cy="758190"/>
          </a:xfrm>
          <a:prstGeom prst="rect">
            <a:avLst/>
          </a:prstGeom>
          <a:noFill/>
        </p:spPr>
        <p:txBody>
          <a:bodyPr wrap="square" rtlCol="0">
            <a:spAutoFit/>
          </a:bodyPr>
          <a:lstStyle/>
          <a:p>
            <a:r>
              <a:rPr lang="zh-CN" altLang="en-US" b="1" dirty="0">
                <a:solidFill>
                  <a:prstClr val="white"/>
                </a:solidFill>
                <a:latin typeface="OPPOSans R" panose="00020600040101010101" charset="-122"/>
                <a:ea typeface="OPPOSans R" panose="00020600040101010101" charset="-122"/>
              </a:rPr>
              <a:t>推广任务</a:t>
            </a:r>
            <a:r>
              <a:rPr lang="en-US" altLang="zh-CN" b="1" dirty="0">
                <a:solidFill>
                  <a:prstClr val="white"/>
                </a:solidFill>
                <a:latin typeface="OPPOSans R" panose="00020600040101010101" charset="-122"/>
                <a:ea typeface="OPPOSans R" panose="00020600040101010101" charset="-122"/>
              </a:rPr>
              <a:t>: 5</a:t>
            </a:r>
            <a:r>
              <a:rPr lang="zh-CN" altLang="en-US" b="1" dirty="0">
                <a:solidFill>
                  <a:prstClr val="white"/>
                </a:solidFill>
                <a:latin typeface="OPPOSans R" panose="00020600040101010101" charset="-122"/>
                <a:ea typeface="OPPOSans R" panose="00020600040101010101" charset="-122"/>
              </a:rPr>
              <a:t>月前完成全区域总部特训，</a:t>
            </a:r>
            <a:r>
              <a:rPr lang="en-US" altLang="zh-CN" b="1" dirty="0">
                <a:solidFill>
                  <a:prstClr val="white"/>
                </a:solidFill>
                <a:latin typeface="OPPOSans R" panose="00020600040101010101" charset="-122"/>
                <a:ea typeface="OPPOSans R" panose="00020600040101010101" charset="-122"/>
              </a:rPr>
              <a:t>8</a:t>
            </a:r>
            <a:r>
              <a:rPr lang="zh-CN" altLang="en-US" b="1" dirty="0">
                <a:solidFill>
                  <a:prstClr val="white"/>
                </a:solidFill>
                <a:latin typeface="OPPOSans R" panose="00020600040101010101" charset="-122"/>
                <a:ea typeface="OPPOSans R" panose="00020600040101010101" charset="-122"/>
              </a:rPr>
              <a:t>月前完成全区域全员文化理念宣贯 </a:t>
            </a:r>
            <a:r>
              <a:rPr lang="en-US" altLang="zh-CN" b="1" dirty="0">
                <a:solidFill>
                  <a:prstClr val="white"/>
                </a:solidFill>
                <a:latin typeface="OPPOSans R" panose="00020600040101010101" charset="-122"/>
                <a:ea typeface="OPPOSans R" panose="00020600040101010101" charset="-122"/>
              </a:rPr>
              <a:t>(</a:t>
            </a:r>
            <a:r>
              <a:rPr lang="zh-CN" altLang="en-US" b="1" dirty="0">
                <a:solidFill>
                  <a:prstClr val="white"/>
                </a:solidFill>
                <a:latin typeface="OPPOSans R" panose="00020600040101010101" charset="-122"/>
                <a:ea typeface="OPPOSans R" panose="00020600040101010101" charset="-122"/>
              </a:rPr>
              <a:t>总部提供材料</a:t>
            </a:r>
            <a:r>
              <a:rPr lang="en-US" altLang="zh-CN" b="1" dirty="0">
                <a:solidFill>
                  <a:prstClr val="white"/>
                </a:solidFill>
                <a:latin typeface="OPPOSans R" panose="00020600040101010101" charset="-122"/>
                <a:ea typeface="OPPOSans R" panose="00020600040101010101" charset="-122"/>
              </a:rPr>
              <a:t>&amp;</a:t>
            </a:r>
            <a:r>
              <a:rPr lang="zh-CN" altLang="en-US" b="1" dirty="0">
                <a:solidFill>
                  <a:prstClr val="white"/>
                </a:solidFill>
                <a:latin typeface="OPPOSans R" panose="00020600040101010101" charset="-122"/>
                <a:ea typeface="OPPOSans R" panose="00020600040101010101" charset="-122"/>
              </a:rPr>
              <a:t>辅导）</a:t>
            </a:r>
            <a:endParaRPr lang="en-US" altLang="zh-CN" b="1" dirty="0">
              <a:solidFill>
                <a:prstClr val="white"/>
              </a:solidFill>
              <a:latin typeface="OPPOSans R" panose="00020600040101010101" charset="-122"/>
              <a:ea typeface="OPPOSans R" panose="00020600040101010101" charset="-122"/>
            </a:endParaRPr>
          </a:p>
          <a:p>
            <a:r>
              <a:rPr lang="en-US" altLang="zh-CN" sz="1200" b="1" dirty="0">
                <a:solidFill>
                  <a:prstClr val="white"/>
                </a:solidFill>
                <a:latin typeface="OPPOSans R" panose="00020600040101010101" charset="-122"/>
                <a:ea typeface="OPPOSans R" panose="00020600040101010101" charset="-122"/>
              </a:rPr>
              <a:t>Training task</a:t>
            </a:r>
            <a:r>
              <a:rPr lang="en-US" altLang="zh-CN" sz="1200" dirty="0">
                <a:solidFill>
                  <a:prstClr val="white"/>
                </a:solidFill>
                <a:latin typeface="OPPOSans R" panose="00020600040101010101" charset="-122"/>
                <a:ea typeface="OPPOSans R" panose="00020600040101010101" charset="-122"/>
              </a:rPr>
              <a:t>: To complete training for the regional headquarters by May, and to complete the training and implementation of all staff in every regions by August (Headquarters will provide training materials and give assistance</a:t>
            </a:r>
            <a:r>
              <a:rPr lang="zh-CN" altLang="en-US" sz="1200" dirty="0">
                <a:solidFill>
                  <a:prstClr val="white"/>
                </a:solidFill>
                <a:latin typeface="OPPOSans R" panose="00020600040101010101" charset="-122"/>
                <a:ea typeface="OPPOSans R" panose="00020600040101010101" charset="-122"/>
              </a:rPr>
              <a:t>）</a:t>
            </a:r>
            <a:endParaRPr lang="zh-CN" altLang="en-US" sz="1200" dirty="0">
              <a:solidFill>
                <a:prstClr val="white"/>
              </a:solidFill>
              <a:latin typeface="OPPOSans R" panose="00020600040101010101" charset="-122"/>
              <a:ea typeface="OPPOSans R" panose="00020600040101010101" charset="-122"/>
            </a:endParaRPr>
          </a:p>
        </p:txBody>
      </p:sp>
      <p:sp>
        <p:nvSpPr>
          <p:cNvPr id="38" name="矩形: 圆角 37"/>
          <p:cNvSpPr/>
          <p:nvPr/>
        </p:nvSpPr>
        <p:spPr>
          <a:xfrm>
            <a:off x="477954" y="2021502"/>
            <a:ext cx="2319675" cy="1161857"/>
          </a:xfrm>
          <a:prstGeom prst="roundRect">
            <a:avLst/>
          </a:prstGeom>
          <a:noFill/>
          <a:ln w="12700" cap="flat" cmpd="sng" algn="ctr">
            <a:solidFill>
              <a:sysClr val="windowText" lastClr="000000">
                <a:lumMod val="95000"/>
                <a:lumOff val="5000"/>
              </a:sys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9" name="矩形: 圆角 38"/>
          <p:cNvSpPr/>
          <p:nvPr/>
        </p:nvSpPr>
        <p:spPr>
          <a:xfrm>
            <a:off x="1124146" y="4436355"/>
            <a:ext cx="3408048" cy="1776439"/>
          </a:xfrm>
          <a:prstGeom prst="roundRect">
            <a:avLst/>
          </a:prstGeom>
          <a:noFill/>
          <a:ln w="12700" cap="flat" cmpd="sng" algn="ctr">
            <a:solidFill>
              <a:sysClr val="windowText" lastClr="000000">
                <a:lumMod val="95000"/>
                <a:lumOff val="5000"/>
              </a:sys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40" name="标题 1"/>
          <p:cNvSpPr txBox="1"/>
          <p:nvPr/>
        </p:nvSpPr>
        <p:spPr>
          <a:xfrm>
            <a:off x="590236" y="255622"/>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2.1 Plan of Overseas Service NPS </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41" name="矩形: 圆角 40"/>
          <p:cNvSpPr/>
          <p:nvPr/>
        </p:nvSpPr>
        <p:spPr>
          <a:xfrm>
            <a:off x="3193073" y="2021502"/>
            <a:ext cx="2542614" cy="1253938"/>
          </a:xfrm>
          <a:prstGeom prst="roundRect">
            <a:avLst/>
          </a:prstGeom>
          <a:noFill/>
          <a:ln w="12700" cap="flat" cmpd="sng" algn="ctr">
            <a:solidFill>
              <a:sysClr val="windowText" lastClr="000000">
                <a:lumMod val="95000"/>
                <a:lumOff val="5000"/>
              </a:sys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1000"/>
                                        <p:tgtEl>
                                          <p:spTgt spid="36"/>
                                        </p:tgtEl>
                                      </p:cBhvr>
                                    </p:animEffect>
                                    <p:anim calcmode="lin" valueType="num">
                                      <p:cBhvr>
                                        <p:cTn id="18" dur="1000" fill="hold"/>
                                        <p:tgtEl>
                                          <p:spTgt spid="36"/>
                                        </p:tgtEl>
                                        <p:attrNameLst>
                                          <p:attrName>ppt_x</p:attrName>
                                        </p:attrNameLst>
                                      </p:cBhvr>
                                      <p:tavLst>
                                        <p:tav tm="0">
                                          <p:val>
                                            <p:strVal val="#ppt_x"/>
                                          </p:val>
                                        </p:tav>
                                        <p:tav tm="100000">
                                          <p:val>
                                            <p:strVal val="#ppt_x"/>
                                          </p:val>
                                        </p:tav>
                                      </p:tavLst>
                                    </p:anim>
                                    <p:anim calcmode="lin" valueType="num">
                                      <p:cBhvr>
                                        <p:cTn id="1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1000"/>
                                        <p:tgtEl>
                                          <p:spTgt spid="37"/>
                                        </p:tgtEl>
                                      </p:cBhvr>
                                    </p:animEffect>
                                    <p:anim calcmode="lin" valueType="num">
                                      <p:cBhvr>
                                        <p:cTn id="30" dur="1000" fill="hold"/>
                                        <p:tgtEl>
                                          <p:spTgt spid="37"/>
                                        </p:tgtEl>
                                        <p:attrNameLst>
                                          <p:attrName>ppt_x</p:attrName>
                                        </p:attrNameLst>
                                      </p:cBhvr>
                                      <p:tavLst>
                                        <p:tav tm="0">
                                          <p:val>
                                            <p:strVal val="#ppt_x"/>
                                          </p:val>
                                        </p:tav>
                                        <p:tav tm="100000">
                                          <p:val>
                                            <p:strVal val="#ppt_x"/>
                                          </p:val>
                                        </p:tav>
                                      </p:tavLst>
                                    </p:anim>
                                    <p:anim calcmode="lin" valueType="num">
                                      <p:cBhvr>
                                        <p:cTn id="3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4" grpId="0"/>
      <p:bldP spid="35" grpId="0"/>
      <p:bldP spid="36"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2.2 Process of Overseas Service NPS </a:t>
            </a:r>
            <a:endPar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5" name="组合 4"/>
          <p:cNvGrpSpPr/>
          <p:nvPr/>
        </p:nvGrpSpPr>
        <p:grpSpPr>
          <a:xfrm>
            <a:off x="506685" y="1283368"/>
            <a:ext cx="11204771" cy="5139652"/>
            <a:chOff x="506685" y="1861727"/>
            <a:chExt cx="11204771" cy="4528819"/>
          </a:xfrm>
        </p:grpSpPr>
        <p:sp>
          <p:nvSpPr>
            <p:cNvPr id="220" name="任意多边形 31"/>
            <p:cNvSpPr/>
            <p:nvPr/>
          </p:nvSpPr>
          <p:spPr>
            <a:xfrm flipH="1">
              <a:off x="1039819" y="3742804"/>
              <a:ext cx="10358120" cy="45719"/>
            </a:xfrm>
            <a:custGeom>
              <a:avLst/>
              <a:gdLst>
                <a:gd name="connsiteX0" fmla="*/ 7977051 w 7977051"/>
                <a:gd name="connsiteY0" fmla="*/ 0 h 31619"/>
                <a:gd name="connsiteX1" fmla="*/ 0 w 7977051"/>
                <a:gd name="connsiteY1" fmla="*/ 0 h 31619"/>
                <a:gd name="connsiteX2" fmla="*/ 0 w 7977051"/>
                <a:gd name="connsiteY2" fmla="*/ 31619 h 31619"/>
                <a:gd name="connsiteX3" fmla="*/ 7977051 w 7977051"/>
                <a:gd name="connsiteY3" fmla="*/ 31619 h 31619"/>
                <a:gd name="connsiteX4" fmla="*/ 7977051 w 7977051"/>
                <a:gd name="connsiteY4" fmla="*/ 15810 h 3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051" h="31619">
                  <a:moveTo>
                    <a:pt x="7977051" y="0"/>
                  </a:moveTo>
                  <a:lnTo>
                    <a:pt x="0" y="0"/>
                  </a:lnTo>
                  <a:lnTo>
                    <a:pt x="0" y="31619"/>
                  </a:lnTo>
                  <a:lnTo>
                    <a:pt x="7977051" y="31619"/>
                  </a:lnTo>
                  <a:lnTo>
                    <a:pt x="7977051" y="1581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0000"/>
                </a:solidFill>
              </a:endParaRPr>
            </a:p>
          </p:txBody>
        </p:sp>
        <p:cxnSp>
          <p:nvCxnSpPr>
            <p:cNvPr id="246" name="Straight Connector 32"/>
            <p:cNvCxnSpPr/>
            <p:nvPr/>
          </p:nvCxnSpPr>
          <p:spPr>
            <a:xfrm flipV="1">
              <a:off x="3833559"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47" name="流程图: 联系 37"/>
            <p:cNvSpPr/>
            <p:nvPr/>
          </p:nvSpPr>
          <p:spPr>
            <a:xfrm>
              <a:off x="3735333"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44" name="Straight Connector 32"/>
            <p:cNvCxnSpPr/>
            <p:nvPr/>
          </p:nvCxnSpPr>
          <p:spPr>
            <a:xfrm flipV="1">
              <a:off x="2658325" y="3153063"/>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45" name="流程图: 联系 36"/>
            <p:cNvSpPr/>
            <p:nvPr/>
          </p:nvSpPr>
          <p:spPr>
            <a:xfrm>
              <a:off x="2560099" y="3654713"/>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42" name="Straight Connector 32"/>
            <p:cNvCxnSpPr/>
            <p:nvPr/>
          </p:nvCxnSpPr>
          <p:spPr>
            <a:xfrm flipV="1">
              <a:off x="5008793" y="3153063"/>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43" name="流程图: 联系 36"/>
            <p:cNvSpPr/>
            <p:nvPr/>
          </p:nvSpPr>
          <p:spPr>
            <a:xfrm>
              <a:off x="4910567" y="3654713"/>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40" name="Straight Connector 32"/>
            <p:cNvCxnSpPr/>
            <p:nvPr/>
          </p:nvCxnSpPr>
          <p:spPr>
            <a:xfrm flipV="1">
              <a:off x="7359261" y="3153063"/>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41" name="流程图: 联系 36"/>
            <p:cNvSpPr/>
            <p:nvPr/>
          </p:nvSpPr>
          <p:spPr>
            <a:xfrm>
              <a:off x="7261035" y="3654713"/>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8" name="Straight Connector 32"/>
            <p:cNvCxnSpPr/>
            <p:nvPr/>
          </p:nvCxnSpPr>
          <p:spPr>
            <a:xfrm flipV="1">
              <a:off x="1483091"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9" name="流程图: 联系 37"/>
            <p:cNvSpPr/>
            <p:nvPr/>
          </p:nvSpPr>
          <p:spPr>
            <a:xfrm>
              <a:off x="1384865"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6" name="Straight Connector 32"/>
            <p:cNvCxnSpPr/>
            <p:nvPr/>
          </p:nvCxnSpPr>
          <p:spPr>
            <a:xfrm flipV="1">
              <a:off x="9709729" y="3153063"/>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7" name="流程图: 联系 36"/>
            <p:cNvSpPr/>
            <p:nvPr/>
          </p:nvSpPr>
          <p:spPr>
            <a:xfrm>
              <a:off x="9611503" y="3654713"/>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4" name="Straight Connector 32"/>
            <p:cNvCxnSpPr/>
            <p:nvPr/>
          </p:nvCxnSpPr>
          <p:spPr>
            <a:xfrm flipV="1">
              <a:off x="6184027"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5" name="流程图: 联系 37"/>
            <p:cNvSpPr/>
            <p:nvPr/>
          </p:nvSpPr>
          <p:spPr>
            <a:xfrm>
              <a:off x="6085801"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2" name="Straight Connector 32"/>
            <p:cNvCxnSpPr/>
            <p:nvPr/>
          </p:nvCxnSpPr>
          <p:spPr>
            <a:xfrm flipV="1">
              <a:off x="8534495"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3" name="流程图: 联系 37"/>
            <p:cNvSpPr/>
            <p:nvPr/>
          </p:nvSpPr>
          <p:spPr>
            <a:xfrm>
              <a:off x="8436269"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0" name="Straight Connector 32"/>
            <p:cNvCxnSpPr/>
            <p:nvPr/>
          </p:nvCxnSpPr>
          <p:spPr>
            <a:xfrm flipV="1">
              <a:off x="10884964"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1" name="流程图: 联系 37"/>
            <p:cNvSpPr/>
            <p:nvPr/>
          </p:nvSpPr>
          <p:spPr>
            <a:xfrm>
              <a:off x="10786738"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sp>
          <p:nvSpPr>
            <p:cNvPr id="218" name="圆角矩形 10"/>
            <p:cNvSpPr/>
            <p:nvPr/>
          </p:nvSpPr>
          <p:spPr>
            <a:xfrm>
              <a:off x="695096" y="4478671"/>
              <a:ext cx="1614487" cy="585710"/>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STEP1</a:t>
              </a:r>
              <a:endParaRPr lang="en-US" altLang="zh-CN" sz="1400" b="1" dirty="0">
                <a:solidFill>
                  <a:schemeClr val="bg1">
                    <a:lumMod val="10000"/>
                  </a:schemeClr>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Confirm survey object</a:t>
              </a:r>
              <a:endParaRPr lang="zh-CN" altLang="en-US" sz="1400" b="1" dirty="0">
                <a:solidFill>
                  <a:schemeClr val="bg1">
                    <a:lumMod val="10000"/>
                  </a:schemeClr>
                </a:solidFill>
                <a:latin typeface="微软雅黑" panose="020B0503020204020204" pitchFamily="34" charset="-122"/>
                <a:ea typeface="微软雅黑" panose="020B0503020204020204" pitchFamily="34" charset="-122"/>
              </a:endParaRPr>
            </a:p>
          </p:txBody>
        </p:sp>
        <p:sp>
          <p:nvSpPr>
            <p:cNvPr id="219" name="ïṩḻiḑe"/>
            <p:cNvSpPr/>
            <p:nvPr/>
          </p:nvSpPr>
          <p:spPr bwMode="auto">
            <a:xfrm>
              <a:off x="506685" y="5126923"/>
              <a:ext cx="1776757" cy="917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According to ways which users send for repair, confirming survey object</a:t>
              </a:r>
              <a:endParaRPr lang="zh-CN" altLang="en-US" sz="1000" b="0" kern="0" dirty="0">
                <a:latin typeface="OPPOSans M" panose="00020600040101010101" charset="-122"/>
                <a:ea typeface="OPPOSans M" panose="00020600040101010101" charset="-122"/>
              </a:endParaRPr>
            </a:p>
          </p:txBody>
        </p:sp>
        <p:sp>
          <p:nvSpPr>
            <p:cNvPr id="216" name="圆角矩形 10"/>
            <p:cNvSpPr/>
            <p:nvPr/>
          </p:nvSpPr>
          <p:spPr>
            <a:xfrm>
              <a:off x="3045564" y="4516961"/>
              <a:ext cx="1614487" cy="536899"/>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STEP3</a:t>
              </a:r>
              <a:endParaRPr lang="en-US" altLang="zh-CN" sz="1400" b="1" dirty="0">
                <a:solidFill>
                  <a:schemeClr val="bg1">
                    <a:lumMod val="10000"/>
                  </a:schemeClr>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User</a:t>
              </a:r>
              <a:r>
                <a:rPr lang="zh-CN" altLang="en-US" sz="1400" b="1" dirty="0">
                  <a:solidFill>
                    <a:schemeClr val="bg1">
                      <a:lumMod val="10000"/>
                    </a:schemeClr>
                  </a:solidFill>
                  <a:latin typeface="微软雅黑" panose="020B0503020204020204" pitchFamily="34" charset="-122"/>
                  <a:ea typeface="微软雅黑" panose="020B0503020204020204" pitchFamily="34" charset="-122"/>
                </a:rPr>
                <a:t> </a:t>
              </a: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fills</a:t>
              </a:r>
              <a:r>
                <a:rPr lang="zh-CN" altLang="en-US" sz="1400" b="1" dirty="0">
                  <a:solidFill>
                    <a:schemeClr val="bg1">
                      <a:lumMod val="10000"/>
                    </a:schemeClr>
                  </a:solidFill>
                  <a:latin typeface="微软雅黑" panose="020B0503020204020204" pitchFamily="34" charset="-122"/>
                  <a:ea typeface="微软雅黑" panose="020B0503020204020204" pitchFamily="34" charset="-122"/>
                </a:rPr>
                <a:t> </a:t>
              </a: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out the survey</a:t>
              </a:r>
              <a:endParaRPr lang="zh-CN" altLang="en-US" sz="1400" b="1" dirty="0">
                <a:solidFill>
                  <a:schemeClr val="bg1">
                    <a:lumMod val="10000"/>
                  </a:schemeClr>
                </a:solidFill>
                <a:latin typeface="微软雅黑" panose="020B0503020204020204" pitchFamily="34" charset="-122"/>
                <a:ea typeface="微软雅黑" panose="020B0503020204020204" pitchFamily="34" charset="-122"/>
              </a:endParaRPr>
            </a:p>
          </p:txBody>
        </p:sp>
        <p:sp>
          <p:nvSpPr>
            <p:cNvPr id="217" name="ïṩḻiḑe"/>
            <p:cNvSpPr/>
            <p:nvPr/>
          </p:nvSpPr>
          <p:spPr bwMode="auto">
            <a:xfrm>
              <a:off x="2696823" y="5188791"/>
              <a:ext cx="2213744" cy="108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As for Mail/SMS survey, user fills in by himself; as for telephone return visit, CC record Users’ answer</a:t>
              </a:r>
              <a:endParaRPr lang="zh-CN" altLang="en-US" sz="1000" b="0" kern="0" dirty="0">
                <a:latin typeface="OPPOSans M" panose="00020600040101010101" charset="-122"/>
                <a:ea typeface="OPPOSans M" panose="00020600040101010101" charset="-122"/>
              </a:endParaRPr>
            </a:p>
          </p:txBody>
        </p:sp>
        <p:sp>
          <p:nvSpPr>
            <p:cNvPr id="214" name="圆角矩形 10"/>
            <p:cNvSpPr/>
            <p:nvPr/>
          </p:nvSpPr>
          <p:spPr>
            <a:xfrm>
              <a:off x="5396032" y="4476803"/>
              <a:ext cx="1614487" cy="577056"/>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STEP5</a:t>
              </a:r>
              <a:endParaRPr lang="en-US" altLang="zh-CN" sz="1400" b="1" dirty="0">
                <a:solidFill>
                  <a:schemeClr val="bg1">
                    <a:lumMod val="10000"/>
                  </a:schemeClr>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Present NPS data</a:t>
              </a:r>
              <a:endParaRPr lang="zh-CN" altLang="en-US" sz="1400" b="1" dirty="0">
                <a:solidFill>
                  <a:schemeClr val="bg1">
                    <a:lumMod val="10000"/>
                  </a:schemeClr>
                </a:solidFill>
                <a:latin typeface="微软雅黑" panose="020B0503020204020204" pitchFamily="34" charset="-122"/>
                <a:ea typeface="微软雅黑" panose="020B0503020204020204" pitchFamily="34" charset="-122"/>
              </a:endParaRPr>
            </a:p>
          </p:txBody>
        </p:sp>
        <p:sp>
          <p:nvSpPr>
            <p:cNvPr id="215" name="ïṩḻiḑe"/>
            <p:cNvSpPr/>
            <p:nvPr/>
          </p:nvSpPr>
          <p:spPr bwMode="auto">
            <a:xfrm>
              <a:off x="5139147" y="5188791"/>
              <a:ext cx="2084415" cy="120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Developing NPS dashboard, after integrating various channel data, presenting NPS value and service pain points</a:t>
              </a:r>
              <a:endParaRPr lang="zh-CN" altLang="en-US" sz="1000" b="0" kern="0" dirty="0">
                <a:latin typeface="OPPOSans M" panose="00020600040101010101" charset="-122"/>
                <a:ea typeface="OPPOSans M" panose="00020600040101010101" charset="-122"/>
              </a:endParaRPr>
            </a:p>
          </p:txBody>
        </p:sp>
        <p:sp>
          <p:nvSpPr>
            <p:cNvPr id="212" name="圆角矩形 10"/>
            <p:cNvSpPr/>
            <p:nvPr/>
          </p:nvSpPr>
          <p:spPr>
            <a:xfrm>
              <a:off x="7620000" y="4458925"/>
              <a:ext cx="1860883" cy="594934"/>
            </a:xfrm>
            <a:prstGeom prst="round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solidFill>
                  <a:latin typeface="微软雅黑" panose="020B0503020204020204" pitchFamily="34" charset="-122"/>
                  <a:ea typeface="微软雅黑" panose="020B0503020204020204" pitchFamily="34" charset="-122"/>
                </a:rPr>
                <a:t>STEP7</a:t>
              </a:r>
              <a:endParaRPr lang="en-US" altLang="zh-CN" sz="1400" b="1" dirty="0">
                <a:solidFill>
                  <a:schemeClr val="bg1"/>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solidFill>
                  <a:latin typeface="微软雅黑" panose="020B0503020204020204" pitchFamily="34" charset="-122"/>
                  <a:ea typeface="微软雅黑" panose="020B0503020204020204" pitchFamily="34" charset="-122"/>
                </a:rPr>
                <a:t>Find solutions</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213" name="ïṩḻiḑe"/>
            <p:cNvSpPr/>
            <p:nvPr/>
          </p:nvSpPr>
          <p:spPr bwMode="auto">
            <a:xfrm>
              <a:off x="7489615" y="5188909"/>
              <a:ext cx="2154015" cy="12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lnSpcReduction="10000"/>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According to the priority improvement items, identifying the key points, and formulating the service countermeasures (one region and one policy)</a:t>
              </a:r>
              <a:endParaRPr lang="zh-CN" altLang="en-US" sz="1000" b="0" kern="0" dirty="0">
                <a:latin typeface="OPPOSans M" panose="00020600040101010101" charset="-122"/>
                <a:ea typeface="OPPOSans M" panose="00020600040101010101" charset="-122"/>
              </a:endParaRPr>
            </a:p>
          </p:txBody>
        </p:sp>
        <p:sp>
          <p:nvSpPr>
            <p:cNvPr id="210" name="圆角矩形 10"/>
            <p:cNvSpPr/>
            <p:nvPr/>
          </p:nvSpPr>
          <p:spPr>
            <a:xfrm>
              <a:off x="10096969" y="4458925"/>
              <a:ext cx="1614487" cy="594934"/>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STEP9</a:t>
              </a:r>
              <a:endParaRPr lang="en-US" altLang="zh-CN" sz="1400" b="1" dirty="0">
                <a:solidFill>
                  <a:schemeClr val="bg1">
                    <a:lumMod val="10000"/>
                  </a:schemeClr>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Adjust the survey</a:t>
              </a:r>
              <a:endParaRPr lang="zh-CN" altLang="en-US" sz="1400" b="1" dirty="0">
                <a:solidFill>
                  <a:schemeClr val="bg1">
                    <a:lumMod val="10000"/>
                  </a:schemeClr>
                </a:solidFill>
                <a:latin typeface="微软雅黑" panose="020B0503020204020204" pitchFamily="34" charset="-122"/>
                <a:ea typeface="微软雅黑" panose="020B0503020204020204" pitchFamily="34" charset="-122"/>
              </a:endParaRPr>
            </a:p>
          </p:txBody>
        </p:sp>
        <p:sp>
          <p:nvSpPr>
            <p:cNvPr id="211" name="ïṩḻiḑe"/>
            <p:cNvSpPr/>
            <p:nvPr/>
          </p:nvSpPr>
          <p:spPr bwMode="auto">
            <a:xfrm>
              <a:off x="10123110" y="5126923"/>
              <a:ext cx="1562205" cy="67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endParaRPr lang="zh-CN" altLang="en-US" sz="1200" b="0" kern="0" dirty="0">
                <a:latin typeface="OPPOSans M" panose="00020600040101010101" charset="-122"/>
                <a:ea typeface="OPPOSans M" panose="00020600040101010101" charset="-122"/>
              </a:endParaRPr>
            </a:p>
          </p:txBody>
        </p:sp>
        <p:sp>
          <p:nvSpPr>
            <p:cNvPr id="208" name="圆角矩形 10"/>
            <p:cNvSpPr/>
            <p:nvPr/>
          </p:nvSpPr>
          <p:spPr>
            <a:xfrm>
              <a:off x="1870330" y="1866682"/>
              <a:ext cx="1614487" cy="571101"/>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600" b="1" dirty="0">
                  <a:solidFill>
                    <a:schemeClr val="bg1">
                      <a:lumMod val="10000"/>
                    </a:schemeClr>
                  </a:solidFill>
                  <a:latin typeface="微软雅黑" panose="020B0503020204020204" pitchFamily="34" charset="-122"/>
                  <a:ea typeface="微软雅黑" panose="020B0503020204020204" pitchFamily="34" charset="-122"/>
                </a:rPr>
                <a:t>STEP2</a:t>
              </a:r>
              <a:endParaRPr lang="en-US" altLang="zh-CN" sz="1600" b="1" dirty="0">
                <a:solidFill>
                  <a:schemeClr val="bg1">
                    <a:lumMod val="10000"/>
                  </a:schemeClr>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lumMod val="10000"/>
                    </a:schemeClr>
                  </a:solidFill>
                  <a:latin typeface="微软雅黑" panose="020B0503020204020204" pitchFamily="34" charset="-122"/>
                  <a:ea typeface="微软雅黑" panose="020B0503020204020204" pitchFamily="34" charset="-122"/>
                </a:rPr>
                <a:t>Distribute the survey</a:t>
              </a:r>
              <a:endParaRPr lang="zh-CN" altLang="en-US" sz="1400" b="1" dirty="0">
                <a:solidFill>
                  <a:schemeClr val="bg1">
                    <a:lumMod val="10000"/>
                  </a:schemeClr>
                </a:solidFill>
                <a:latin typeface="微软雅黑" panose="020B0503020204020204" pitchFamily="34" charset="-122"/>
                <a:ea typeface="微软雅黑" panose="020B0503020204020204" pitchFamily="34" charset="-122"/>
              </a:endParaRPr>
            </a:p>
          </p:txBody>
        </p:sp>
        <p:sp>
          <p:nvSpPr>
            <p:cNvPr id="209" name="ïṩḻiḑe"/>
            <p:cNvSpPr/>
            <p:nvPr/>
          </p:nvSpPr>
          <p:spPr bwMode="auto">
            <a:xfrm>
              <a:off x="1118263" y="2519102"/>
              <a:ext cx="2988512" cy="85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According to the user's contact information on the repair order, selecting SMS, email, or telephone return visit</a:t>
              </a:r>
              <a:endParaRPr lang="zh-CN" altLang="en-US" sz="1000" b="0" kern="0" dirty="0">
                <a:latin typeface="OPPOSans M" panose="00020600040101010101" charset="-122"/>
                <a:ea typeface="OPPOSans M" panose="00020600040101010101" charset="-122"/>
              </a:endParaRPr>
            </a:p>
          </p:txBody>
        </p:sp>
        <p:sp>
          <p:nvSpPr>
            <p:cNvPr id="206" name="圆角矩形 10"/>
            <p:cNvSpPr/>
            <p:nvPr/>
          </p:nvSpPr>
          <p:spPr>
            <a:xfrm>
              <a:off x="4220950" y="1866682"/>
              <a:ext cx="1614487" cy="571101"/>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defRPr/>
              </a:pPr>
              <a:r>
                <a:rPr lang="en-US" altLang="zh-CN" sz="1600" b="1" dirty="0">
                  <a:solidFill>
                    <a:schemeClr val="bg1">
                      <a:lumMod val="10000"/>
                    </a:schemeClr>
                  </a:solidFill>
                  <a:latin typeface="微软雅黑" panose="020B0503020204020204" pitchFamily="34" charset="-122"/>
                  <a:ea typeface="微软雅黑" panose="020B0503020204020204" pitchFamily="34" charset="-122"/>
                </a:rPr>
                <a:t>STEP4</a:t>
              </a:r>
              <a:endParaRPr lang="en-US" altLang="zh-CN" sz="1600" b="1" dirty="0">
                <a:solidFill>
                  <a:schemeClr val="bg1">
                    <a:lumMod val="10000"/>
                  </a:schemeClr>
                </a:solidFill>
                <a:latin typeface="微软雅黑" panose="020B0503020204020204" pitchFamily="34" charset="-122"/>
                <a:ea typeface="微软雅黑" panose="020B0503020204020204" pitchFamily="34" charset="-122"/>
                <a:sym typeface="+mn-ea"/>
              </a:endParaRPr>
            </a:p>
            <a:p>
              <a:pPr algn="ctr">
                <a:spcBef>
                  <a:spcPct val="0"/>
                </a:spcBef>
                <a:defRPr/>
              </a:pPr>
              <a:r>
                <a:rPr lang="en-US" altLang="zh-CN" sz="1600" b="1" dirty="0">
                  <a:solidFill>
                    <a:schemeClr val="bg1">
                      <a:lumMod val="10000"/>
                    </a:schemeClr>
                  </a:solidFill>
                  <a:latin typeface="微软雅黑" panose="020B0503020204020204" pitchFamily="34" charset="-122"/>
                  <a:ea typeface="微软雅黑" panose="020B0503020204020204" pitchFamily="34" charset="-122"/>
                  <a:sym typeface="+mn-ea"/>
                </a:rPr>
                <a:t>Collect data</a:t>
              </a:r>
              <a:endParaRPr lang="zh-CN" altLang="en-US" sz="1600" b="1" dirty="0">
                <a:solidFill>
                  <a:schemeClr val="bg1">
                    <a:lumMod val="10000"/>
                  </a:schemeClr>
                </a:solidFill>
                <a:latin typeface="微软雅黑" panose="020B0503020204020204" pitchFamily="34" charset="-122"/>
                <a:ea typeface="微软雅黑" panose="020B0503020204020204" pitchFamily="34" charset="-122"/>
                <a:sym typeface="+mn-ea"/>
              </a:endParaRPr>
            </a:p>
          </p:txBody>
        </p:sp>
        <p:sp>
          <p:nvSpPr>
            <p:cNvPr id="207" name="ïṩḻiḑe"/>
            <p:cNvSpPr/>
            <p:nvPr/>
          </p:nvSpPr>
          <p:spPr bwMode="auto">
            <a:xfrm>
              <a:off x="3994814" y="2511121"/>
              <a:ext cx="2177480" cy="748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50" b="0" kern="0" dirty="0">
                  <a:latin typeface="OPPOSans M" panose="00020600040101010101" charset="-122"/>
                  <a:ea typeface="OPPOSans M" panose="00020600040101010101" charset="-122"/>
                </a:rPr>
                <a:t>Integrate Email, SMS and telephone return visit data into WCSM system</a:t>
              </a:r>
              <a:endParaRPr lang="zh-CN" altLang="en-US" sz="1050" b="0" kern="0" dirty="0">
                <a:latin typeface="OPPOSans M" panose="00020600040101010101" charset="-122"/>
                <a:ea typeface="OPPOSans M" panose="00020600040101010101" charset="-122"/>
              </a:endParaRPr>
            </a:p>
          </p:txBody>
        </p:sp>
        <p:sp>
          <p:nvSpPr>
            <p:cNvPr id="204" name="圆角矩形 10"/>
            <p:cNvSpPr/>
            <p:nvPr/>
          </p:nvSpPr>
          <p:spPr>
            <a:xfrm>
              <a:off x="6571570" y="1861727"/>
              <a:ext cx="1614487" cy="576054"/>
            </a:xfrm>
            <a:prstGeom prst="round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solidFill>
                  <a:latin typeface="微软雅黑" panose="020B0503020204020204" pitchFamily="34" charset="-122"/>
                  <a:ea typeface="微软雅黑" panose="020B0503020204020204" pitchFamily="34" charset="-122"/>
                </a:rPr>
                <a:t>STEP6</a:t>
              </a:r>
              <a:endParaRPr lang="en-US" altLang="zh-CN" sz="1400" b="1" dirty="0">
                <a:solidFill>
                  <a:schemeClr val="bg1"/>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solidFill>
                  <a:latin typeface="微软雅黑" panose="020B0503020204020204" pitchFamily="34" charset="-122"/>
                  <a:ea typeface="微软雅黑" panose="020B0503020204020204" pitchFamily="34" charset="-122"/>
                </a:rPr>
                <a:t>Analyze and Improve</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205" name="ïṩḻiḑe"/>
            <p:cNvSpPr/>
            <p:nvPr/>
          </p:nvSpPr>
          <p:spPr bwMode="auto">
            <a:xfrm>
              <a:off x="6357015" y="2516099"/>
              <a:ext cx="2079240" cy="67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Identifying priority improvement items based on NPS score and mention rate</a:t>
              </a:r>
              <a:endParaRPr lang="zh-CN" altLang="en-US" sz="1000" b="0" kern="0" dirty="0">
                <a:latin typeface="OPPOSans M" panose="00020600040101010101" charset="-122"/>
                <a:ea typeface="OPPOSans M" panose="00020600040101010101" charset="-122"/>
              </a:endParaRPr>
            </a:p>
          </p:txBody>
        </p:sp>
        <p:sp>
          <p:nvSpPr>
            <p:cNvPr id="202" name="圆角矩形 10"/>
            <p:cNvSpPr/>
            <p:nvPr/>
          </p:nvSpPr>
          <p:spPr>
            <a:xfrm>
              <a:off x="8922191" y="1861728"/>
              <a:ext cx="1729767" cy="576054"/>
            </a:xfrm>
            <a:prstGeom prst="round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b="1" dirty="0">
                  <a:solidFill>
                    <a:schemeClr val="bg1"/>
                  </a:solidFill>
                  <a:latin typeface="微软雅黑" panose="020B0503020204020204" pitchFamily="34" charset="-122"/>
                  <a:ea typeface="微软雅黑" panose="020B0503020204020204" pitchFamily="34" charset="-122"/>
                </a:rPr>
                <a:t>STEP8</a:t>
              </a:r>
              <a:endParaRPr lang="en-US" altLang="zh-CN" sz="1400" b="1" dirty="0">
                <a:solidFill>
                  <a:schemeClr val="bg1"/>
                </a:solidFill>
                <a:latin typeface="微软雅黑" panose="020B0503020204020204" pitchFamily="34" charset="-122"/>
                <a:ea typeface="微软雅黑" panose="020B0503020204020204" pitchFamily="34" charset="-122"/>
              </a:endParaRPr>
            </a:p>
            <a:p>
              <a:pPr algn="ctr">
                <a:defRPr/>
              </a:pPr>
              <a:r>
                <a:rPr lang="en-US" altLang="zh-CN" sz="1400" b="1" dirty="0">
                  <a:solidFill>
                    <a:schemeClr val="bg1"/>
                  </a:solidFill>
                  <a:latin typeface="微软雅黑" panose="020B0503020204020204" pitchFamily="34" charset="-122"/>
                  <a:ea typeface="微软雅黑" panose="020B0503020204020204" pitchFamily="34" charset="-122"/>
                </a:rPr>
                <a:t>Track implementation</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203" name="ïṩḻiḑe"/>
            <p:cNvSpPr/>
            <p:nvPr/>
          </p:nvSpPr>
          <p:spPr bwMode="auto">
            <a:xfrm>
              <a:off x="8534495" y="2519421"/>
              <a:ext cx="2448696" cy="67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Tracking the implementation of service solution and adjust in time</a:t>
              </a:r>
              <a:endParaRPr lang="zh-CN" altLang="en-US" sz="1000" b="0" kern="0" dirty="0">
                <a:latin typeface="OPPOSans M" panose="00020600040101010101" charset="-122"/>
                <a:ea typeface="OPPOSans M" panose="00020600040101010101" charset="-122"/>
              </a:endParaRPr>
            </a:p>
          </p:txBody>
        </p:sp>
      </p:grpSp>
      <p:sp>
        <p:nvSpPr>
          <p:cNvPr id="44" name="ïṩḻiḑe"/>
          <p:cNvSpPr/>
          <p:nvPr/>
        </p:nvSpPr>
        <p:spPr bwMode="auto">
          <a:xfrm>
            <a:off x="9709730" y="5021502"/>
            <a:ext cx="2241638" cy="203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lvl="0" defTabSz="412750">
              <a:lnSpc>
                <a:spcPct val="150000"/>
              </a:lnSpc>
              <a:spcBef>
                <a:spcPct val="0"/>
              </a:spcBef>
              <a:defRPr/>
            </a:pPr>
            <a:r>
              <a:rPr lang="en-US" altLang="zh-CN" sz="1000" b="0" kern="0" dirty="0">
                <a:latin typeface="OPPOSans M" panose="00020600040101010101" charset="-122"/>
                <a:ea typeface="OPPOSans M" panose="00020600040101010101" charset="-122"/>
              </a:rPr>
              <a:t>According to the improvement situation, adjusting the content of the survey, confirming the main pain points and strengthening monitoring</a:t>
            </a:r>
            <a:endParaRPr lang="zh-CN" altLang="en-US" sz="1000" b="0" kern="0" dirty="0">
              <a:latin typeface="OPPOSans M" panose="00020600040101010101" charset="-122"/>
              <a:ea typeface="OPPOSans M" panose="00020600040101010101"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500572" y="4242417"/>
            <a:ext cx="3840590" cy="561263"/>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600" b="1" dirty="0">
                <a:solidFill>
                  <a:schemeClr val="bg1">
                    <a:lumMod val="10000"/>
                  </a:schemeClr>
                </a:solidFill>
              </a:rPr>
              <a:t>Object One</a:t>
            </a:r>
            <a:r>
              <a:rPr lang="en-US" altLang="zh-CN" sz="1600" dirty="0">
                <a:solidFill>
                  <a:schemeClr val="bg1">
                    <a:lumMod val="10000"/>
                  </a:schemeClr>
                </a:solidFill>
              </a:rPr>
              <a:t>:</a:t>
            </a:r>
            <a:endParaRPr lang="en-US" altLang="zh-CN" sz="1600" dirty="0">
              <a:solidFill>
                <a:schemeClr val="bg1">
                  <a:lumMod val="10000"/>
                </a:schemeClr>
              </a:solidFill>
            </a:endParaRPr>
          </a:p>
          <a:p>
            <a:pPr algn="ctr"/>
            <a:r>
              <a:rPr lang="en-US" altLang="zh-CN" sz="1600" dirty="0">
                <a:solidFill>
                  <a:schemeClr val="bg1">
                    <a:lumMod val="10000"/>
                  </a:schemeClr>
                </a:solidFill>
              </a:rPr>
              <a:t>Users who send for repairing on-site</a:t>
            </a:r>
            <a:endParaRPr lang="zh-CN" altLang="en-US" sz="1600" dirty="0">
              <a:solidFill>
                <a:schemeClr val="bg1">
                  <a:lumMod val="10000"/>
                </a:schemeClr>
              </a:solidFill>
            </a:endParaRPr>
          </a:p>
        </p:txBody>
      </p:sp>
      <p:sp>
        <p:nvSpPr>
          <p:cNvPr id="3" name="矩形: 圆角 2"/>
          <p:cNvSpPr/>
          <p:nvPr/>
        </p:nvSpPr>
        <p:spPr>
          <a:xfrm>
            <a:off x="4341162" y="4242416"/>
            <a:ext cx="3663798" cy="561263"/>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600" b="1" dirty="0">
                <a:solidFill>
                  <a:schemeClr val="bg1">
                    <a:lumMod val="10000"/>
                  </a:schemeClr>
                </a:solidFill>
              </a:rPr>
              <a:t>Object Two</a:t>
            </a:r>
            <a:r>
              <a:rPr lang="en-US" altLang="zh-CN" sz="1600" dirty="0">
                <a:solidFill>
                  <a:schemeClr val="bg1">
                    <a:lumMod val="10000"/>
                  </a:schemeClr>
                </a:solidFill>
              </a:rPr>
              <a:t>: </a:t>
            </a:r>
            <a:endParaRPr lang="en-US" altLang="zh-CN" sz="1600" dirty="0">
              <a:solidFill>
                <a:schemeClr val="bg1">
                  <a:lumMod val="10000"/>
                </a:schemeClr>
              </a:solidFill>
            </a:endParaRPr>
          </a:p>
          <a:p>
            <a:pPr algn="ctr"/>
            <a:r>
              <a:rPr lang="en-US" altLang="zh-CN" sz="1600" dirty="0">
                <a:solidFill>
                  <a:schemeClr val="bg1">
                    <a:lumMod val="10000"/>
                  </a:schemeClr>
                </a:solidFill>
              </a:rPr>
              <a:t>Users who send for repairing by mailing</a:t>
            </a:r>
            <a:endParaRPr lang="en-US" altLang="zh-CN" sz="1600" dirty="0">
              <a:solidFill>
                <a:schemeClr val="bg1">
                  <a:lumMod val="10000"/>
                </a:schemeClr>
              </a:solidFill>
            </a:endParaRPr>
          </a:p>
        </p:txBody>
      </p:sp>
      <p:sp>
        <p:nvSpPr>
          <p:cNvPr id="4" name="矩形: 圆角 3"/>
          <p:cNvSpPr/>
          <p:nvPr/>
        </p:nvSpPr>
        <p:spPr>
          <a:xfrm>
            <a:off x="8181752" y="4079397"/>
            <a:ext cx="3663798" cy="723869"/>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600" b="1" dirty="0">
                <a:solidFill>
                  <a:schemeClr val="bg1">
                    <a:lumMod val="10000"/>
                  </a:schemeClr>
                </a:solidFill>
              </a:rPr>
              <a:t>Object Three</a:t>
            </a:r>
            <a:r>
              <a:rPr lang="zh-CN" altLang="en-US" sz="1600" dirty="0">
                <a:solidFill>
                  <a:schemeClr val="bg1">
                    <a:lumMod val="10000"/>
                  </a:schemeClr>
                </a:solidFill>
              </a:rPr>
              <a:t>：</a:t>
            </a:r>
            <a:endParaRPr lang="en-US" altLang="zh-CN" sz="1600" dirty="0">
              <a:solidFill>
                <a:schemeClr val="bg1">
                  <a:lumMod val="10000"/>
                </a:schemeClr>
              </a:solidFill>
            </a:endParaRPr>
          </a:p>
          <a:p>
            <a:pPr algn="ctr"/>
            <a:r>
              <a:rPr lang="en-US" altLang="zh-CN" sz="1600" dirty="0">
                <a:solidFill>
                  <a:schemeClr val="bg1">
                    <a:lumMod val="10000"/>
                  </a:schemeClr>
                </a:solidFill>
              </a:rPr>
              <a:t>Users who send for repairing via dealers, salesman, or operators </a:t>
            </a:r>
            <a:endParaRPr lang="zh-CN" altLang="en-US" sz="1600" dirty="0">
              <a:solidFill>
                <a:schemeClr val="bg1">
                  <a:lumMod val="10000"/>
                </a:schemeClr>
              </a:solidFill>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2778" y="1290789"/>
            <a:ext cx="2516178" cy="2516178"/>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6484" y="1252380"/>
            <a:ext cx="2516177" cy="2516177"/>
          </a:xfrm>
          <a:prstGeom prst="rect">
            <a:avLst/>
          </a:prstGeom>
        </p:spPr>
      </p:pic>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7094" y="1252379"/>
            <a:ext cx="2516178" cy="2516178"/>
          </a:xfrm>
          <a:prstGeom prst="rect">
            <a:avLst/>
          </a:prstGeom>
        </p:spPr>
      </p:pic>
      <p:sp>
        <p:nvSpPr>
          <p:cNvPr id="10"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Confirm Survey Object</a:t>
            </a:r>
            <a:endParaRPr kumimoji="1" lang="en-US" altLang="zh-CN" sz="24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endPar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825500">
              <a:lnSpc>
                <a:spcPct val="100000"/>
              </a:lnSpc>
              <a:spcBef>
                <a:spcPts val="0"/>
              </a:spcBef>
            </a:pPr>
            <a:endPar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12" name="矩形: 圆角 11"/>
          <p:cNvSpPr/>
          <p:nvPr/>
        </p:nvSpPr>
        <p:spPr>
          <a:xfrm>
            <a:off x="803972" y="5542508"/>
            <a:ext cx="894173" cy="546374"/>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Users</a:t>
            </a:r>
            <a:endParaRPr kumimoji="0" lang="zh-CN" altLang="en-US"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
        <p:nvSpPr>
          <p:cNvPr id="13" name="矩形: 圆角 12"/>
          <p:cNvSpPr/>
          <p:nvPr/>
        </p:nvSpPr>
        <p:spPr>
          <a:xfrm>
            <a:off x="2890991" y="5542508"/>
            <a:ext cx="1179963" cy="546374"/>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Service Center</a:t>
            </a:r>
            <a:endParaRPr kumimoji="0" lang="zh-CN" altLang="en-US"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cxnSp>
        <p:nvCxnSpPr>
          <p:cNvPr id="14" name="直接箭头连接符 13"/>
          <p:cNvCxnSpPr>
            <a:stCxn id="12" idx="3"/>
            <a:endCxn id="13" idx="1"/>
          </p:cNvCxnSpPr>
          <p:nvPr/>
        </p:nvCxnSpPr>
        <p:spPr>
          <a:xfrm>
            <a:off x="1698145" y="5815695"/>
            <a:ext cx="1192846" cy="0"/>
          </a:xfrm>
          <a:prstGeom prst="straightConnector1">
            <a:avLst/>
          </a:prstGeom>
          <a:noFill/>
          <a:ln w="6350" cap="flat" cmpd="sng" algn="ctr">
            <a:solidFill>
              <a:srgbClr val="046A38"/>
            </a:solidFill>
            <a:prstDash val="solid"/>
            <a:miter lim="800000"/>
            <a:tailEnd type="triangle"/>
          </a:ln>
          <a:effectLst/>
        </p:spPr>
      </p:cxnSp>
      <p:sp>
        <p:nvSpPr>
          <p:cNvPr id="15" name="文本框 14"/>
          <p:cNvSpPr txBox="1"/>
          <p:nvPr/>
        </p:nvSpPr>
        <p:spPr>
          <a:xfrm>
            <a:off x="1924389" y="5470387"/>
            <a:ext cx="966602" cy="369332"/>
          </a:xfrm>
          <a:prstGeom prst="rect">
            <a:avLst/>
          </a:prstGeom>
          <a:noFill/>
        </p:spPr>
        <p:txBody>
          <a:bodyPr wrap="square" rtlCol="0">
            <a:spAutoFit/>
          </a:bodyPr>
          <a:lstStyle/>
          <a:p>
            <a:r>
              <a:rPr lang="en-US" altLang="zh-CN" dirty="0">
                <a:solidFill>
                  <a:srgbClr val="000000"/>
                </a:solidFill>
                <a:latin typeface="等线" panose="02010600030101010101" charset="-122"/>
                <a:ea typeface="等线" panose="02010600030101010101" charset="-122"/>
              </a:rPr>
              <a:t>Go to </a:t>
            </a:r>
            <a:endParaRPr lang="zh-CN" altLang="en-US" dirty="0">
              <a:solidFill>
                <a:srgbClr val="000000"/>
              </a:solidFill>
              <a:latin typeface="等线" panose="02010600030101010101" charset="-122"/>
              <a:ea typeface="等线" panose="02010600030101010101" charset="-122"/>
            </a:endParaRPr>
          </a:p>
        </p:txBody>
      </p:sp>
      <p:sp>
        <p:nvSpPr>
          <p:cNvPr id="17" name="矩形: 圆角 16"/>
          <p:cNvSpPr/>
          <p:nvPr/>
        </p:nvSpPr>
        <p:spPr>
          <a:xfrm>
            <a:off x="4735363" y="5542507"/>
            <a:ext cx="894173" cy="546373"/>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Users</a:t>
            </a:r>
            <a:endParaRPr kumimoji="0" lang="zh-CN" altLang="en-US"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
        <p:nvSpPr>
          <p:cNvPr id="18" name="矩形: 圆角 17"/>
          <p:cNvSpPr/>
          <p:nvPr/>
        </p:nvSpPr>
        <p:spPr>
          <a:xfrm>
            <a:off x="6822382" y="5542507"/>
            <a:ext cx="1179963" cy="546373"/>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Service Center</a:t>
            </a:r>
            <a:endParaRPr kumimoji="0" lang="zh-CN" altLang="en-US" sz="14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
        <p:nvSpPr>
          <p:cNvPr id="19" name="文本框 18"/>
          <p:cNvSpPr txBox="1"/>
          <p:nvPr/>
        </p:nvSpPr>
        <p:spPr>
          <a:xfrm>
            <a:off x="5773119" y="5500774"/>
            <a:ext cx="966602" cy="369332"/>
          </a:xfrm>
          <a:prstGeom prst="rect">
            <a:avLst/>
          </a:prstGeom>
          <a:noFill/>
        </p:spPr>
        <p:txBody>
          <a:bodyPr wrap="square" rtlCol="0">
            <a:spAutoFit/>
          </a:bodyPr>
          <a:lstStyle/>
          <a:p>
            <a:r>
              <a:rPr lang="en-US" altLang="zh-CN" dirty="0">
                <a:solidFill>
                  <a:srgbClr val="000000"/>
                </a:solidFill>
                <a:latin typeface="等线" panose="02010600030101010101" charset="-122"/>
                <a:ea typeface="等线" panose="02010600030101010101" charset="-122"/>
              </a:rPr>
              <a:t>Mailing</a:t>
            </a:r>
            <a:endParaRPr lang="zh-CN" altLang="en-US" dirty="0">
              <a:solidFill>
                <a:srgbClr val="000000"/>
              </a:solidFill>
              <a:latin typeface="等线" panose="02010600030101010101" charset="-122"/>
              <a:ea typeface="等线" panose="02010600030101010101" charset="-122"/>
            </a:endParaRPr>
          </a:p>
        </p:txBody>
      </p:sp>
      <p:cxnSp>
        <p:nvCxnSpPr>
          <p:cNvPr id="20" name="直接箭头连接符 19"/>
          <p:cNvCxnSpPr>
            <a:stCxn id="17" idx="3"/>
            <a:endCxn id="18" idx="1"/>
          </p:cNvCxnSpPr>
          <p:nvPr/>
        </p:nvCxnSpPr>
        <p:spPr>
          <a:xfrm>
            <a:off x="5629536" y="5815694"/>
            <a:ext cx="1192846" cy="0"/>
          </a:xfrm>
          <a:prstGeom prst="straightConnector1">
            <a:avLst/>
          </a:prstGeom>
          <a:noFill/>
          <a:ln w="6350" cap="flat" cmpd="sng" algn="ctr">
            <a:solidFill>
              <a:srgbClr val="046A38"/>
            </a:solidFill>
            <a:prstDash val="dash"/>
            <a:miter lim="800000"/>
            <a:tailEnd type="triangle"/>
          </a:ln>
          <a:effectLst/>
        </p:spPr>
      </p:cxnSp>
      <p:sp>
        <p:nvSpPr>
          <p:cNvPr id="25" name="矩形: 圆角 24"/>
          <p:cNvSpPr/>
          <p:nvPr/>
        </p:nvSpPr>
        <p:spPr>
          <a:xfrm>
            <a:off x="8386000" y="5605620"/>
            <a:ext cx="894173" cy="471592"/>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Users</a:t>
            </a:r>
            <a:endParaRPr kumimoji="0" lang="zh-CN" altLang="en-US" sz="12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
        <p:nvSpPr>
          <p:cNvPr id="26" name="矩形: 圆角 25"/>
          <p:cNvSpPr/>
          <p:nvPr/>
        </p:nvSpPr>
        <p:spPr>
          <a:xfrm>
            <a:off x="9605807" y="5258518"/>
            <a:ext cx="1179963" cy="418218"/>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9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Dealers/salesmen/operators</a:t>
            </a:r>
            <a:endParaRPr kumimoji="0" lang="zh-CN" altLang="en-US" sz="9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cxnSp>
        <p:nvCxnSpPr>
          <p:cNvPr id="27" name="直接箭头连接符 26"/>
          <p:cNvCxnSpPr>
            <a:stCxn id="25" idx="3"/>
            <a:endCxn id="26" idx="1"/>
          </p:cNvCxnSpPr>
          <p:nvPr/>
        </p:nvCxnSpPr>
        <p:spPr>
          <a:xfrm flipV="1">
            <a:off x="9280173" y="5467627"/>
            <a:ext cx="325634" cy="373789"/>
          </a:xfrm>
          <a:prstGeom prst="straightConnector1">
            <a:avLst/>
          </a:prstGeom>
          <a:noFill/>
          <a:ln w="6350" cap="flat" cmpd="sng" algn="ctr">
            <a:solidFill>
              <a:srgbClr val="046A38"/>
            </a:solidFill>
            <a:prstDash val="solid"/>
            <a:miter lim="800000"/>
            <a:tailEnd type="triangle"/>
          </a:ln>
          <a:effectLst/>
        </p:spPr>
      </p:cxnSp>
      <p:sp>
        <p:nvSpPr>
          <p:cNvPr id="28" name="矩形: 圆角 27"/>
          <p:cNvSpPr/>
          <p:nvPr/>
        </p:nvSpPr>
        <p:spPr>
          <a:xfrm>
            <a:off x="11089279" y="5613932"/>
            <a:ext cx="894173" cy="471592"/>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Service center</a:t>
            </a:r>
            <a:endParaRPr kumimoji="0" lang="zh-CN" altLang="en-US" sz="1200" b="1"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cxnSp>
        <p:nvCxnSpPr>
          <p:cNvPr id="29" name="直接箭头连接符 28"/>
          <p:cNvCxnSpPr>
            <a:endCxn id="28" idx="1"/>
          </p:cNvCxnSpPr>
          <p:nvPr/>
        </p:nvCxnSpPr>
        <p:spPr>
          <a:xfrm>
            <a:off x="10771354" y="5490264"/>
            <a:ext cx="317925" cy="359464"/>
          </a:xfrm>
          <a:prstGeom prst="straightConnector1">
            <a:avLst/>
          </a:prstGeom>
          <a:noFill/>
          <a:ln w="6350" cap="flat" cmpd="sng" algn="ctr">
            <a:solidFill>
              <a:srgbClr val="046A38"/>
            </a:solidFill>
            <a:prstDash val="solid"/>
            <a:miter lim="800000"/>
            <a:tailEnd type="triangle"/>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1000"/>
                                        <p:tgtEl>
                                          <p:spTgt spid="20"/>
                                        </p:tgtEl>
                                      </p:cBhvr>
                                    </p:animEffect>
                                    <p:anim calcmode="lin" valueType="num">
                                      <p:cBhvr>
                                        <p:cTn id="33" dur="1000" fill="hold"/>
                                        <p:tgtEl>
                                          <p:spTgt spid="20"/>
                                        </p:tgtEl>
                                        <p:attrNameLst>
                                          <p:attrName>ppt_x</p:attrName>
                                        </p:attrNameLst>
                                      </p:cBhvr>
                                      <p:tavLst>
                                        <p:tav tm="0">
                                          <p:val>
                                            <p:strVal val="#ppt_x"/>
                                          </p:val>
                                        </p:tav>
                                        <p:tav tm="100000">
                                          <p:val>
                                            <p:strVal val="#ppt_x"/>
                                          </p:val>
                                        </p:tav>
                                      </p:tavLst>
                                    </p:anim>
                                    <p:anim calcmode="lin" valueType="num">
                                      <p:cBhvr>
                                        <p:cTn id="3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anim calcmode="lin" valueType="num">
                                      <p:cBhvr>
                                        <p:cTn id="45" dur="1000" fill="hold"/>
                                        <p:tgtEl>
                                          <p:spTgt spid="8"/>
                                        </p:tgtEl>
                                        <p:attrNameLst>
                                          <p:attrName>ppt_x</p:attrName>
                                        </p:attrNameLst>
                                      </p:cBhvr>
                                      <p:tavLst>
                                        <p:tav tm="0">
                                          <p:val>
                                            <p:strVal val="#ppt_x"/>
                                          </p:val>
                                        </p:tav>
                                        <p:tav tm="100000">
                                          <p:val>
                                            <p:strVal val="#ppt_x"/>
                                          </p:val>
                                        </p:tav>
                                      </p:tavLst>
                                    </p:anim>
                                    <p:anim calcmode="lin" valueType="num">
                                      <p:cBhvr>
                                        <p:cTn id="46" dur="1000" fill="hold"/>
                                        <p:tgtEl>
                                          <p:spTgt spid="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1000"/>
                                        <p:tgtEl>
                                          <p:spTgt spid="27"/>
                                        </p:tgtEl>
                                      </p:cBhvr>
                                    </p:animEffect>
                                    <p:anim calcmode="lin" valueType="num">
                                      <p:cBhvr>
                                        <p:cTn id="60" dur="1000" fill="hold"/>
                                        <p:tgtEl>
                                          <p:spTgt spid="27"/>
                                        </p:tgtEl>
                                        <p:attrNameLst>
                                          <p:attrName>ppt_x</p:attrName>
                                        </p:attrNameLst>
                                      </p:cBhvr>
                                      <p:tavLst>
                                        <p:tav tm="0">
                                          <p:val>
                                            <p:strVal val="#ppt_x"/>
                                          </p:val>
                                        </p:tav>
                                        <p:tav tm="100000">
                                          <p:val>
                                            <p:strVal val="#ppt_x"/>
                                          </p:val>
                                        </p:tav>
                                      </p:tavLst>
                                    </p:anim>
                                    <p:anim calcmode="lin" valueType="num">
                                      <p:cBhvr>
                                        <p:cTn id="61" dur="1000" fill="hold"/>
                                        <p:tgtEl>
                                          <p:spTgt spid="2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1000"/>
                                        <p:tgtEl>
                                          <p:spTgt spid="28"/>
                                        </p:tgtEl>
                                      </p:cBhvr>
                                    </p:animEffect>
                                    <p:anim calcmode="lin" valueType="num">
                                      <p:cBhvr>
                                        <p:cTn id="65" dur="1000" fill="hold"/>
                                        <p:tgtEl>
                                          <p:spTgt spid="28"/>
                                        </p:tgtEl>
                                        <p:attrNameLst>
                                          <p:attrName>ppt_x</p:attrName>
                                        </p:attrNameLst>
                                      </p:cBhvr>
                                      <p:tavLst>
                                        <p:tav tm="0">
                                          <p:val>
                                            <p:strVal val="#ppt_x"/>
                                          </p:val>
                                        </p:tav>
                                        <p:tav tm="100000">
                                          <p:val>
                                            <p:strVal val="#ppt_x"/>
                                          </p:val>
                                        </p:tav>
                                      </p:tavLst>
                                    </p:anim>
                                    <p:anim calcmode="lin" valueType="num">
                                      <p:cBhvr>
                                        <p:cTn id="66" dur="1000" fill="hold"/>
                                        <p:tgtEl>
                                          <p:spTgt spid="28"/>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1000"/>
                                        <p:tgtEl>
                                          <p:spTgt spid="29"/>
                                        </p:tgtEl>
                                      </p:cBhvr>
                                    </p:animEffect>
                                    <p:anim calcmode="lin" valueType="num">
                                      <p:cBhvr>
                                        <p:cTn id="70" dur="1000" fill="hold"/>
                                        <p:tgtEl>
                                          <p:spTgt spid="29"/>
                                        </p:tgtEl>
                                        <p:attrNameLst>
                                          <p:attrName>ppt_x</p:attrName>
                                        </p:attrNameLst>
                                      </p:cBhvr>
                                      <p:tavLst>
                                        <p:tav tm="0">
                                          <p:val>
                                            <p:strVal val="#ppt_x"/>
                                          </p:val>
                                        </p:tav>
                                        <p:tav tm="100000">
                                          <p:val>
                                            <p:strVal val="#ppt_x"/>
                                          </p:val>
                                        </p:tav>
                                      </p:tavLst>
                                    </p:anim>
                                    <p:anim calcmode="lin" valueType="num">
                                      <p:cBhvr>
                                        <p:cTn id="7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7" grpId="0" animBg="1"/>
      <p:bldP spid="18" grpId="0" animBg="1"/>
      <p:bldP spid="19" grpId="0"/>
      <p:bldP spid="25" grpId="0" animBg="1"/>
      <p:bldP spid="26"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文本框 44"/>
          <p:cNvSpPr txBox="1"/>
          <p:nvPr/>
        </p:nvSpPr>
        <p:spPr>
          <a:xfrm>
            <a:off x="917374" y="1210352"/>
            <a:ext cx="2376415" cy="561263"/>
          </a:xfrm>
          <a:prstGeom prst="rect">
            <a:avLst/>
          </a:prstGeom>
          <a:solidFill>
            <a:srgbClr val="3A6063"/>
          </a:solidFill>
          <a:ln w="12700" cap="flat">
            <a:noFill/>
            <a:miter lim="400000"/>
          </a:ln>
          <a:effectLst/>
          <a:sp3d/>
        </p:spPr>
        <p:txBody>
          <a:bodyPr rot="0" spcFirstLastPara="1" vertOverflow="overflow" horzOverflow="overflow" vert="horz" wrap="square" lIns="25400" tIns="25400" rIns="25400" bIns="25400" numCol="1" spcCol="38100" rtlCol="0" anchor="ctr">
            <a:noAutofit/>
          </a:bodyPr>
          <a:lstStyle/>
          <a:p>
            <a:pPr algn="ctr" defTabSz="412750" hangingPunct="0">
              <a:defRPr/>
            </a:pPr>
            <a:r>
              <a:rPr lang="en-US" altLang="zh-CN" sz="1100" kern="0" dirty="0">
                <a:solidFill>
                  <a:srgbClr val="FFFFFF"/>
                </a:solidFill>
                <a:latin typeface="OPPOSans M" panose="00020600040101010101" charset="-122"/>
                <a:ea typeface="OPPOSans M" panose="00020600040101010101" charset="-122"/>
                <a:sym typeface="Helvetica Neue"/>
              </a:rPr>
              <a:t>Type 1: </a:t>
            </a:r>
            <a:r>
              <a:rPr lang="en-US" altLang="zh-CN" sz="1100" dirty="0">
                <a:solidFill>
                  <a:schemeClr val="bg1"/>
                </a:solidFill>
              </a:rPr>
              <a:t>Users who send for repairing on-site</a:t>
            </a:r>
            <a:endParaRPr lang="zh-CN" altLang="en-US" sz="1100" dirty="0">
              <a:solidFill>
                <a:schemeClr val="bg1"/>
              </a:solidFill>
            </a:endParaRPr>
          </a:p>
        </p:txBody>
      </p:sp>
      <p:sp>
        <p:nvSpPr>
          <p:cNvPr id="46" name="文本框 45"/>
          <p:cNvSpPr txBox="1"/>
          <p:nvPr/>
        </p:nvSpPr>
        <p:spPr>
          <a:xfrm>
            <a:off x="912540" y="2423681"/>
            <a:ext cx="2397873" cy="561263"/>
          </a:xfrm>
          <a:prstGeom prst="rect">
            <a:avLst/>
          </a:prstGeom>
          <a:solidFill>
            <a:srgbClr val="56828B"/>
          </a:solidFill>
          <a:ln w="12700" cap="flat">
            <a:noFill/>
            <a:miter lim="400000"/>
          </a:ln>
          <a:effectLst/>
          <a:sp3d/>
        </p:spPr>
        <p:txBody>
          <a:bodyPr rot="0" spcFirstLastPara="1" vertOverflow="overflow" horzOverflow="overflow" vert="horz" wrap="square" lIns="25400" tIns="25400" rIns="25400" bIns="25400" numCol="1" spcCol="38100" rtlCol="0" anchor="ctr">
            <a:noAutofit/>
          </a:bodyPr>
          <a:lstStyle/>
          <a:p>
            <a:pPr algn="ctr"/>
            <a:r>
              <a:rPr lang="en-US" altLang="zh-CN" sz="1100" dirty="0">
                <a:solidFill>
                  <a:schemeClr val="bg1"/>
                </a:solidFill>
              </a:rPr>
              <a:t>Type2: Users who send for repairing by mailing</a:t>
            </a:r>
            <a:endParaRPr lang="en-US" altLang="zh-CN" sz="1100" dirty="0">
              <a:solidFill>
                <a:schemeClr val="bg1"/>
              </a:solidFill>
            </a:endParaRPr>
          </a:p>
        </p:txBody>
      </p:sp>
      <p:sp>
        <p:nvSpPr>
          <p:cNvPr id="47" name="文本框 46"/>
          <p:cNvSpPr txBox="1"/>
          <p:nvPr/>
        </p:nvSpPr>
        <p:spPr>
          <a:xfrm>
            <a:off x="912541" y="3029318"/>
            <a:ext cx="2397873" cy="561263"/>
          </a:xfrm>
          <a:prstGeom prst="rect">
            <a:avLst/>
          </a:prstGeom>
          <a:solidFill>
            <a:srgbClr val="6F9C7F"/>
          </a:solidFill>
          <a:ln w="12700" cap="flat">
            <a:noFill/>
            <a:miter lim="400000"/>
          </a:ln>
          <a:effectLst/>
          <a:sp3d/>
        </p:spPr>
        <p:txBody>
          <a:bodyPr rot="0" spcFirstLastPara="1" vertOverflow="overflow" horzOverflow="overflow" vert="horz" wrap="square" lIns="25400" tIns="25400" rIns="25400" bIns="25400" numCol="1" spcCol="38100" rtlCol="0" anchor="ctr">
            <a:noAutofit/>
          </a:bodyPr>
          <a:lstStyle/>
          <a:p>
            <a:pPr algn="ctr" defTabSz="412750" hangingPunct="0">
              <a:defRPr/>
            </a:pPr>
            <a:r>
              <a:rPr kumimoji="0" lang="en-US" altLang="zh-CN" sz="1100" b="0"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rPr>
              <a:t>Type3:</a:t>
            </a:r>
            <a:r>
              <a:rPr lang="en-US" altLang="zh-CN" sz="1100" kern="0" dirty="0">
                <a:solidFill>
                  <a:srgbClr val="FFFFFF"/>
                </a:solidFill>
                <a:latin typeface="OPPOSans M" panose="00020600040101010101" charset="-122"/>
                <a:ea typeface="OPPOSans M" panose="00020600040101010101" charset="-122"/>
                <a:sym typeface="Helvetica Neue"/>
              </a:rPr>
              <a:t> </a:t>
            </a:r>
            <a:r>
              <a:rPr lang="en-US" altLang="zh-CN" sz="1100" dirty="0">
                <a:solidFill>
                  <a:schemeClr val="bg1"/>
                </a:solidFill>
              </a:rPr>
              <a:t>Users who send for repairing via dealers, salesman, or operators </a:t>
            </a:r>
            <a:endParaRPr lang="zh-CN" altLang="en-US" sz="1100" dirty="0">
              <a:solidFill>
                <a:schemeClr val="bg1"/>
              </a:solidFill>
            </a:endParaRPr>
          </a:p>
        </p:txBody>
      </p:sp>
      <p:sp>
        <p:nvSpPr>
          <p:cNvPr id="48" name="矩形 47"/>
          <p:cNvSpPr/>
          <p:nvPr/>
        </p:nvSpPr>
        <p:spPr>
          <a:xfrm>
            <a:off x="764775" y="5401246"/>
            <a:ext cx="933513" cy="307777"/>
          </a:xfrm>
          <a:prstGeom prst="rect">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rPr>
              <a:t>All</a:t>
            </a:r>
            <a:r>
              <a:rPr kumimoji="0" lang="zh-CN" altLang="en-US" sz="11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rPr>
              <a:t> </a:t>
            </a:r>
            <a:r>
              <a:rPr kumimoji="0" lang="en-US" altLang="zh-CN" sz="11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rPr>
              <a:t>users</a:t>
            </a:r>
            <a:endParaRPr kumimoji="0" lang="zh-CN" altLang="en-US" sz="11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endParaRPr>
          </a:p>
        </p:txBody>
      </p:sp>
      <p:sp>
        <p:nvSpPr>
          <p:cNvPr id="49" name="矩形 48"/>
          <p:cNvSpPr/>
          <p:nvPr/>
        </p:nvSpPr>
        <p:spPr>
          <a:xfrm>
            <a:off x="4625052" y="4591789"/>
            <a:ext cx="1105948" cy="307778"/>
          </a:xfrm>
          <a:prstGeom prst="rect">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NPS</a:t>
            </a:r>
            <a:r>
              <a:rPr kumimoji="0" lang="zh-CN" altLang="en-US"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 </a:t>
            </a:r>
            <a:r>
              <a:rPr kumimoji="0" lang="en-US" altLang="zh-CN"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rPr>
              <a:t>E</a:t>
            </a:r>
            <a:r>
              <a:rPr kumimoji="0" lang="en-US" altLang="zh-CN"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-mail Survey</a:t>
            </a:r>
            <a:endParaRPr kumimoji="0" lang="zh-CN" altLang="en-US"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endParaRPr>
          </a:p>
        </p:txBody>
      </p:sp>
      <p:sp>
        <p:nvSpPr>
          <p:cNvPr id="51" name="菱形 50"/>
          <p:cNvSpPr/>
          <p:nvPr/>
        </p:nvSpPr>
        <p:spPr>
          <a:xfrm>
            <a:off x="2546442" y="5282945"/>
            <a:ext cx="1213731" cy="544382"/>
          </a:xfrm>
          <a:prstGeom prst="diamond">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Having E-mail address</a:t>
            </a:r>
            <a:endParaRPr kumimoji="0" lang="zh-CN" altLang="en-US" sz="80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endParaRPr>
          </a:p>
        </p:txBody>
      </p:sp>
      <p:cxnSp>
        <p:nvCxnSpPr>
          <p:cNvPr id="52" name="直接箭头连接符 51"/>
          <p:cNvCxnSpPr>
            <a:stCxn id="48" idx="3"/>
            <a:endCxn id="51" idx="1"/>
          </p:cNvCxnSpPr>
          <p:nvPr/>
        </p:nvCxnSpPr>
        <p:spPr>
          <a:xfrm>
            <a:off x="1698288" y="5555135"/>
            <a:ext cx="848154" cy="1"/>
          </a:xfrm>
          <a:prstGeom prst="straightConnector1">
            <a:avLst/>
          </a:prstGeom>
          <a:noFill/>
          <a:ln w="6350" cap="flat" cmpd="sng" algn="ctr">
            <a:solidFill>
              <a:sysClr val="windowText" lastClr="000000"/>
            </a:solidFill>
            <a:prstDash val="solid"/>
            <a:miter lim="800000"/>
            <a:tailEnd type="triangle"/>
          </a:ln>
          <a:effectLst/>
        </p:spPr>
      </p:cxnSp>
      <p:sp>
        <p:nvSpPr>
          <p:cNvPr id="53" name="文本框 52"/>
          <p:cNvSpPr txBox="1"/>
          <p:nvPr/>
        </p:nvSpPr>
        <p:spPr>
          <a:xfrm>
            <a:off x="2778217" y="4914956"/>
            <a:ext cx="46109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rPr>
              <a:t>Yes</a:t>
            </a:r>
            <a:endParaRPr kumimoji="0" lang="zh-CN" altLang="en-US"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endParaRPr>
          </a:p>
        </p:txBody>
      </p:sp>
      <p:sp>
        <p:nvSpPr>
          <p:cNvPr id="54" name="矩形 53"/>
          <p:cNvSpPr/>
          <p:nvPr/>
        </p:nvSpPr>
        <p:spPr>
          <a:xfrm>
            <a:off x="4625052" y="5184931"/>
            <a:ext cx="1105948" cy="307777"/>
          </a:xfrm>
          <a:prstGeom prst="rect">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NPS SMS Survey</a:t>
            </a:r>
            <a:endParaRPr kumimoji="0" lang="zh-CN" altLang="en-US"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endParaRPr>
          </a:p>
        </p:txBody>
      </p:sp>
      <p:sp>
        <p:nvSpPr>
          <p:cNvPr id="58" name="文本框 57"/>
          <p:cNvSpPr txBox="1"/>
          <p:nvPr/>
        </p:nvSpPr>
        <p:spPr>
          <a:xfrm>
            <a:off x="3769697" y="5324222"/>
            <a:ext cx="4435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rPr>
              <a:t>No</a:t>
            </a:r>
            <a:endParaRPr kumimoji="0" lang="zh-CN" altLang="en-US"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endParaRPr>
          </a:p>
        </p:txBody>
      </p:sp>
      <p:sp>
        <p:nvSpPr>
          <p:cNvPr id="62" name="菱形 61"/>
          <p:cNvSpPr/>
          <p:nvPr/>
        </p:nvSpPr>
        <p:spPr>
          <a:xfrm>
            <a:off x="6574829" y="4795915"/>
            <a:ext cx="1385741" cy="544381"/>
          </a:xfrm>
          <a:prstGeom prst="diamond">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Reply or not</a:t>
            </a:r>
            <a:endParaRPr kumimoji="0" lang="zh-CN" altLang="en-US"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endParaRPr>
          </a:p>
        </p:txBody>
      </p:sp>
      <p:cxnSp>
        <p:nvCxnSpPr>
          <p:cNvPr id="64" name="连接符: 肘形 63"/>
          <p:cNvCxnSpPr>
            <a:stCxn id="51" idx="0"/>
          </p:cNvCxnSpPr>
          <p:nvPr/>
        </p:nvCxnSpPr>
        <p:spPr>
          <a:xfrm rot="5400000" flipH="1" flipV="1">
            <a:off x="3616469" y="4274362"/>
            <a:ext cx="545422" cy="1471744"/>
          </a:xfrm>
          <a:prstGeom prst="bentConnector2">
            <a:avLst/>
          </a:prstGeom>
          <a:noFill/>
          <a:ln w="6350" cap="flat" cmpd="sng" algn="ctr">
            <a:solidFill>
              <a:sysClr val="windowText" lastClr="000000"/>
            </a:solidFill>
            <a:prstDash val="solid"/>
            <a:miter lim="800000"/>
            <a:tailEnd type="triangle"/>
          </a:ln>
          <a:effectLst/>
        </p:spPr>
      </p:cxnSp>
      <p:cxnSp>
        <p:nvCxnSpPr>
          <p:cNvPr id="65" name="直接连接符 64"/>
          <p:cNvCxnSpPr>
            <a:stCxn id="51" idx="3"/>
          </p:cNvCxnSpPr>
          <p:nvPr/>
        </p:nvCxnSpPr>
        <p:spPr>
          <a:xfrm>
            <a:off x="3760173" y="5555136"/>
            <a:ext cx="433602" cy="0"/>
          </a:xfrm>
          <a:prstGeom prst="line">
            <a:avLst/>
          </a:prstGeom>
          <a:noFill/>
          <a:ln w="6350" cap="flat" cmpd="sng" algn="ctr">
            <a:solidFill>
              <a:sysClr val="windowText" lastClr="000000"/>
            </a:solidFill>
            <a:prstDash val="solid"/>
            <a:miter lim="800000"/>
          </a:ln>
          <a:effectLst/>
        </p:spPr>
      </p:cxnSp>
      <p:cxnSp>
        <p:nvCxnSpPr>
          <p:cNvPr id="66" name="直接连接符 65"/>
          <p:cNvCxnSpPr/>
          <p:nvPr/>
        </p:nvCxnSpPr>
        <p:spPr>
          <a:xfrm>
            <a:off x="4193775" y="5341241"/>
            <a:ext cx="0" cy="486086"/>
          </a:xfrm>
          <a:prstGeom prst="line">
            <a:avLst/>
          </a:prstGeom>
          <a:noFill/>
          <a:ln w="6350" cap="flat" cmpd="sng" algn="ctr">
            <a:solidFill>
              <a:sysClr val="windowText" lastClr="000000"/>
            </a:solidFill>
            <a:prstDash val="solid"/>
            <a:miter lim="800000"/>
          </a:ln>
          <a:effectLst/>
        </p:spPr>
      </p:cxnSp>
      <p:cxnSp>
        <p:nvCxnSpPr>
          <p:cNvPr id="68" name="直接箭头连接符 67"/>
          <p:cNvCxnSpPr>
            <a:endCxn id="72" idx="1"/>
          </p:cNvCxnSpPr>
          <p:nvPr/>
        </p:nvCxnSpPr>
        <p:spPr>
          <a:xfrm>
            <a:off x="4193775" y="5818306"/>
            <a:ext cx="4060595" cy="10364"/>
          </a:xfrm>
          <a:prstGeom prst="straightConnector1">
            <a:avLst/>
          </a:prstGeom>
          <a:noFill/>
          <a:ln w="6350" cap="flat" cmpd="sng" algn="ctr">
            <a:solidFill>
              <a:sysClr val="windowText" lastClr="000000"/>
            </a:solidFill>
            <a:prstDash val="solid"/>
            <a:miter lim="800000"/>
            <a:tailEnd type="triangle"/>
          </a:ln>
          <a:effectLst/>
        </p:spPr>
      </p:cxnSp>
      <p:cxnSp>
        <p:nvCxnSpPr>
          <p:cNvPr id="71" name="直接箭头连接符 70"/>
          <p:cNvCxnSpPr/>
          <p:nvPr/>
        </p:nvCxnSpPr>
        <p:spPr>
          <a:xfrm>
            <a:off x="4193775" y="5341241"/>
            <a:ext cx="436191" cy="0"/>
          </a:xfrm>
          <a:prstGeom prst="straightConnector1">
            <a:avLst/>
          </a:prstGeom>
          <a:noFill/>
          <a:ln w="6350" cap="flat" cmpd="sng" algn="ctr">
            <a:solidFill>
              <a:sysClr val="windowText" lastClr="000000"/>
            </a:solidFill>
            <a:prstDash val="solid"/>
            <a:miter lim="800000"/>
            <a:tailEnd type="triangle"/>
          </a:ln>
          <a:effectLst/>
        </p:spPr>
      </p:cxnSp>
      <p:sp>
        <p:nvSpPr>
          <p:cNvPr id="72" name="矩形 71"/>
          <p:cNvSpPr/>
          <p:nvPr/>
        </p:nvSpPr>
        <p:spPr>
          <a:xfrm>
            <a:off x="8254370" y="5616830"/>
            <a:ext cx="868347" cy="423679"/>
          </a:xfrm>
          <a:prstGeom prst="rect">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F2F2F2">
                    <a:lumMod val="10000"/>
                  </a:srgbClr>
                </a:solidFill>
                <a:effectLst/>
                <a:uLnTx/>
                <a:uFillTx/>
                <a:latin typeface="OPPOSans R" panose="00020600040101010101" charset="-122"/>
                <a:ea typeface="OPPOSans R" panose="00020600040101010101" charset="-122"/>
                <a:cs typeface="+mn-cs"/>
              </a:rPr>
              <a:t>Telephone return visit</a:t>
            </a:r>
            <a:endParaRPr kumimoji="0" lang="zh-CN" altLang="en-US" sz="900" b="0" i="0" u="none" strike="noStrike" kern="0" cap="none" spc="0" normalizeH="0" baseline="0" noProof="0" dirty="0">
              <a:ln>
                <a:noFill/>
              </a:ln>
              <a:solidFill>
                <a:srgbClr val="F2F2F2">
                  <a:lumMod val="10000"/>
                </a:srgbClr>
              </a:solidFill>
              <a:effectLst/>
              <a:uLnTx/>
              <a:uFillTx/>
              <a:latin typeface="OPPOSans R" panose="00020600040101010101" charset="-122"/>
              <a:ea typeface="OPPOSans R" panose="00020600040101010101" charset="-122"/>
              <a:cs typeface="+mn-cs"/>
            </a:endParaRPr>
          </a:p>
        </p:txBody>
      </p:sp>
      <p:sp>
        <p:nvSpPr>
          <p:cNvPr id="73" name="文本框 72"/>
          <p:cNvSpPr txBox="1"/>
          <p:nvPr/>
        </p:nvSpPr>
        <p:spPr>
          <a:xfrm>
            <a:off x="4163957" y="5121446"/>
            <a:ext cx="557289"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rPr>
              <a:t>50%</a:t>
            </a:r>
            <a:endParaRPr kumimoji="0" lang="zh-CN" altLang="en-US" sz="9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endParaRPr>
          </a:p>
        </p:txBody>
      </p:sp>
      <p:sp>
        <p:nvSpPr>
          <p:cNvPr id="74" name="矩形 73"/>
          <p:cNvSpPr/>
          <p:nvPr/>
        </p:nvSpPr>
        <p:spPr>
          <a:xfrm>
            <a:off x="10763604" y="5282945"/>
            <a:ext cx="663620" cy="306804"/>
          </a:xfrm>
          <a:prstGeom prst="rect">
            <a:avLst/>
          </a:prstGeom>
          <a:solidFill>
            <a:schemeClr val="bg2"/>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rPr>
              <a:t>Ending</a:t>
            </a:r>
            <a:endParaRPr kumimoji="0" lang="zh-CN" altLang="en-US" sz="1050" b="0" i="0" u="none" strike="noStrike" kern="0" cap="none" spc="0" normalizeH="0" baseline="0" noProof="0" dirty="0">
              <a:ln>
                <a:noFill/>
              </a:ln>
              <a:solidFill>
                <a:prstClr val="black"/>
              </a:solidFill>
              <a:effectLst/>
              <a:uLnTx/>
              <a:uFillTx/>
              <a:latin typeface="OPPOSans R" panose="00020600040101010101" charset="-122"/>
              <a:ea typeface="OPPOSans R" panose="00020600040101010101" charset="-122"/>
              <a:cs typeface="+mn-cs"/>
            </a:endParaRPr>
          </a:p>
        </p:txBody>
      </p:sp>
      <p:cxnSp>
        <p:nvCxnSpPr>
          <p:cNvPr id="75" name="直接箭头连接符 74"/>
          <p:cNvCxnSpPr>
            <a:stCxn id="62" idx="2"/>
          </p:cNvCxnSpPr>
          <p:nvPr/>
        </p:nvCxnSpPr>
        <p:spPr>
          <a:xfrm flipH="1">
            <a:off x="7267699" y="5340296"/>
            <a:ext cx="1" cy="487030"/>
          </a:xfrm>
          <a:prstGeom prst="straightConnector1">
            <a:avLst/>
          </a:prstGeom>
          <a:noFill/>
          <a:ln w="6350" cap="flat" cmpd="sng" algn="ctr">
            <a:solidFill>
              <a:sysClr val="windowText" lastClr="000000"/>
            </a:solidFill>
            <a:prstDash val="solid"/>
            <a:miter lim="800000"/>
            <a:tailEnd type="triangle"/>
          </a:ln>
          <a:effectLst/>
        </p:spPr>
      </p:cxnSp>
      <p:sp>
        <p:nvSpPr>
          <p:cNvPr id="76" name="文本框 75"/>
          <p:cNvSpPr txBox="1"/>
          <p:nvPr/>
        </p:nvSpPr>
        <p:spPr>
          <a:xfrm>
            <a:off x="8065661" y="4843990"/>
            <a:ext cx="51959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rPr>
              <a:t>Yes</a:t>
            </a:r>
            <a:endParaRPr kumimoji="0" lang="zh-CN" altLang="en-US"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endParaRPr>
          </a:p>
        </p:txBody>
      </p:sp>
      <p:sp>
        <p:nvSpPr>
          <p:cNvPr id="77" name="文本框 76"/>
          <p:cNvSpPr txBox="1"/>
          <p:nvPr/>
        </p:nvSpPr>
        <p:spPr>
          <a:xfrm>
            <a:off x="7193855" y="5454772"/>
            <a:ext cx="39963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rPr>
              <a:t>No</a:t>
            </a:r>
            <a:endParaRPr kumimoji="0" lang="zh-CN" altLang="en-US" sz="11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endParaRPr>
          </a:p>
        </p:txBody>
      </p:sp>
      <p:sp>
        <p:nvSpPr>
          <p:cNvPr id="78" name="文本框 77"/>
          <p:cNvSpPr txBox="1"/>
          <p:nvPr/>
        </p:nvSpPr>
        <p:spPr>
          <a:xfrm>
            <a:off x="4178199" y="5616830"/>
            <a:ext cx="557289"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rPr>
              <a:t>50%</a:t>
            </a:r>
            <a:endParaRPr kumimoji="0" lang="zh-CN" altLang="en-US" sz="900" b="0" i="0" u="none" strike="noStrike" kern="1200" cap="none" spc="0" normalizeH="0" baseline="0" noProof="0" dirty="0">
              <a:ln>
                <a:noFill/>
              </a:ln>
              <a:solidFill>
                <a:prstClr val="black"/>
              </a:solidFill>
              <a:effectLst/>
              <a:uLnTx/>
              <a:uFillTx/>
              <a:latin typeface="OPPOSans R" panose="00020600040101010101" charset="-122"/>
              <a:ea typeface="OPPOSans R" panose="00020600040101010101" charset="-122"/>
            </a:endParaRPr>
          </a:p>
        </p:txBody>
      </p:sp>
      <p:cxnSp>
        <p:nvCxnSpPr>
          <p:cNvPr id="79" name="直接连接符 78"/>
          <p:cNvCxnSpPr>
            <a:stCxn id="49" idx="3"/>
          </p:cNvCxnSpPr>
          <p:nvPr/>
        </p:nvCxnSpPr>
        <p:spPr>
          <a:xfrm>
            <a:off x="5731000" y="4745678"/>
            <a:ext cx="215375" cy="0"/>
          </a:xfrm>
          <a:prstGeom prst="line">
            <a:avLst/>
          </a:prstGeom>
          <a:noFill/>
          <a:ln w="6350" cap="flat" cmpd="sng" algn="ctr">
            <a:solidFill>
              <a:sysClr val="windowText" lastClr="000000"/>
            </a:solidFill>
            <a:prstDash val="solid"/>
            <a:miter lim="800000"/>
          </a:ln>
          <a:effectLst/>
        </p:spPr>
      </p:cxnSp>
      <p:cxnSp>
        <p:nvCxnSpPr>
          <p:cNvPr id="80" name="直接连接符 79"/>
          <p:cNvCxnSpPr/>
          <p:nvPr/>
        </p:nvCxnSpPr>
        <p:spPr>
          <a:xfrm>
            <a:off x="5744289" y="5338819"/>
            <a:ext cx="215375" cy="0"/>
          </a:xfrm>
          <a:prstGeom prst="line">
            <a:avLst/>
          </a:prstGeom>
          <a:noFill/>
          <a:ln w="6350" cap="flat" cmpd="sng" algn="ctr">
            <a:solidFill>
              <a:sysClr val="windowText" lastClr="000000"/>
            </a:solidFill>
            <a:prstDash val="solid"/>
            <a:miter lim="800000"/>
          </a:ln>
          <a:effectLst/>
        </p:spPr>
      </p:cxnSp>
      <p:cxnSp>
        <p:nvCxnSpPr>
          <p:cNvPr id="81" name="直接连接符 80"/>
          <p:cNvCxnSpPr/>
          <p:nvPr/>
        </p:nvCxnSpPr>
        <p:spPr>
          <a:xfrm>
            <a:off x="5950139" y="4745678"/>
            <a:ext cx="0" cy="593141"/>
          </a:xfrm>
          <a:prstGeom prst="line">
            <a:avLst/>
          </a:prstGeom>
          <a:noFill/>
          <a:ln w="6350" cap="flat" cmpd="sng" algn="ctr">
            <a:solidFill>
              <a:sysClr val="windowText" lastClr="000000"/>
            </a:solidFill>
            <a:prstDash val="solid"/>
            <a:miter lim="800000"/>
          </a:ln>
          <a:effectLst/>
        </p:spPr>
      </p:cxnSp>
      <p:cxnSp>
        <p:nvCxnSpPr>
          <p:cNvPr id="82" name="直接箭头连接符 81"/>
          <p:cNvCxnSpPr>
            <a:endCxn id="62" idx="1"/>
          </p:cNvCxnSpPr>
          <p:nvPr/>
        </p:nvCxnSpPr>
        <p:spPr>
          <a:xfrm>
            <a:off x="5946375" y="5068106"/>
            <a:ext cx="628454" cy="0"/>
          </a:xfrm>
          <a:prstGeom prst="straightConnector1">
            <a:avLst/>
          </a:prstGeom>
          <a:noFill/>
          <a:ln w="6350" cap="flat" cmpd="sng" algn="ctr">
            <a:solidFill>
              <a:sysClr val="windowText" lastClr="000000"/>
            </a:solidFill>
            <a:prstDash val="solid"/>
            <a:miter lim="800000"/>
            <a:tailEnd type="triangle"/>
          </a:ln>
          <a:effectLst/>
        </p:spPr>
      </p:cxnSp>
      <p:cxnSp>
        <p:nvCxnSpPr>
          <p:cNvPr id="83" name="直接连接符 82"/>
          <p:cNvCxnSpPr>
            <a:stCxn id="62" idx="3"/>
          </p:cNvCxnSpPr>
          <p:nvPr/>
        </p:nvCxnSpPr>
        <p:spPr>
          <a:xfrm>
            <a:off x="7960570" y="5068106"/>
            <a:ext cx="2391265" cy="0"/>
          </a:xfrm>
          <a:prstGeom prst="line">
            <a:avLst/>
          </a:prstGeom>
          <a:noFill/>
          <a:ln w="6350" cap="flat" cmpd="sng" algn="ctr">
            <a:solidFill>
              <a:sysClr val="windowText" lastClr="000000"/>
            </a:solidFill>
            <a:prstDash val="solid"/>
            <a:miter lim="800000"/>
          </a:ln>
          <a:effectLst/>
        </p:spPr>
      </p:cxnSp>
      <p:cxnSp>
        <p:nvCxnSpPr>
          <p:cNvPr id="84" name="直接连接符 83"/>
          <p:cNvCxnSpPr/>
          <p:nvPr/>
        </p:nvCxnSpPr>
        <p:spPr>
          <a:xfrm>
            <a:off x="10351835" y="5068105"/>
            <a:ext cx="0" cy="759221"/>
          </a:xfrm>
          <a:prstGeom prst="line">
            <a:avLst/>
          </a:prstGeom>
          <a:noFill/>
          <a:ln w="6350" cap="flat" cmpd="sng" algn="ctr">
            <a:solidFill>
              <a:sysClr val="windowText" lastClr="000000"/>
            </a:solidFill>
            <a:prstDash val="solid"/>
            <a:miter lim="800000"/>
          </a:ln>
          <a:effectLst/>
        </p:spPr>
      </p:cxnSp>
      <p:cxnSp>
        <p:nvCxnSpPr>
          <p:cNvPr id="85" name="直接箭头连接符 84"/>
          <p:cNvCxnSpPr>
            <a:endCxn id="74" idx="1"/>
          </p:cNvCxnSpPr>
          <p:nvPr/>
        </p:nvCxnSpPr>
        <p:spPr>
          <a:xfrm flipV="1">
            <a:off x="10351835" y="5436347"/>
            <a:ext cx="411769" cy="488"/>
          </a:xfrm>
          <a:prstGeom prst="straightConnector1">
            <a:avLst/>
          </a:prstGeom>
          <a:noFill/>
          <a:ln w="6350" cap="flat" cmpd="sng" algn="ctr">
            <a:solidFill>
              <a:sysClr val="windowText" lastClr="000000"/>
            </a:solidFill>
            <a:prstDash val="solid"/>
            <a:miter lim="800000"/>
            <a:tailEnd type="triangle"/>
          </a:ln>
          <a:effectLst/>
        </p:spPr>
      </p:cxnSp>
      <p:cxnSp>
        <p:nvCxnSpPr>
          <p:cNvPr id="86" name="直接连接符 85"/>
          <p:cNvCxnSpPr>
            <a:stCxn id="72" idx="3"/>
          </p:cNvCxnSpPr>
          <p:nvPr/>
        </p:nvCxnSpPr>
        <p:spPr>
          <a:xfrm flipV="1">
            <a:off x="9122717" y="5818306"/>
            <a:ext cx="1229118" cy="10364"/>
          </a:xfrm>
          <a:prstGeom prst="line">
            <a:avLst/>
          </a:prstGeom>
          <a:noFill/>
          <a:ln w="6350" cap="flat" cmpd="sng" algn="ctr">
            <a:solidFill>
              <a:sysClr val="windowText" lastClr="000000"/>
            </a:solidFill>
            <a:prstDash val="solid"/>
            <a:miter lim="800000"/>
          </a:ln>
          <a:effectLst/>
        </p:spPr>
      </p:cxnSp>
      <p:cxnSp>
        <p:nvCxnSpPr>
          <p:cNvPr id="87" name="直接连接符 86"/>
          <p:cNvCxnSpPr/>
          <p:nvPr/>
        </p:nvCxnSpPr>
        <p:spPr>
          <a:xfrm>
            <a:off x="526774" y="4010545"/>
            <a:ext cx="11259156" cy="0"/>
          </a:xfrm>
          <a:prstGeom prst="line">
            <a:avLst/>
          </a:prstGeom>
          <a:ln w="19050">
            <a:solidFill>
              <a:srgbClr val="397D54"/>
            </a:solidFill>
            <a:prstDash val="dash"/>
          </a:ln>
        </p:spPr>
        <p:style>
          <a:lnRef idx="1">
            <a:schemeClr val="accent1"/>
          </a:lnRef>
          <a:fillRef idx="0">
            <a:schemeClr val="accent1"/>
          </a:fillRef>
          <a:effectRef idx="0">
            <a:schemeClr val="accent1"/>
          </a:effectRef>
          <a:fontRef idx="minor">
            <a:schemeClr val="tx1"/>
          </a:fontRef>
        </p:style>
      </p:cxnSp>
      <p:sp>
        <p:nvSpPr>
          <p:cNvPr id="88" name="文本框 87"/>
          <p:cNvSpPr txBox="1"/>
          <p:nvPr/>
        </p:nvSpPr>
        <p:spPr>
          <a:xfrm>
            <a:off x="705159" y="6201684"/>
            <a:ext cx="931757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a:t>
            </a:r>
            <a:r>
              <a:rPr kumimoji="0" lang="en-US" altLang="zh-CN" sz="105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All users </a:t>
            </a:r>
            <a:r>
              <a:rPr kumimoji="0" lang="en-US" altLang="zh-CN"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are determined according to the type of maintenance, not including abandoning maintenance</a:t>
            </a:r>
            <a:endParaRPr kumimoji="0" lang="zh-CN" altLang="en-US"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p:txBody>
      </p:sp>
      <p:sp>
        <p:nvSpPr>
          <p:cNvPr id="89" name="圆角矩形 4"/>
          <p:cNvSpPr/>
          <p:nvPr/>
        </p:nvSpPr>
        <p:spPr>
          <a:xfrm>
            <a:off x="498756" y="4191909"/>
            <a:ext cx="11194488" cy="2355848"/>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90" name="矩形 93"/>
          <p:cNvSpPr/>
          <p:nvPr/>
        </p:nvSpPr>
        <p:spPr>
          <a:xfrm rot="10800000">
            <a:off x="11346982" y="6206978"/>
            <a:ext cx="438948" cy="36849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91" name="矩形 93"/>
          <p:cNvSpPr/>
          <p:nvPr/>
        </p:nvSpPr>
        <p:spPr>
          <a:xfrm>
            <a:off x="445884" y="4143989"/>
            <a:ext cx="438948" cy="36849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92" name="圆角矩形 17"/>
          <p:cNvSpPr/>
          <p:nvPr/>
        </p:nvSpPr>
        <p:spPr>
          <a:xfrm>
            <a:off x="496520" y="1075216"/>
            <a:ext cx="11194488" cy="2781441"/>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93" name="矩形 93"/>
          <p:cNvSpPr/>
          <p:nvPr/>
        </p:nvSpPr>
        <p:spPr>
          <a:xfrm rot="10800000">
            <a:off x="11374691" y="3556181"/>
            <a:ext cx="438948" cy="36849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94" name="矩形 93"/>
          <p:cNvSpPr/>
          <p:nvPr/>
        </p:nvSpPr>
        <p:spPr>
          <a:xfrm>
            <a:off x="473593" y="989350"/>
            <a:ext cx="438948" cy="36849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95" name="文本框 94"/>
          <p:cNvSpPr txBox="1"/>
          <p:nvPr/>
        </p:nvSpPr>
        <p:spPr>
          <a:xfrm>
            <a:off x="764775" y="4314790"/>
            <a:ext cx="2231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Flowsheet</a:t>
            </a:r>
            <a:endParaRPr kumimoji="0" lang="zh-CN" altLang="en-US" sz="12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p:txBody>
      </p:sp>
      <p:sp>
        <p:nvSpPr>
          <p:cNvPr id="96" name="文本框 95"/>
          <p:cNvSpPr txBox="1"/>
          <p:nvPr/>
        </p:nvSpPr>
        <p:spPr>
          <a:xfrm>
            <a:off x="3477231" y="1160084"/>
            <a:ext cx="8046960" cy="9387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A. There is an email address: the system will send an E-mail at 8 am on the second day after the repairing is completed; if the user has not completed it, entering telephone return visit</a:t>
            </a:r>
            <a:endPar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B.</a:t>
            </a:r>
            <a:r>
              <a:rPr kumimoji="0"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 </a:t>
            </a:r>
            <a:r>
              <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No E-mail address: The system will send a text message at 8 am on the second day after the repairing is completed; if the user has not completed it, entering telephone return visit</a:t>
            </a:r>
            <a:endPar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endParaRPr>
          </a:p>
        </p:txBody>
      </p:sp>
      <p:sp>
        <p:nvSpPr>
          <p:cNvPr id="97" name="文本框 96"/>
          <p:cNvSpPr txBox="1"/>
          <p:nvPr/>
        </p:nvSpPr>
        <p:spPr>
          <a:xfrm>
            <a:off x="3491798" y="2559165"/>
            <a:ext cx="8102367" cy="93871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A. There is an email address: the system will send an E-mail at 8 am on the 4th day after the repairing is completed; if the user has not completed it, entering telephone return visit</a:t>
            </a:r>
            <a:endPar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endParaRPr>
          </a:p>
          <a:p>
            <a:pPr marR="0" lvl="0" algn="l" defTabSz="914400" rtl="0" eaLnBrk="1" fontAlgn="auto" latinLnBrk="0" hangingPunct="1">
              <a:lnSpc>
                <a:spcPct val="100000"/>
              </a:lnSpc>
              <a:spcBef>
                <a:spcPts val="0"/>
              </a:spcBef>
              <a:spcAft>
                <a:spcPts val="0"/>
              </a:spcAft>
              <a:buClrTx/>
              <a:buSzTx/>
              <a:defRPr/>
            </a:pPr>
            <a:endParaRPr kumimoji="0"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B.</a:t>
            </a:r>
            <a:r>
              <a:rPr kumimoji="0"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  </a:t>
            </a:r>
            <a:r>
              <a:rPr kumimoji="0"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rPr>
              <a:t>No E-mail address: The system will send a text message at 8 am on the 5th day after the repairing is completed; if the user has not completed it, entering telephone return visit</a:t>
            </a:r>
            <a:endParaRPr kumimoji="0"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endParaRPr>
          </a:p>
        </p:txBody>
      </p:sp>
      <p:sp>
        <p:nvSpPr>
          <p:cNvPr id="98" name="文本框 97"/>
          <p:cNvSpPr txBox="1"/>
          <p:nvPr/>
        </p:nvSpPr>
        <p:spPr>
          <a:xfrm>
            <a:off x="3477231" y="3608455"/>
            <a:ext cx="7448134"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a:t>
            </a:r>
            <a:r>
              <a:rPr kumimoji="0" lang="en-US" altLang="zh-CN"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Email and SMS survey links are set to be valid for 7 days</a:t>
            </a:r>
            <a:endParaRPr kumimoji="0" lang="zh-CN" altLang="en-US"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p:txBody>
      </p:sp>
      <p:sp>
        <p:nvSpPr>
          <p:cNvPr id="99"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Distribute the survey</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1000"/>
                                        <p:tgtEl>
                                          <p:spTgt spid="49"/>
                                        </p:tgtEl>
                                      </p:cBhvr>
                                    </p:animEffect>
                                    <p:anim calcmode="lin" valueType="num">
                                      <p:cBhvr>
                                        <p:cTn id="13" dur="1000" fill="hold"/>
                                        <p:tgtEl>
                                          <p:spTgt spid="49"/>
                                        </p:tgtEl>
                                        <p:attrNameLst>
                                          <p:attrName>ppt_x</p:attrName>
                                        </p:attrNameLst>
                                      </p:cBhvr>
                                      <p:tavLst>
                                        <p:tav tm="0">
                                          <p:val>
                                            <p:strVal val="#ppt_x"/>
                                          </p:val>
                                        </p:tav>
                                        <p:tav tm="100000">
                                          <p:val>
                                            <p:strVal val="#ppt_x"/>
                                          </p:val>
                                        </p:tav>
                                      </p:tavLst>
                                    </p:anim>
                                    <p:anim calcmode="lin" valueType="num">
                                      <p:cBhvr>
                                        <p:cTn id="14" dur="1000" fill="hold"/>
                                        <p:tgtEl>
                                          <p:spTgt spid="4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1000"/>
                                        <p:tgtEl>
                                          <p:spTgt spid="51"/>
                                        </p:tgtEl>
                                      </p:cBhvr>
                                    </p:animEffect>
                                    <p:anim calcmode="lin" valueType="num">
                                      <p:cBhvr>
                                        <p:cTn id="18" dur="1000" fill="hold"/>
                                        <p:tgtEl>
                                          <p:spTgt spid="51"/>
                                        </p:tgtEl>
                                        <p:attrNameLst>
                                          <p:attrName>ppt_x</p:attrName>
                                        </p:attrNameLst>
                                      </p:cBhvr>
                                      <p:tavLst>
                                        <p:tav tm="0">
                                          <p:val>
                                            <p:strVal val="#ppt_x"/>
                                          </p:val>
                                        </p:tav>
                                        <p:tav tm="100000">
                                          <p:val>
                                            <p:strVal val="#ppt_x"/>
                                          </p:val>
                                        </p:tav>
                                      </p:tavLst>
                                    </p:anim>
                                    <p:anim calcmode="lin" valueType="num">
                                      <p:cBhvr>
                                        <p:cTn id="19" dur="1000" fill="hold"/>
                                        <p:tgtEl>
                                          <p:spTgt spid="5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1000"/>
                                        <p:tgtEl>
                                          <p:spTgt spid="52"/>
                                        </p:tgtEl>
                                      </p:cBhvr>
                                    </p:animEffect>
                                    <p:anim calcmode="lin" valueType="num">
                                      <p:cBhvr>
                                        <p:cTn id="23" dur="1000" fill="hold"/>
                                        <p:tgtEl>
                                          <p:spTgt spid="52"/>
                                        </p:tgtEl>
                                        <p:attrNameLst>
                                          <p:attrName>ppt_x</p:attrName>
                                        </p:attrNameLst>
                                      </p:cBhvr>
                                      <p:tavLst>
                                        <p:tav tm="0">
                                          <p:val>
                                            <p:strVal val="#ppt_x"/>
                                          </p:val>
                                        </p:tav>
                                        <p:tav tm="100000">
                                          <p:val>
                                            <p:strVal val="#ppt_x"/>
                                          </p:val>
                                        </p:tav>
                                      </p:tavLst>
                                    </p:anim>
                                    <p:anim calcmode="lin" valueType="num">
                                      <p:cBhvr>
                                        <p:cTn id="24" dur="1000" fill="hold"/>
                                        <p:tgtEl>
                                          <p:spTgt spid="5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1000"/>
                                        <p:tgtEl>
                                          <p:spTgt spid="53"/>
                                        </p:tgtEl>
                                      </p:cBhvr>
                                    </p:animEffect>
                                    <p:anim calcmode="lin" valueType="num">
                                      <p:cBhvr>
                                        <p:cTn id="28" dur="1000" fill="hold"/>
                                        <p:tgtEl>
                                          <p:spTgt spid="53"/>
                                        </p:tgtEl>
                                        <p:attrNameLst>
                                          <p:attrName>ppt_x</p:attrName>
                                        </p:attrNameLst>
                                      </p:cBhvr>
                                      <p:tavLst>
                                        <p:tav tm="0">
                                          <p:val>
                                            <p:strVal val="#ppt_x"/>
                                          </p:val>
                                        </p:tav>
                                        <p:tav tm="100000">
                                          <p:val>
                                            <p:strVal val="#ppt_x"/>
                                          </p:val>
                                        </p:tav>
                                      </p:tavLst>
                                    </p:anim>
                                    <p:anim calcmode="lin" valueType="num">
                                      <p:cBhvr>
                                        <p:cTn id="29" dur="1000" fill="hold"/>
                                        <p:tgtEl>
                                          <p:spTgt spid="5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fade">
                                      <p:cBhvr>
                                        <p:cTn id="32" dur="1000"/>
                                        <p:tgtEl>
                                          <p:spTgt spid="54"/>
                                        </p:tgtEl>
                                      </p:cBhvr>
                                    </p:animEffect>
                                    <p:anim calcmode="lin" valueType="num">
                                      <p:cBhvr>
                                        <p:cTn id="33" dur="1000" fill="hold"/>
                                        <p:tgtEl>
                                          <p:spTgt spid="54"/>
                                        </p:tgtEl>
                                        <p:attrNameLst>
                                          <p:attrName>ppt_x</p:attrName>
                                        </p:attrNameLst>
                                      </p:cBhvr>
                                      <p:tavLst>
                                        <p:tav tm="0">
                                          <p:val>
                                            <p:strVal val="#ppt_x"/>
                                          </p:val>
                                        </p:tav>
                                        <p:tav tm="100000">
                                          <p:val>
                                            <p:strVal val="#ppt_x"/>
                                          </p:val>
                                        </p:tav>
                                      </p:tavLst>
                                    </p:anim>
                                    <p:anim calcmode="lin" valueType="num">
                                      <p:cBhvr>
                                        <p:cTn id="34" dur="1000" fill="hold"/>
                                        <p:tgtEl>
                                          <p:spTgt spid="5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8"/>
                                        </p:tgtEl>
                                        <p:attrNameLst>
                                          <p:attrName>style.visibility</p:attrName>
                                        </p:attrNameLst>
                                      </p:cBhvr>
                                      <p:to>
                                        <p:strVal val="visible"/>
                                      </p:to>
                                    </p:set>
                                    <p:animEffect transition="in" filter="fade">
                                      <p:cBhvr>
                                        <p:cTn id="37" dur="1000"/>
                                        <p:tgtEl>
                                          <p:spTgt spid="58"/>
                                        </p:tgtEl>
                                      </p:cBhvr>
                                    </p:animEffect>
                                    <p:anim calcmode="lin" valueType="num">
                                      <p:cBhvr>
                                        <p:cTn id="38" dur="1000" fill="hold"/>
                                        <p:tgtEl>
                                          <p:spTgt spid="58"/>
                                        </p:tgtEl>
                                        <p:attrNameLst>
                                          <p:attrName>ppt_x</p:attrName>
                                        </p:attrNameLst>
                                      </p:cBhvr>
                                      <p:tavLst>
                                        <p:tav tm="0">
                                          <p:val>
                                            <p:strVal val="#ppt_x"/>
                                          </p:val>
                                        </p:tav>
                                        <p:tav tm="100000">
                                          <p:val>
                                            <p:strVal val="#ppt_x"/>
                                          </p:val>
                                        </p:tav>
                                      </p:tavLst>
                                    </p:anim>
                                    <p:anim calcmode="lin" valueType="num">
                                      <p:cBhvr>
                                        <p:cTn id="39" dur="1000" fill="hold"/>
                                        <p:tgtEl>
                                          <p:spTgt spid="5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fade">
                                      <p:cBhvr>
                                        <p:cTn id="42" dur="1000"/>
                                        <p:tgtEl>
                                          <p:spTgt spid="62"/>
                                        </p:tgtEl>
                                      </p:cBhvr>
                                    </p:animEffect>
                                    <p:anim calcmode="lin" valueType="num">
                                      <p:cBhvr>
                                        <p:cTn id="43" dur="1000" fill="hold"/>
                                        <p:tgtEl>
                                          <p:spTgt spid="62"/>
                                        </p:tgtEl>
                                        <p:attrNameLst>
                                          <p:attrName>ppt_x</p:attrName>
                                        </p:attrNameLst>
                                      </p:cBhvr>
                                      <p:tavLst>
                                        <p:tav tm="0">
                                          <p:val>
                                            <p:strVal val="#ppt_x"/>
                                          </p:val>
                                        </p:tav>
                                        <p:tav tm="100000">
                                          <p:val>
                                            <p:strVal val="#ppt_x"/>
                                          </p:val>
                                        </p:tav>
                                      </p:tavLst>
                                    </p:anim>
                                    <p:anim calcmode="lin" valueType="num">
                                      <p:cBhvr>
                                        <p:cTn id="44" dur="1000" fill="hold"/>
                                        <p:tgtEl>
                                          <p:spTgt spid="6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fade">
                                      <p:cBhvr>
                                        <p:cTn id="47" dur="1000"/>
                                        <p:tgtEl>
                                          <p:spTgt spid="64"/>
                                        </p:tgtEl>
                                      </p:cBhvr>
                                    </p:animEffect>
                                    <p:anim calcmode="lin" valueType="num">
                                      <p:cBhvr>
                                        <p:cTn id="48" dur="1000" fill="hold"/>
                                        <p:tgtEl>
                                          <p:spTgt spid="64"/>
                                        </p:tgtEl>
                                        <p:attrNameLst>
                                          <p:attrName>ppt_x</p:attrName>
                                        </p:attrNameLst>
                                      </p:cBhvr>
                                      <p:tavLst>
                                        <p:tav tm="0">
                                          <p:val>
                                            <p:strVal val="#ppt_x"/>
                                          </p:val>
                                        </p:tav>
                                        <p:tav tm="100000">
                                          <p:val>
                                            <p:strVal val="#ppt_x"/>
                                          </p:val>
                                        </p:tav>
                                      </p:tavLst>
                                    </p:anim>
                                    <p:anim calcmode="lin" valueType="num">
                                      <p:cBhvr>
                                        <p:cTn id="49" dur="1000" fill="hold"/>
                                        <p:tgtEl>
                                          <p:spTgt spid="6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65"/>
                                        </p:tgtEl>
                                        <p:attrNameLst>
                                          <p:attrName>style.visibility</p:attrName>
                                        </p:attrNameLst>
                                      </p:cBhvr>
                                      <p:to>
                                        <p:strVal val="visible"/>
                                      </p:to>
                                    </p:set>
                                    <p:animEffect transition="in" filter="fade">
                                      <p:cBhvr>
                                        <p:cTn id="52" dur="1000"/>
                                        <p:tgtEl>
                                          <p:spTgt spid="65"/>
                                        </p:tgtEl>
                                      </p:cBhvr>
                                    </p:animEffect>
                                    <p:anim calcmode="lin" valueType="num">
                                      <p:cBhvr>
                                        <p:cTn id="53" dur="1000" fill="hold"/>
                                        <p:tgtEl>
                                          <p:spTgt spid="65"/>
                                        </p:tgtEl>
                                        <p:attrNameLst>
                                          <p:attrName>ppt_x</p:attrName>
                                        </p:attrNameLst>
                                      </p:cBhvr>
                                      <p:tavLst>
                                        <p:tav tm="0">
                                          <p:val>
                                            <p:strVal val="#ppt_x"/>
                                          </p:val>
                                        </p:tav>
                                        <p:tav tm="100000">
                                          <p:val>
                                            <p:strVal val="#ppt_x"/>
                                          </p:val>
                                        </p:tav>
                                      </p:tavLst>
                                    </p:anim>
                                    <p:anim calcmode="lin" valueType="num">
                                      <p:cBhvr>
                                        <p:cTn id="54" dur="1000" fill="hold"/>
                                        <p:tgtEl>
                                          <p:spTgt spid="6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66"/>
                                        </p:tgtEl>
                                        <p:attrNameLst>
                                          <p:attrName>style.visibility</p:attrName>
                                        </p:attrNameLst>
                                      </p:cBhvr>
                                      <p:to>
                                        <p:strVal val="visible"/>
                                      </p:to>
                                    </p:set>
                                    <p:animEffect transition="in" filter="fade">
                                      <p:cBhvr>
                                        <p:cTn id="57" dur="1000"/>
                                        <p:tgtEl>
                                          <p:spTgt spid="66"/>
                                        </p:tgtEl>
                                      </p:cBhvr>
                                    </p:animEffect>
                                    <p:anim calcmode="lin" valueType="num">
                                      <p:cBhvr>
                                        <p:cTn id="58" dur="1000" fill="hold"/>
                                        <p:tgtEl>
                                          <p:spTgt spid="66"/>
                                        </p:tgtEl>
                                        <p:attrNameLst>
                                          <p:attrName>ppt_x</p:attrName>
                                        </p:attrNameLst>
                                      </p:cBhvr>
                                      <p:tavLst>
                                        <p:tav tm="0">
                                          <p:val>
                                            <p:strVal val="#ppt_x"/>
                                          </p:val>
                                        </p:tav>
                                        <p:tav tm="100000">
                                          <p:val>
                                            <p:strVal val="#ppt_x"/>
                                          </p:val>
                                        </p:tav>
                                      </p:tavLst>
                                    </p:anim>
                                    <p:anim calcmode="lin" valueType="num">
                                      <p:cBhvr>
                                        <p:cTn id="59" dur="1000" fill="hold"/>
                                        <p:tgtEl>
                                          <p:spTgt spid="66"/>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68"/>
                                        </p:tgtEl>
                                        <p:attrNameLst>
                                          <p:attrName>style.visibility</p:attrName>
                                        </p:attrNameLst>
                                      </p:cBhvr>
                                      <p:to>
                                        <p:strVal val="visible"/>
                                      </p:to>
                                    </p:set>
                                    <p:animEffect transition="in" filter="fade">
                                      <p:cBhvr>
                                        <p:cTn id="62" dur="1000"/>
                                        <p:tgtEl>
                                          <p:spTgt spid="68"/>
                                        </p:tgtEl>
                                      </p:cBhvr>
                                    </p:animEffect>
                                    <p:anim calcmode="lin" valueType="num">
                                      <p:cBhvr>
                                        <p:cTn id="63" dur="1000" fill="hold"/>
                                        <p:tgtEl>
                                          <p:spTgt spid="68"/>
                                        </p:tgtEl>
                                        <p:attrNameLst>
                                          <p:attrName>ppt_x</p:attrName>
                                        </p:attrNameLst>
                                      </p:cBhvr>
                                      <p:tavLst>
                                        <p:tav tm="0">
                                          <p:val>
                                            <p:strVal val="#ppt_x"/>
                                          </p:val>
                                        </p:tav>
                                        <p:tav tm="100000">
                                          <p:val>
                                            <p:strVal val="#ppt_x"/>
                                          </p:val>
                                        </p:tav>
                                      </p:tavLst>
                                    </p:anim>
                                    <p:anim calcmode="lin" valueType="num">
                                      <p:cBhvr>
                                        <p:cTn id="64" dur="1000" fill="hold"/>
                                        <p:tgtEl>
                                          <p:spTgt spid="68"/>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71"/>
                                        </p:tgtEl>
                                        <p:attrNameLst>
                                          <p:attrName>style.visibility</p:attrName>
                                        </p:attrNameLst>
                                      </p:cBhvr>
                                      <p:to>
                                        <p:strVal val="visible"/>
                                      </p:to>
                                    </p:set>
                                    <p:animEffect transition="in" filter="fade">
                                      <p:cBhvr>
                                        <p:cTn id="67" dur="1000"/>
                                        <p:tgtEl>
                                          <p:spTgt spid="71"/>
                                        </p:tgtEl>
                                      </p:cBhvr>
                                    </p:animEffect>
                                    <p:anim calcmode="lin" valueType="num">
                                      <p:cBhvr>
                                        <p:cTn id="68" dur="1000" fill="hold"/>
                                        <p:tgtEl>
                                          <p:spTgt spid="71"/>
                                        </p:tgtEl>
                                        <p:attrNameLst>
                                          <p:attrName>ppt_x</p:attrName>
                                        </p:attrNameLst>
                                      </p:cBhvr>
                                      <p:tavLst>
                                        <p:tav tm="0">
                                          <p:val>
                                            <p:strVal val="#ppt_x"/>
                                          </p:val>
                                        </p:tav>
                                        <p:tav tm="100000">
                                          <p:val>
                                            <p:strVal val="#ppt_x"/>
                                          </p:val>
                                        </p:tav>
                                      </p:tavLst>
                                    </p:anim>
                                    <p:anim calcmode="lin" valueType="num">
                                      <p:cBhvr>
                                        <p:cTn id="69" dur="1000" fill="hold"/>
                                        <p:tgtEl>
                                          <p:spTgt spid="71"/>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fade">
                                      <p:cBhvr>
                                        <p:cTn id="72" dur="1000"/>
                                        <p:tgtEl>
                                          <p:spTgt spid="72"/>
                                        </p:tgtEl>
                                      </p:cBhvr>
                                    </p:animEffect>
                                    <p:anim calcmode="lin" valueType="num">
                                      <p:cBhvr>
                                        <p:cTn id="73" dur="1000" fill="hold"/>
                                        <p:tgtEl>
                                          <p:spTgt spid="72"/>
                                        </p:tgtEl>
                                        <p:attrNameLst>
                                          <p:attrName>ppt_x</p:attrName>
                                        </p:attrNameLst>
                                      </p:cBhvr>
                                      <p:tavLst>
                                        <p:tav tm="0">
                                          <p:val>
                                            <p:strVal val="#ppt_x"/>
                                          </p:val>
                                        </p:tav>
                                        <p:tav tm="100000">
                                          <p:val>
                                            <p:strVal val="#ppt_x"/>
                                          </p:val>
                                        </p:tav>
                                      </p:tavLst>
                                    </p:anim>
                                    <p:anim calcmode="lin" valueType="num">
                                      <p:cBhvr>
                                        <p:cTn id="74" dur="1000" fill="hold"/>
                                        <p:tgtEl>
                                          <p:spTgt spid="72"/>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73"/>
                                        </p:tgtEl>
                                        <p:attrNameLst>
                                          <p:attrName>style.visibility</p:attrName>
                                        </p:attrNameLst>
                                      </p:cBhvr>
                                      <p:to>
                                        <p:strVal val="visible"/>
                                      </p:to>
                                    </p:set>
                                    <p:animEffect transition="in" filter="fade">
                                      <p:cBhvr>
                                        <p:cTn id="77" dur="1000"/>
                                        <p:tgtEl>
                                          <p:spTgt spid="73"/>
                                        </p:tgtEl>
                                      </p:cBhvr>
                                    </p:animEffect>
                                    <p:anim calcmode="lin" valueType="num">
                                      <p:cBhvr>
                                        <p:cTn id="78" dur="1000" fill="hold"/>
                                        <p:tgtEl>
                                          <p:spTgt spid="73"/>
                                        </p:tgtEl>
                                        <p:attrNameLst>
                                          <p:attrName>ppt_x</p:attrName>
                                        </p:attrNameLst>
                                      </p:cBhvr>
                                      <p:tavLst>
                                        <p:tav tm="0">
                                          <p:val>
                                            <p:strVal val="#ppt_x"/>
                                          </p:val>
                                        </p:tav>
                                        <p:tav tm="100000">
                                          <p:val>
                                            <p:strVal val="#ppt_x"/>
                                          </p:val>
                                        </p:tav>
                                      </p:tavLst>
                                    </p:anim>
                                    <p:anim calcmode="lin" valueType="num">
                                      <p:cBhvr>
                                        <p:cTn id="79" dur="1000" fill="hold"/>
                                        <p:tgtEl>
                                          <p:spTgt spid="73"/>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74"/>
                                        </p:tgtEl>
                                        <p:attrNameLst>
                                          <p:attrName>style.visibility</p:attrName>
                                        </p:attrNameLst>
                                      </p:cBhvr>
                                      <p:to>
                                        <p:strVal val="visible"/>
                                      </p:to>
                                    </p:set>
                                    <p:animEffect transition="in" filter="fade">
                                      <p:cBhvr>
                                        <p:cTn id="82" dur="1000"/>
                                        <p:tgtEl>
                                          <p:spTgt spid="74"/>
                                        </p:tgtEl>
                                      </p:cBhvr>
                                    </p:animEffect>
                                    <p:anim calcmode="lin" valueType="num">
                                      <p:cBhvr>
                                        <p:cTn id="83" dur="1000" fill="hold"/>
                                        <p:tgtEl>
                                          <p:spTgt spid="74"/>
                                        </p:tgtEl>
                                        <p:attrNameLst>
                                          <p:attrName>ppt_x</p:attrName>
                                        </p:attrNameLst>
                                      </p:cBhvr>
                                      <p:tavLst>
                                        <p:tav tm="0">
                                          <p:val>
                                            <p:strVal val="#ppt_x"/>
                                          </p:val>
                                        </p:tav>
                                        <p:tav tm="100000">
                                          <p:val>
                                            <p:strVal val="#ppt_x"/>
                                          </p:val>
                                        </p:tav>
                                      </p:tavLst>
                                    </p:anim>
                                    <p:anim calcmode="lin" valueType="num">
                                      <p:cBhvr>
                                        <p:cTn id="84" dur="1000" fill="hold"/>
                                        <p:tgtEl>
                                          <p:spTgt spid="74"/>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75"/>
                                        </p:tgtEl>
                                        <p:attrNameLst>
                                          <p:attrName>style.visibility</p:attrName>
                                        </p:attrNameLst>
                                      </p:cBhvr>
                                      <p:to>
                                        <p:strVal val="visible"/>
                                      </p:to>
                                    </p:set>
                                    <p:animEffect transition="in" filter="fade">
                                      <p:cBhvr>
                                        <p:cTn id="87" dur="1000"/>
                                        <p:tgtEl>
                                          <p:spTgt spid="75"/>
                                        </p:tgtEl>
                                      </p:cBhvr>
                                    </p:animEffect>
                                    <p:anim calcmode="lin" valueType="num">
                                      <p:cBhvr>
                                        <p:cTn id="88" dur="1000" fill="hold"/>
                                        <p:tgtEl>
                                          <p:spTgt spid="75"/>
                                        </p:tgtEl>
                                        <p:attrNameLst>
                                          <p:attrName>ppt_x</p:attrName>
                                        </p:attrNameLst>
                                      </p:cBhvr>
                                      <p:tavLst>
                                        <p:tav tm="0">
                                          <p:val>
                                            <p:strVal val="#ppt_x"/>
                                          </p:val>
                                        </p:tav>
                                        <p:tav tm="100000">
                                          <p:val>
                                            <p:strVal val="#ppt_x"/>
                                          </p:val>
                                        </p:tav>
                                      </p:tavLst>
                                    </p:anim>
                                    <p:anim calcmode="lin" valueType="num">
                                      <p:cBhvr>
                                        <p:cTn id="89" dur="1000" fill="hold"/>
                                        <p:tgtEl>
                                          <p:spTgt spid="75"/>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76"/>
                                        </p:tgtEl>
                                        <p:attrNameLst>
                                          <p:attrName>style.visibility</p:attrName>
                                        </p:attrNameLst>
                                      </p:cBhvr>
                                      <p:to>
                                        <p:strVal val="visible"/>
                                      </p:to>
                                    </p:set>
                                    <p:animEffect transition="in" filter="fade">
                                      <p:cBhvr>
                                        <p:cTn id="92" dur="1000"/>
                                        <p:tgtEl>
                                          <p:spTgt spid="76"/>
                                        </p:tgtEl>
                                      </p:cBhvr>
                                    </p:animEffect>
                                    <p:anim calcmode="lin" valueType="num">
                                      <p:cBhvr>
                                        <p:cTn id="93" dur="1000" fill="hold"/>
                                        <p:tgtEl>
                                          <p:spTgt spid="76"/>
                                        </p:tgtEl>
                                        <p:attrNameLst>
                                          <p:attrName>ppt_x</p:attrName>
                                        </p:attrNameLst>
                                      </p:cBhvr>
                                      <p:tavLst>
                                        <p:tav tm="0">
                                          <p:val>
                                            <p:strVal val="#ppt_x"/>
                                          </p:val>
                                        </p:tav>
                                        <p:tav tm="100000">
                                          <p:val>
                                            <p:strVal val="#ppt_x"/>
                                          </p:val>
                                        </p:tav>
                                      </p:tavLst>
                                    </p:anim>
                                    <p:anim calcmode="lin" valueType="num">
                                      <p:cBhvr>
                                        <p:cTn id="94" dur="1000" fill="hold"/>
                                        <p:tgtEl>
                                          <p:spTgt spid="76"/>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fade">
                                      <p:cBhvr>
                                        <p:cTn id="97" dur="1000"/>
                                        <p:tgtEl>
                                          <p:spTgt spid="77"/>
                                        </p:tgtEl>
                                      </p:cBhvr>
                                    </p:animEffect>
                                    <p:anim calcmode="lin" valueType="num">
                                      <p:cBhvr>
                                        <p:cTn id="98" dur="1000" fill="hold"/>
                                        <p:tgtEl>
                                          <p:spTgt spid="77"/>
                                        </p:tgtEl>
                                        <p:attrNameLst>
                                          <p:attrName>ppt_x</p:attrName>
                                        </p:attrNameLst>
                                      </p:cBhvr>
                                      <p:tavLst>
                                        <p:tav tm="0">
                                          <p:val>
                                            <p:strVal val="#ppt_x"/>
                                          </p:val>
                                        </p:tav>
                                        <p:tav tm="100000">
                                          <p:val>
                                            <p:strVal val="#ppt_x"/>
                                          </p:val>
                                        </p:tav>
                                      </p:tavLst>
                                    </p:anim>
                                    <p:anim calcmode="lin" valueType="num">
                                      <p:cBhvr>
                                        <p:cTn id="99" dur="1000" fill="hold"/>
                                        <p:tgtEl>
                                          <p:spTgt spid="77"/>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78"/>
                                        </p:tgtEl>
                                        <p:attrNameLst>
                                          <p:attrName>style.visibility</p:attrName>
                                        </p:attrNameLst>
                                      </p:cBhvr>
                                      <p:to>
                                        <p:strVal val="visible"/>
                                      </p:to>
                                    </p:set>
                                    <p:animEffect transition="in" filter="fade">
                                      <p:cBhvr>
                                        <p:cTn id="102" dur="1000"/>
                                        <p:tgtEl>
                                          <p:spTgt spid="78"/>
                                        </p:tgtEl>
                                      </p:cBhvr>
                                    </p:animEffect>
                                    <p:anim calcmode="lin" valueType="num">
                                      <p:cBhvr>
                                        <p:cTn id="103" dur="1000" fill="hold"/>
                                        <p:tgtEl>
                                          <p:spTgt spid="78"/>
                                        </p:tgtEl>
                                        <p:attrNameLst>
                                          <p:attrName>ppt_x</p:attrName>
                                        </p:attrNameLst>
                                      </p:cBhvr>
                                      <p:tavLst>
                                        <p:tav tm="0">
                                          <p:val>
                                            <p:strVal val="#ppt_x"/>
                                          </p:val>
                                        </p:tav>
                                        <p:tav tm="100000">
                                          <p:val>
                                            <p:strVal val="#ppt_x"/>
                                          </p:val>
                                        </p:tav>
                                      </p:tavLst>
                                    </p:anim>
                                    <p:anim calcmode="lin" valueType="num">
                                      <p:cBhvr>
                                        <p:cTn id="104" dur="1000" fill="hold"/>
                                        <p:tgtEl>
                                          <p:spTgt spid="78"/>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79"/>
                                        </p:tgtEl>
                                        <p:attrNameLst>
                                          <p:attrName>style.visibility</p:attrName>
                                        </p:attrNameLst>
                                      </p:cBhvr>
                                      <p:to>
                                        <p:strVal val="visible"/>
                                      </p:to>
                                    </p:set>
                                    <p:animEffect transition="in" filter="fade">
                                      <p:cBhvr>
                                        <p:cTn id="107" dur="1000"/>
                                        <p:tgtEl>
                                          <p:spTgt spid="79"/>
                                        </p:tgtEl>
                                      </p:cBhvr>
                                    </p:animEffect>
                                    <p:anim calcmode="lin" valueType="num">
                                      <p:cBhvr>
                                        <p:cTn id="108" dur="1000" fill="hold"/>
                                        <p:tgtEl>
                                          <p:spTgt spid="79"/>
                                        </p:tgtEl>
                                        <p:attrNameLst>
                                          <p:attrName>ppt_x</p:attrName>
                                        </p:attrNameLst>
                                      </p:cBhvr>
                                      <p:tavLst>
                                        <p:tav tm="0">
                                          <p:val>
                                            <p:strVal val="#ppt_x"/>
                                          </p:val>
                                        </p:tav>
                                        <p:tav tm="100000">
                                          <p:val>
                                            <p:strVal val="#ppt_x"/>
                                          </p:val>
                                        </p:tav>
                                      </p:tavLst>
                                    </p:anim>
                                    <p:anim calcmode="lin" valueType="num">
                                      <p:cBhvr>
                                        <p:cTn id="109" dur="1000" fill="hold"/>
                                        <p:tgtEl>
                                          <p:spTgt spid="79"/>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80"/>
                                        </p:tgtEl>
                                        <p:attrNameLst>
                                          <p:attrName>style.visibility</p:attrName>
                                        </p:attrNameLst>
                                      </p:cBhvr>
                                      <p:to>
                                        <p:strVal val="visible"/>
                                      </p:to>
                                    </p:set>
                                    <p:animEffect transition="in" filter="fade">
                                      <p:cBhvr>
                                        <p:cTn id="112" dur="1000"/>
                                        <p:tgtEl>
                                          <p:spTgt spid="80"/>
                                        </p:tgtEl>
                                      </p:cBhvr>
                                    </p:animEffect>
                                    <p:anim calcmode="lin" valueType="num">
                                      <p:cBhvr>
                                        <p:cTn id="113" dur="1000" fill="hold"/>
                                        <p:tgtEl>
                                          <p:spTgt spid="80"/>
                                        </p:tgtEl>
                                        <p:attrNameLst>
                                          <p:attrName>ppt_x</p:attrName>
                                        </p:attrNameLst>
                                      </p:cBhvr>
                                      <p:tavLst>
                                        <p:tav tm="0">
                                          <p:val>
                                            <p:strVal val="#ppt_x"/>
                                          </p:val>
                                        </p:tav>
                                        <p:tav tm="100000">
                                          <p:val>
                                            <p:strVal val="#ppt_x"/>
                                          </p:val>
                                        </p:tav>
                                      </p:tavLst>
                                    </p:anim>
                                    <p:anim calcmode="lin" valueType="num">
                                      <p:cBhvr>
                                        <p:cTn id="114" dur="1000" fill="hold"/>
                                        <p:tgtEl>
                                          <p:spTgt spid="80"/>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81"/>
                                        </p:tgtEl>
                                        <p:attrNameLst>
                                          <p:attrName>style.visibility</p:attrName>
                                        </p:attrNameLst>
                                      </p:cBhvr>
                                      <p:to>
                                        <p:strVal val="visible"/>
                                      </p:to>
                                    </p:set>
                                    <p:animEffect transition="in" filter="fade">
                                      <p:cBhvr>
                                        <p:cTn id="117" dur="1000"/>
                                        <p:tgtEl>
                                          <p:spTgt spid="81"/>
                                        </p:tgtEl>
                                      </p:cBhvr>
                                    </p:animEffect>
                                    <p:anim calcmode="lin" valueType="num">
                                      <p:cBhvr>
                                        <p:cTn id="118" dur="1000" fill="hold"/>
                                        <p:tgtEl>
                                          <p:spTgt spid="81"/>
                                        </p:tgtEl>
                                        <p:attrNameLst>
                                          <p:attrName>ppt_x</p:attrName>
                                        </p:attrNameLst>
                                      </p:cBhvr>
                                      <p:tavLst>
                                        <p:tav tm="0">
                                          <p:val>
                                            <p:strVal val="#ppt_x"/>
                                          </p:val>
                                        </p:tav>
                                        <p:tav tm="100000">
                                          <p:val>
                                            <p:strVal val="#ppt_x"/>
                                          </p:val>
                                        </p:tav>
                                      </p:tavLst>
                                    </p:anim>
                                    <p:anim calcmode="lin" valueType="num">
                                      <p:cBhvr>
                                        <p:cTn id="119" dur="1000" fill="hold"/>
                                        <p:tgtEl>
                                          <p:spTgt spid="81"/>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82"/>
                                        </p:tgtEl>
                                        <p:attrNameLst>
                                          <p:attrName>style.visibility</p:attrName>
                                        </p:attrNameLst>
                                      </p:cBhvr>
                                      <p:to>
                                        <p:strVal val="visible"/>
                                      </p:to>
                                    </p:set>
                                    <p:animEffect transition="in" filter="fade">
                                      <p:cBhvr>
                                        <p:cTn id="122" dur="1000"/>
                                        <p:tgtEl>
                                          <p:spTgt spid="82"/>
                                        </p:tgtEl>
                                      </p:cBhvr>
                                    </p:animEffect>
                                    <p:anim calcmode="lin" valueType="num">
                                      <p:cBhvr>
                                        <p:cTn id="123" dur="1000" fill="hold"/>
                                        <p:tgtEl>
                                          <p:spTgt spid="82"/>
                                        </p:tgtEl>
                                        <p:attrNameLst>
                                          <p:attrName>ppt_x</p:attrName>
                                        </p:attrNameLst>
                                      </p:cBhvr>
                                      <p:tavLst>
                                        <p:tav tm="0">
                                          <p:val>
                                            <p:strVal val="#ppt_x"/>
                                          </p:val>
                                        </p:tav>
                                        <p:tav tm="100000">
                                          <p:val>
                                            <p:strVal val="#ppt_x"/>
                                          </p:val>
                                        </p:tav>
                                      </p:tavLst>
                                    </p:anim>
                                    <p:anim calcmode="lin" valueType="num">
                                      <p:cBhvr>
                                        <p:cTn id="124" dur="1000" fill="hold"/>
                                        <p:tgtEl>
                                          <p:spTgt spid="82"/>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83"/>
                                        </p:tgtEl>
                                        <p:attrNameLst>
                                          <p:attrName>style.visibility</p:attrName>
                                        </p:attrNameLst>
                                      </p:cBhvr>
                                      <p:to>
                                        <p:strVal val="visible"/>
                                      </p:to>
                                    </p:set>
                                    <p:animEffect transition="in" filter="fade">
                                      <p:cBhvr>
                                        <p:cTn id="127" dur="1000"/>
                                        <p:tgtEl>
                                          <p:spTgt spid="83"/>
                                        </p:tgtEl>
                                      </p:cBhvr>
                                    </p:animEffect>
                                    <p:anim calcmode="lin" valueType="num">
                                      <p:cBhvr>
                                        <p:cTn id="128" dur="1000" fill="hold"/>
                                        <p:tgtEl>
                                          <p:spTgt spid="83"/>
                                        </p:tgtEl>
                                        <p:attrNameLst>
                                          <p:attrName>ppt_x</p:attrName>
                                        </p:attrNameLst>
                                      </p:cBhvr>
                                      <p:tavLst>
                                        <p:tav tm="0">
                                          <p:val>
                                            <p:strVal val="#ppt_x"/>
                                          </p:val>
                                        </p:tav>
                                        <p:tav tm="100000">
                                          <p:val>
                                            <p:strVal val="#ppt_x"/>
                                          </p:val>
                                        </p:tav>
                                      </p:tavLst>
                                    </p:anim>
                                    <p:anim calcmode="lin" valueType="num">
                                      <p:cBhvr>
                                        <p:cTn id="129" dur="1000" fill="hold"/>
                                        <p:tgtEl>
                                          <p:spTgt spid="83"/>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84"/>
                                        </p:tgtEl>
                                        <p:attrNameLst>
                                          <p:attrName>style.visibility</p:attrName>
                                        </p:attrNameLst>
                                      </p:cBhvr>
                                      <p:to>
                                        <p:strVal val="visible"/>
                                      </p:to>
                                    </p:set>
                                    <p:animEffect transition="in" filter="fade">
                                      <p:cBhvr>
                                        <p:cTn id="132" dur="1000"/>
                                        <p:tgtEl>
                                          <p:spTgt spid="84"/>
                                        </p:tgtEl>
                                      </p:cBhvr>
                                    </p:animEffect>
                                    <p:anim calcmode="lin" valueType="num">
                                      <p:cBhvr>
                                        <p:cTn id="133" dur="1000" fill="hold"/>
                                        <p:tgtEl>
                                          <p:spTgt spid="84"/>
                                        </p:tgtEl>
                                        <p:attrNameLst>
                                          <p:attrName>ppt_x</p:attrName>
                                        </p:attrNameLst>
                                      </p:cBhvr>
                                      <p:tavLst>
                                        <p:tav tm="0">
                                          <p:val>
                                            <p:strVal val="#ppt_x"/>
                                          </p:val>
                                        </p:tav>
                                        <p:tav tm="100000">
                                          <p:val>
                                            <p:strVal val="#ppt_x"/>
                                          </p:val>
                                        </p:tav>
                                      </p:tavLst>
                                    </p:anim>
                                    <p:anim calcmode="lin" valueType="num">
                                      <p:cBhvr>
                                        <p:cTn id="134" dur="1000" fill="hold"/>
                                        <p:tgtEl>
                                          <p:spTgt spid="84"/>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85"/>
                                        </p:tgtEl>
                                        <p:attrNameLst>
                                          <p:attrName>style.visibility</p:attrName>
                                        </p:attrNameLst>
                                      </p:cBhvr>
                                      <p:to>
                                        <p:strVal val="visible"/>
                                      </p:to>
                                    </p:set>
                                    <p:animEffect transition="in" filter="fade">
                                      <p:cBhvr>
                                        <p:cTn id="137" dur="1000"/>
                                        <p:tgtEl>
                                          <p:spTgt spid="85"/>
                                        </p:tgtEl>
                                      </p:cBhvr>
                                    </p:animEffect>
                                    <p:anim calcmode="lin" valueType="num">
                                      <p:cBhvr>
                                        <p:cTn id="138" dur="1000" fill="hold"/>
                                        <p:tgtEl>
                                          <p:spTgt spid="85"/>
                                        </p:tgtEl>
                                        <p:attrNameLst>
                                          <p:attrName>ppt_x</p:attrName>
                                        </p:attrNameLst>
                                      </p:cBhvr>
                                      <p:tavLst>
                                        <p:tav tm="0">
                                          <p:val>
                                            <p:strVal val="#ppt_x"/>
                                          </p:val>
                                        </p:tav>
                                        <p:tav tm="100000">
                                          <p:val>
                                            <p:strVal val="#ppt_x"/>
                                          </p:val>
                                        </p:tav>
                                      </p:tavLst>
                                    </p:anim>
                                    <p:anim calcmode="lin" valueType="num">
                                      <p:cBhvr>
                                        <p:cTn id="139" dur="1000" fill="hold"/>
                                        <p:tgtEl>
                                          <p:spTgt spid="85"/>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86"/>
                                        </p:tgtEl>
                                        <p:attrNameLst>
                                          <p:attrName>style.visibility</p:attrName>
                                        </p:attrNameLst>
                                      </p:cBhvr>
                                      <p:to>
                                        <p:strVal val="visible"/>
                                      </p:to>
                                    </p:set>
                                    <p:animEffect transition="in" filter="fade">
                                      <p:cBhvr>
                                        <p:cTn id="142" dur="1000"/>
                                        <p:tgtEl>
                                          <p:spTgt spid="86"/>
                                        </p:tgtEl>
                                      </p:cBhvr>
                                    </p:animEffect>
                                    <p:anim calcmode="lin" valueType="num">
                                      <p:cBhvr>
                                        <p:cTn id="143" dur="1000" fill="hold"/>
                                        <p:tgtEl>
                                          <p:spTgt spid="86"/>
                                        </p:tgtEl>
                                        <p:attrNameLst>
                                          <p:attrName>ppt_x</p:attrName>
                                        </p:attrNameLst>
                                      </p:cBhvr>
                                      <p:tavLst>
                                        <p:tav tm="0">
                                          <p:val>
                                            <p:strVal val="#ppt_x"/>
                                          </p:val>
                                        </p:tav>
                                        <p:tav tm="100000">
                                          <p:val>
                                            <p:strVal val="#ppt_x"/>
                                          </p:val>
                                        </p:tav>
                                      </p:tavLst>
                                    </p:anim>
                                    <p:anim calcmode="lin" valueType="num">
                                      <p:cBhvr>
                                        <p:cTn id="144" dur="1000" fill="hold"/>
                                        <p:tgtEl>
                                          <p:spTgt spid="86"/>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88"/>
                                        </p:tgtEl>
                                        <p:attrNameLst>
                                          <p:attrName>style.visibility</p:attrName>
                                        </p:attrNameLst>
                                      </p:cBhvr>
                                      <p:to>
                                        <p:strVal val="visible"/>
                                      </p:to>
                                    </p:set>
                                    <p:animEffect transition="in" filter="fade">
                                      <p:cBhvr>
                                        <p:cTn id="147" dur="1000"/>
                                        <p:tgtEl>
                                          <p:spTgt spid="88"/>
                                        </p:tgtEl>
                                      </p:cBhvr>
                                    </p:animEffect>
                                    <p:anim calcmode="lin" valueType="num">
                                      <p:cBhvr>
                                        <p:cTn id="148" dur="1000" fill="hold"/>
                                        <p:tgtEl>
                                          <p:spTgt spid="88"/>
                                        </p:tgtEl>
                                        <p:attrNameLst>
                                          <p:attrName>ppt_x</p:attrName>
                                        </p:attrNameLst>
                                      </p:cBhvr>
                                      <p:tavLst>
                                        <p:tav tm="0">
                                          <p:val>
                                            <p:strVal val="#ppt_x"/>
                                          </p:val>
                                        </p:tav>
                                        <p:tav tm="100000">
                                          <p:val>
                                            <p:strVal val="#ppt_x"/>
                                          </p:val>
                                        </p:tav>
                                      </p:tavLst>
                                    </p:anim>
                                    <p:anim calcmode="lin" valueType="num">
                                      <p:cBhvr>
                                        <p:cTn id="149" dur="1000" fill="hold"/>
                                        <p:tgtEl>
                                          <p:spTgt spid="88"/>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89"/>
                                        </p:tgtEl>
                                        <p:attrNameLst>
                                          <p:attrName>style.visibility</p:attrName>
                                        </p:attrNameLst>
                                      </p:cBhvr>
                                      <p:to>
                                        <p:strVal val="visible"/>
                                      </p:to>
                                    </p:set>
                                    <p:animEffect transition="in" filter="fade">
                                      <p:cBhvr>
                                        <p:cTn id="152" dur="1000"/>
                                        <p:tgtEl>
                                          <p:spTgt spid="89"/>
                                        </p:tgtEl>
                                      </p:cBhvr>
                                    </p:animEffect>
                                    <p:anim calcmode="lin" valueType="num">
                                      <p:cBhvr>
                                        <p:cTn id="153" dur="1000" fill="hold"/>
                                        <p:tgtEl>
                                          <p:spTgt spid="89"/>
                                        </p:tgtEl>
                                        <p:attrNameLst>
                                          <p:attrName>ppt_x</p:attrName>
                                        </p:attrNameLst>
                                      </p:cBhvr>
                                      <p:tavLst>
                                        <p:tav tm="0">
                                          <p:val>
                                            <p:strVal val="#ppt_x"/>
                                          </p:val>
                                        </p:tav>
                                        <p:tav tm="100000">
                                          <p:val>
                                            <p:strVal val="#ppt_x"/>
                                          </p:val>
                                        </p:tav>
                                      </p:tavLst>
                                    </p:anim>
                                    <p:anim calcmode="lin" valueType="num">
                                      <p:cBhvr>
                                        <p:cTn id="154" dur="1000" fill="hold"/>
                                        <p:tgtEl>
                                          <p:spTgt spid="89"/>
                                        </p:tgtEl>
                                        <p:attrNameLst>
                                          <p:attrName>ppt_y</p:attrName>
                                        </p:attrNameLst>
                                      </p:cBhvr>
                                      <p:tavLst>
                                        <p:tav tm="0">
                                          <p:val>
                                            <p:strVal val="#ppt_y+.1"/>
                                          </p:val>
                                        </p:tav>
                                        <p:tav tm="100000">
                                          <p:val>
                                            <p:strVal val="#ppt_y"/>
                                          </p:val>
                                        </p:tav>
                                      </p:tavLst>
                                    </p:anim>
                                  </p:childTnLst>
                                </p:cTn>
                              </p:par>
                              <p:par>
                                <p:cTn id="155" presetID="42" presetClass="entr" presetSubtype="0" fill="hold" grpId="0" nodeType="withEffect">
                                  <p:stCondLst>
                                    <p:cond delay="0"/>
                                  </p:stCondLst>
                                  <p:childTnLst>
                                    <p:set>
                                      <p:cBhvr>
                                        <p:cTn id="156" dur="1" fill="hold">
                                          <p:stCondLst>
                                            <p:cond delay="0"/>
                                          </p:stCondLst>
                                        </p:cTn>
                                        <p:tgtEl>
                                          <p:spTgt spid="90"/>
                                        </p:tgtEl>
                                        <p:attrNameLst>
                                          <p:attrName>style.visibility</p:attrName>
                                        </p:attrNameLst>
                                      </p:cBhvr>
                                      <p:to>
                                        <p:strVal val="visible"/>
                                      </p:to>
                                    </p:set>
                                    <p:animEffect transition="in" filter="fade">
                                      <p:cBhvr>
                                        <p:cTn id="157" dur="1000"/>
                                        <p:tgtEl>
                                          <p:spTgt spid="90"/>
                                        </p:tgtEl>
                                      </p:cBhvr>
                                    </p:animEffect>
                                    <p:anim calcmode="lin" valueType="num">
                                      <p:cBhvr>
                                        <p:cTn id="158" dur="1000" fill="hold"/>
                                        <p:tgtEl>
                                          <p:spTgt spid="90"/>
                                        </p:tgtEl>
                                        <p:attrNameLst>
                                          <p:attrName>ppt_x</p:attrName>
                                        </p:attrNameLst>
                                      </p:cBhvr>
                                      <p:tavLst>
                                        <p:tav tm="0">
                                          <p:val>
                                            <p:strVal val="#ppt_x"/>
                                          </p:val>
                                        </p:tav>
                                        <p:tav tm="100000">
                                          <p:val>
                                            <p:strVal val="#ppt_x"/>
                                          </p:val>
                                        </p:tav>
                                      </p:tavLst>
                                    </p:anim>
                                    <p:anim calcmode="lin" valueType="num">
                                      <p:cBhvr>
                                        <p:cTn id="159" dur="1000" fill="hold"/>
                                        <p:tgtEl>
                                          <p:spTgt spid="90"/>
                                        </p:tgtEl>
                                        <p:attrNameLst>
                                          <p:attrName>ppt_y</p:attrName>
                                        </p:attrNameLst>
                                      </p:cBhvr>
                                      <p:tavLst>
                                        <p:tav tm="0">
                                          <p:val>
                                            <p:strVal val="#ppt_y+.1"/>
                                          </p:val>
                                        </p:tav>
                                        <p:tav tm="100000">
                                          <p:val>
                                            <p:strVal val="#ppt_y"/>
                                          </p:val>
                                        </p:tav>
                                      </p:tavLst>
                                    </p:anim>
                                  </p:childTnLst>
                                </p:cTn>
                              </p:par>
                              <p:par>
                                <p:cTn id="160" presetID="42" presetClass="entr" presetSubtype="0" fill="hold" grpId="0" nodeType="withEffect">
                                  <p:stCondLst>
                                    <p:cond delay="0"/>
                                  </p:stCondLst>
                                  <p:childTnLst>
                                    <p:set>
                                      <p:cBhvr>
                                        <p:cTn id="161" dur="1" fill="hold">
                                          <p:stCondLst>
                                            <p:cond delay="0"/>
                                          </p:stCondLst>
                                        </p:cTn>
                                        <p:tgtEl>
                                          <p:spTgt spid="91"/>
                                        </p:tgtEl>
                                        <p:attrNameLst>
                                          <p:attrName>style.visibility</p:attrName>
                                        </p:attrNameLst>
                                      </p:cBhvr>
                                      <p:to>
                                        <p:strVal val="visible"/>
                                      </p:to>
                                    </p:set>
                                    <p:animEffect transition="in" filter="fade">
                                      <p:cBhvr>
                                        <p:cTn id="162" dur="1000"/>
                                        <p:tgtEl>
                                          <p:spTgt spid="91"/>
                                        </p:tgtEl>
                                      </p:cBhvr>
                                    </p:animEffect>
                                    <p:anim calcmode="lin" valueType="num">
                                      <p:cBhvr>
                                        <p:cTn id="163" dur="1000" fill="hold"/>
                                        <p:tgtEl>
                                          <p:spTgt spid="91"/>
                                        </p:tgtEl>
                                        <p:attrNameLst>
                                          <p:attrName>ppt_x</p:attrName>
                                        </p:attrNameLst>
                                      </p:cBhvr>
                                      <p:tavLst>
                                        <p:tav tm="0">
                                          <p:val>
                                            <p:strVal val="#ppt_x"/>
                                          </p:val>
                                        </p:tav>
                                        <p:tav tm="100000">
                                          <p:val>
                                            <p:strVal val="#ppt_x"/>
                                          </p:val>
                                        </p:tav>
                                      </p:tavLst>
                                    </p:anim>
                                    <p:anim calcmode="lin" valueType="num">
                                      <p:cBhvr>
                                        <p:cTn id="164" dur="1000" fill="hold"/>
                                        <p:tgtEl>
                                          <p:spTgt spid="91"/>
                                        </p:tgtEl>
                                        <p:attrNameLst>
                                          <p:attrName>ppt_y</p:attrName>
                                        </p:attrNameLst>
                                      </p:cBhvr>
                                      <p:tavLst>
                                        <p:tav tm="0">
                                          <p:val>
                                            <p:strVal val="#ppt_y+.1"/>
                                          </p:val>
                                        </p:tav>
                                        <p:tav tm="100000">
                                          <p:val>
                                            <p:strVal val="#ppt_y"/>
                                          </p:val>
                                        </p:tav>
                                      </p:tavLst>
                                    </p:anim>
                                  </p:childTnLst>
                                </p:cTn>
                              </p:par>
                              <p:par>
                                <p:cTn id="165" presetID="42" presetClass="entr" presetSubtype="0" fill="hold" grpId="0" nodeType="withEffect">
                                  <p:stCondLst>
                                    <p:cond delay="0"/>
                                  </p:stCondLst>
                                  <p:childTnLst>
                                    <p:set>
                                      <p:cBhvr>
                                        <p:cTn id="166" dur="1" fill="hold">
                                          <p:stCondLst>
                                            <p:cond delay="0"/>
                                          </p:stCondLst>
                                        </p:cTn>
                                        <p:tgtEl>
                                          <p:spTgt spid="95"/>
                                        </p:tgtEl>
                                        <p:attrNameLst>
                                          <p:attrName>style.visibility</p:attrName>
                                        </p:attrNameLst>
                                      </p:cBhvr>
                                      <p:to>
                                        <p:strVal val="visible"/>
                                      </p:to>
                                    </p:set>
                                    <p:animEffect transition="in" filter="fade">
                                      <p:cBhvr>
                                        <p:cTn id="167" dur="1000"/>
                                        <p:tgtEl>
                                          <p:spTgt spid="95"/>
                                        </p:tgtEl>
                                      </p:cBhvr>
                                    </p:animEffect>
                                    <p:anim calcmode="lin" valueType="num">
                                      <p:cBhvr>
                                        <p:cTn id="168" dur="1000" fill="hold"/>
                                        <p:tgtEl>
                                          <p:spTgt spid="95"/>
                                        </p:tgtEl>
                                        <p:attrNameLst>
                                          <p:attrName>ppt_x</p:attrName>
                                        </p:attrNameLst>
                                      </p:cBhvr>
                                      <p:tavLst>
                                        <p:tav tm="0">
                                          <p:val>
                                            <p:strVal val="#ppt_x"/>
                                          </p:val>
                                        </p:tav>
                                        <p:tav tm="100000">
                                          <p:val>
                                            <p:strVal val="#ppt_x"/>
                                          </p:val>
                                        </p:tav>
                                      </p:tavLst>
                                    </p:anim>
                                    <p:anim calcmode="lin" valueType="num">
                                      <p:cBhvr>
                                        <p:cTn id="169"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1" grpId="0" animBg="1"/>
      <p:bldP spid="53" grpId="0"/>
      <p:bldP spid="54" grpId="0" animBg="1"/>
      <p:bldP spid="58" grpId="0"/>
      <p:bldP spid="62" grpId="0" animBg="1"/>
      <p:bldP spid="72" grpId="0" animBg="1"/>
      <p:bldP spid="73" grpId="0"/>
      <p:bldP spid="74" grpId="0" animBg="1"/>
      <p:bldP spid="76" grpId="0"/>
      <p:bldP spid="77" grpId="0"/>
      <p:bldP spid="78" grpId="0"/>
      <p:bldP spid="88" grpId="0"/>
      <p:bldP spid="89" grpId="0" animBg="1"/>
      <p:bldP spid="90" grpId="0" animBg="1"/>
      <p:bldP spid="91" grpId="0" animBg="1"/>
      <p:bldP spid="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26567" y="1256936"/>
            <a:ext cx="11312337" cy="4902444"/>
            <a:chOff x="861492" y="1176702"/>
            <a:chExt cx="7423011" cy="3385821"/>
          </a:xfrm>
        </p:grpSpPr>
        <p:sp>
          <p:nvSpPr>
            <p:cNvPr id="5" name="圆角矩形 4"/>
            <p:cNvSpPr/>
            <p:nvPr/>
          </p:nvSpPr>
          <p:spPr>
            <a:xfrm>
              <a:off x="899160" y="1221265"/>
              <a:ext cx="7345680" cy="3277267"/>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42"/>
            <p:cNvSpPr txBox="1"/>
            <p:nvPr/>
          </p:nvSpPr>
          <p:spPr>
            <a:xfrm>
              <a:off x="1149524" y="1320717"/>
              <a:ext cx="6985259" cy="3241806"/>
            </a:xfrm>
            <a:prstGeom prst="rect">
              <a:avLst/>
            </a:prstGeom>
            <a:noFill/>
          </p:spPr>
          <p:txBody>
            <a:bodyPr wrap="square" lIns="0" tIns="0" rIns="0" bIns="0" rtlCol="0">
              <a:spAutoFit/>
            </a:bodyPr>
            <a:lstStyle/>
            <a:p>
              <a:pPr algn="just">
                <a:lnSpc>
                  <a:spcPct val="150000"/>
                </a:lnSpc>
              </a:pPr>
              <a:r>
                <a:rPr lang="en-US" altLang="zh-CN" sz="1600" b="1" dirty="0">
                  <a:solidFill>
                    <a:schemeClr val="bg1">
                      <a:lumMod val="10000"/>
                    </a:schemeClr>
                  </a:solidFill>
                  <a:latin typeface="+mj-ea"/>
                  <a:ea typeface="+mj-ea"/>
                </a:rPr>
                <a:t>Dear Customers,</a:t>
              </a:r>
              <a:endParaRPr lang="en-US" altLang="zh-CN" sz="1600" b="1" dirty="0">
                <a:solidFill>
                  <a:schemeClr val="bg1">
                    <a:lumMod val="10000"/>
                  </a:schemeClr>
                </a:solidFill>
                <a:latin typeface="+mj-ea"/>
                <a:ea typeface="+mj-ea"/>
              </a:endParaRPr>
            </a:p>
            <a:p>
              <a:pPr algn="just">
                <a:lnSpc>
                  <a:spcPct val="150000"/>
                </a:lnSpc>
              </a:pPr>
              <a:r>
                <a:rPr lang="en-US" altLang="zh-CN" sz="1600" b="1" dirty="0">
                  <a:solidFill>
                    <a:schemeClr val="bg1">
                      <a:lumMod val="10000"/>
                    </a:schemeClr>
                  </a:solidFill>
                  <a:latin typeface="+mj-ea"/>
                  <a:ea typeface="+mj-ea"/>
                </a:rPr>
                <a:t>Thank you for your trust in OPPO service. Please tell us about your experience</a:t>
              </a:r>
              <a:endParaRPr lang="en-US" altLang="zh-CN" sz="1600" b="1" dirty="0">
                <a:solidFill>
                  <a:schemeClr val="bg1">
                    <a:lumMod val="10000"/>
                  </a:schemeClr>
                </a:solidFill>
                <a:latin typeface="+mj-ea"/>
                <a:ea typeface="+mj-ea"/>
              </a:endParaRPr>
            </a:p>
            <a:p>
              <a:pPr algn="just"/>
              <a:endParaRPr lang="en-US" altLang="zh-CN" b="1" dirty="0">
                <a:solidFill>
                  <a:schemeClr val="bg1">
                    <a:lumMod val="10000"/>
                  </a:schemeClr>
                </a:solidFill>
                <a:latin typeface="+mj-ea"/>
                <a:ea typeface="+mj-ea"/>
              </a:endParaRPr>
            </a:p>
            <a:p>
              <a:pPr algn="just">
                <a:lnSpc>
                  <a:spcPct val="150000"/>
                </a:lnSpc>
              </a:pPr>
              <a:r>
                <a:rPr lang="en-US" altLang="zh-CN" b="1" dirty="0">
                  <a:solidFill>
                    <a:schemeClr val="bg1">
                      <a:lumMod val="10000"/>
                    </a:schemeClr>
                  </a:solidFill>
                  <a:latin typeface="+mj-ea"/>
                  <a:ea typeface="+mj-ea"/>
                </a:rPr>
                <a:t>Q1</a:t>
              </a:r>
              <a:r>
                <a:rPr lang="zh-CN" altLang="en-US" b="1" dirty="0">
                  <a:solidFill>
                    <a:schemeClr val="bg1">
                      <a:lumMod val="10000"/>
                    </a:schemeClr>
                  </a:solidFill>
                  <a:latin typeface="+mj-ea"/>
                  <a:ea typeface="+mj-ea"/>
                </a:rPr>
                <a:t>：</a:t>
              </a:r>
              <a:r>
                <a:rPr kumimoji="0" lang="en-US" altLang="zh-CN" sz="16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How satisfied are you with this after-sales service? Based on your experience, please rate from 1 to 10 points. 1-very dissatisfied, 10-very satisfied.</a:t>
              </a:r>
              <a:endParaRPr lang="en-US" altLang="zh-CN" sz="1600" dirty="0">
                <a:solidFill>
                  <a:schemeClr val="bg1">
                    <a:lumMod val="10000"/>
                  </a:schemeClr>
                </a:solidFill>
                <a:latin typeface="+mj-ea"/>
                <a:ea typeface="+mj-ea"/>
              </a:endParaRPr>
            </a:p>
            <a:p>
              <a:pPr algn="just">
                <a:lnSpc>
                  <a:spcPct val="150000"/>
                </a:lnSpc>
                <a:defRPr/>
              </a:pPr>
              <a:r>
                <a:rPr lang="en-US" altLang="zh-CN" b="1" dirty="0">
                  <a:solidFill>
                    <a:schemeClr val="bg1">
                      <a:lumMod val="10000"/>
                    </a:schemeClr>
                  </a:solidFill>
                  <a:latin typeface="+mj-ea"/>
                  <a:ea typeface="+mj-ea"/>
                </a:rPr>
                <a:t>Q2</a:t>
              </a:r>
              <a:r>
                <a:rPr lang="zh-CN" altLang="en-US" b="1" dirty="0">
                  <a:solidFill>
                    <a:schemeClr val="bg1">
                      <a:lumMod val="10000"/>
                    </a:schemeClr>
                  </a:solidFill>
                  <a:latin typeface="+mj-ea"/>
                  <a:ea typeface="+mj-ea"/>
                </a:rPr>
                <a:t>：</a:t>
              </a:r>
              <a:r>
                <a:rPr lang="zh-CN" altLang="en-US" sz="1600" dirty="0">
                  <a:solidFill>
                    <a:schemeClr val="bg1">
                      <a:lumMod val="10000"/>
                    </a:schemeClr>
                  </a:solidFill>
                  <a:latin typeface="+mj-ea"/>
                  <a:ea typeface="+mj-ea"/>
                </a:rPr>
                <a:t>（</a:t>
              </a:r>
              <a:r>
                <a:rPr lang="en-US" altLang="zh-CN" sz="1600" dirty="0">
                  <a:solidFill>
                    <a:schemeClr val="bg1">
                      <a:lumMod val="10000"/>
                    </a:schemeClr>
                  </a:solidFill>
                  <a:latin typeface="+mj-ea"/>
                  <a:ea typeface="+mj-ea"/>
                </a:rPr>
                <a:t>9-10</a:t>
              </a:r>
              <a:r>
                <a:rPr lang="zh-CN" altLang="en-US" sz="1600" dirty="0">
                  <a:solidFill>
                    <a:schemeClr val="bg1">
                      <a:lumMod val="10000"/>
                    </a:schemeClr>
                  </a:solidFill>
                  <a:latin typeface="+mj-ea"/>
                  <a:ea typeface="+mj-ea"/>
                </a:rPr>
                <a:t> </a:t>
              </a:r>
              <a:r>
                <a:rPr lang="en-US" altLang="zh-CN" sz="1600" dirty="0">
                  <a:solidFill>
                    <a:schemeClr val="bg1">
                      <a:lumMod val="10000"/>
                    </a:schemeClr>
                  </a:solidFill>
                  <a:latin typeface="+mj-ea"/>
                  <a:ea typeface="+mj-ea"/>
                </a:rPr>
                <a:t>points</a:t>
              </a:r>
              <a:r>
                <a:rPr lang="zh-CN" altLang="en-US" sz="1600" dirty="0">
                  <a:solidFill>
                    <a:schemeClr val="bg1">
                      <a:lumMod val="10000"/>
                    </a:schemeClr>
                  </a:solidFill>
                  <a:latin typeface="+mj-ea"/>
                  <a:ea typeface="+mj-ea"/>
                </a:rPr>
                <a:t>）</a:t>
              </a:r>
              <a:r>
                <a:rPr kumimoji="0" lang="en-US" altLang="zh-CN" sz="16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We’re delighted to hear your experience was great. Which of the following aspects are you mainly satisfied with?</a:t>
              </a:r>
              <a:endParaRPr kumimoji="0" lang="en-US" altLang="zh-CN" sz="16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a:p>
              <a:pPr algn="just">
                <a:lnSpc>
                  <a:spcPct val="150000"/>
                </a:lnSpc>
              </a:pPr>
              <a:r>
                <a:rPr lang="zh-CN" altLang="en-US" sz="1600" dirty="0">
                  <a:solidFill>
                    <a:schemeClr val="bg1">
                      <a:lumMod val="10000"/>
                    </a:schemeClr>
                  </a:solidFill>
                  <a:latin typeface="+mj-ea"/>
                  <a:ea typeface="+mj-ea"/>
                </a:rPr>
                <a:t>         （</a:t>
              </a:r>
              <a:r>
                <a:rPr lang="en-US" altLang="zh-CN" sz="1600" dirty="0">
                  <a:solidFill>
                    <a:schemeClr val="bg1">
                      <a:lumMod val="10000"/>
                    </a:schemeClr>
                  </a:solidFill>
                  <a:latin typeface="+mj-ea"/>
                  <a:ea typeface="+mj-ea"/>
                </a:rPr>
                <a:t>7-8</a:t>
              </a:r>
              <a:r>
                <a:rPr lang="zh-CN" altLang="en-US" sz="1600" dirty="0">
                  <a:solidFill>
                    <a:schemeClr val="bg1">
                      <a:lumMod val="10000"/>
                    </a:schemeClr>
                  </a:solidFill>
                  <a:latin typeface="+mj-ea"/>
                  <a:ea typeface="+mj-ea"/>
                </a:rPr>
                <a:t> </a:t>
              </a:r>
              <a:r>
                <a:rPr lang="en-US" altLang="zh-CN" sz="1600" dirty="0">
                  <a:solidFill>
                    <a:schemeClr val="bg1">
                      <a:lumMod val="10000"/>
                    </a:schemeClr>
                  </a:solidFill>
                  <a:latin typeface="+mj-ea"/>
                  <a:ea typeface="+mj-ea"/>
                </a:rPr>
                <a:t>points)</a:t>
              </a:r>
              <a:r>
                <a:rPr lang="zh-CN" altLang="en-US" sz="1600" dirty="0">
                  <a:solidFill>
                    <a:schemeClr val="bg1">
                      <a:lumMod val="10000"/>
                    </a:schemeClr>
                  </a:solidFill>
                  <a:latin typeface="+mj-ea"/>
                  <a:ea typeface="+mj-ea"/>
                </a:rPr>
                <a:t> </a:t>
              </a:r>
              <a:r>
                <a:rPr lang="en-US" altLang="zh-CN" sz="1600" dirty="0">
                  <a:solidFill>
                    <a:schemeClr val="bg1">
                      <a:lumMod val="10000"/>
                    </a:schemeClr>
                  </a:solidFill>
                  <a:latin typeface="+mj-ea"/>
                  <a:ea typeface="+mj-ea"/>
                </a:rPr>
                <a:t>Thanks for your feedback. What things can we improve?</a:t>
              </a:r>
              <a:endParaRPr lang="en-US" altLang="zh-CN" sz="1600" dirty="0">
                <a:solidFill>
                  <a:schemeClr val="bg1">
                    <a:lumMod val="10000"/>
                  </a:schemeClr>
                </a:solidFill>
                <a:latin typeface="+mj-ea"/>
                <a:ea typeface="+mj-ea"/>
              </a:endParaRPr>
            </a:p>
            <a:p>
              <a:pPr marL="0" marR="0" lvl="0" indent="0" algn="just" defTabSz="914400" rtl="0" eaLnBrk="1" fontAlgn="auto" latinLnBrk="0" hangingPunct="1">
                <a:lnSpc>
                  <a:spcPct val="100000"/>
                </a:lnSpc>
                <a:spcBef>
                  <a:spcPts val="0"/>
                </a:spcBef>
                <a:spcAft>
                  <a:spcPts val="0"/>
                </a:spcAft>
                <a:buClrTx/>
                <a:buSzTx/>
                <a:buFontTx/>
                <a:buNone/>
                <a:defRPr/>
              </a:pPr>
              <a:r>
                <a:rPr lang="zh-CN" altLang="en-US" sz="1600" dirty="0">
                  <a:solidFill>
                    <a:schemeClr val="bg1">
                      <a:lumMod val="10000"/>
                    </a:schemeClr>
                  </a:solidFill>
                  <a:latin typeface="+mj-ea"/>
                  <a:ea typeface="+mj-ea"/>
                </a:rPr>
                <a:t>         （</a:t>
              </a:r>
              <a:r>
                <a:rPr lang="en-US" altLang="zh-CN" sz="1600" dirty="0">
                  <a:solidFill>
                    <a:schemeClr val="bg1">
                      <a:lumMod val="10000"/>
                    </a:schemeClr>
                  </a:solidFill>
                  <a:latin typeface="+mj-ea"/>
                  <a:ea typeface="+mj-ea"/>
                </a:rPr>
                <a:t>1-6</a:t>
              </a:r>
              <a:r>
                <a:rPr lang="zh-CN" altLang="en-US" sz="1600" dirty="0">
                  <a:solidFill>
                    <a:schemeClr val="bg1">
                      <a:lumMod val="10000"/>
                    </a:schemeClr>
                  </a:solidFill>
                  <a:latin typeface="+mj-ea"/>
                  <a:ea typeface="+mj-ea"/>
                </a:rPr>
                <a:t> </a:t>
              </a:r>
              <a:r>
                <a:rPr lang="en-US" altLang="zh-CN" sz="1600" dirty="0">
                  <a:solidFill>
                    <a:schemeClr val="bg1">
                      <a:lumMod val="10000"/>
                    </a:schemeClr>
                  </a:solidFill>
                  <a:latin typeface="+mj-ea"/>
                  <a:ea typeface="+mj-ea"/>
                </a:rPr>
                <a:t>points</a:t>
              </a:r>
              <a:r>
                <a:rPr lang="zh-CN" altLang="en-US" sz="1600" dirty="0">
                  <a:solidFill>
                    <a:schemeClr val="bg1">
                      <a:lumMod val="10000"/>
                    </a:schemeClr>
                  </a:solidFill>
                  <a:latin typeface="+mj-ea"/>
                  <a:ea typeface="+mj-ea"/>
                </a:rPr>
                <a:t>）</a:t>
              </a:r>
              <a:r>
                <a:rPr kumimoji="0" lang="en-US" altLang="zh-CN" sz="16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We’re sorry to hear your experience was not good. What things can we do better?</a:t>
              </a:r>
              <a:endParaRPr kumimoji="0" lang="en-US" altLang="zh-CN" sz="16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a:p>
              <a:pPr algn="just"/>
              <a:endParaRPr lang="en-US" altLang="zh-CN" b="1" dirty="0">
                <a:solidFill>
                  <a:schemeClr val="bg1">
                    <a:lumMod val="10000"/>
                  </a:schemeClr>
                </a:solidFill>
                <a:latin typeface="+mj-ea"/>
                <a:ea typeface="+mj-ea"/>
              </a:endParaRPr>
            </a:p>
            <a:p>
              <a:pPr algn="just">
                <a:lnSpc>
                  <a:spcPct val="150000"/>
                </a:lnSpc>
              </a:pPr>
              <a:r>
                <a:rPr lang="en-US" altLang="zh-CN" sz="1600" b="1" dirty="0">
                  <a:solidFill>
                    <a:schemeClr val="bg1">
                      <a:lumMod val="10000"/>
                    </a:schemeClr>
                  </a:solidFill>
                  <a:latin typeface="+mj-ea"/>
                  <a:ea typeface="+mj-ea"/>
                </a:rPr>
                <a:t>Thanks again for your participation. If you have any questions, please contact us with OPPO Hotline on ******. Have a nice day!</a:t>
              </a:r>
              <a:endParaRPr lang="en-US" altLang="zh-CN" sz="1600" b="1" dirty="0">
                <a:solidFill>
                  <a:schemeClr val="bg1">
                    <a:lumMod val="10000"/>
                  </a:schemeClr>
                </a:solidFill>
                <a:latin typeface="+mj-ea"/>
                <a:ea typeface="+mj-ea"/>
              </a:endParaRPr>
            </a:p>
            <a:p>
              <a:pPr algn="just"/>
              <a:endParaRPr lang="zh-CN" altLang="en-US" dirty="0">
                <a:solidFill>
                  <a:schemeClr val="bg1">
                    <a:lumMod val="10000"/>
                  </a:schemeClr>
                </a:solidFill>
                <a:latin typeface="+mj-ea"/>
                <a:ea typeface="+mj-ea"/>
              </a:endParaRPr>
            </a:p>
          </p:txBody>
        </p:sp>
        <p:sp>
          <p:nvSpPr>
            <p:cNvPr id="8"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93"/>
            <p:cNvSpPr/>
            <p:nvPr/>
          </p:nvSpPr>
          <p:spPr>
            <a:xfrm rot="10800000">
              <a:off x="7996471" y="4257510"/>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Distribute the Survey</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476116" y="1801240"/>
            <a:ext cx="3541710" cy="4675680"/>
          </a:xfrm>
          <a:prstGeom prst="rect">
            <a:avLst/>
          </a:prstGeom>
          <a:noFill/>
          <a:ln w="12700" cap="flat">
            <a:solidFill>
              <a:schemeClr val="bg1">
                <a:lumMod val="10000"/>
              </a:schemeClr>
            </a:solidFill>
            <a:miter lim="400000"/>
          </a:ln>
          <a:effectLst/>
          <a:sp3d/>
        </p:spPr>
        <p:txBody>
          <a:bodyPr rot="0" spcFirstLastPara="1" vertOverflow="overflow" horzOverflow="overflow" vert="horz" wrap="square" lIns="25400" tIns="25400" rIns="25400" bIns="25400" numCol="1" spcCol="38100" rtlCol="0" anchor="ctr">
            <a:no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Q2</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9-10</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 </a:t>
            </a: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points</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	Convenient to inquire the official after-sales information </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(2)	Convenient appointment for repair</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(3)	Easy to find Service Center</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(4)	Comfortable and tidy environment</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(5)	There was a receptionist and maintenance process guidelines in Service Center</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(6)	Service staff was friendly and polite</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	Clearly tell me what the issue was</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(8)	Professional and effectively solved the issue</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	Fast repair  </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(10)	</a:t>
            </a:r>
            <a:r>
              <a:rPr kumimoji="0" lang="en-US" altLang="zh-CN" sz="1000" b="0" i="0" u="none" strike="noStrike" kern="0" cap="none" spc="0" normalizeH="0" baseline="0" noProof="0" dirty="0" err="1">
                <a:ln>
                  <a:noFill/>
                </a:ln>
                <a:solidFill>
                  <a:schemeClr val="bg1">
                    <a:lumMod val="10000"/>
                  </a:schemeClr>
                </a:solidFill>
                <a:effectLst/>
                <a:uLnTx/>
                <a:uFillTx/>
                <a:latin typeface="OPPOSans M" panose="00020600040101010101" charset="-122"/>
                <a:ea typeface="OPPOSans M" panose="00020600040101010101" charset="-122"/>
                <a:sym typeface="Helvetica Neue"/>
              </a:rPr>
              <a:t>Resonable</a:t>
            </a: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 repair costs or discounts</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(11)	Transparent repair costs</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(12)	Short queueing time</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(13)	Service Report was provided</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(14)	Other intimate service (free gifts, drinks, snacks)</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(15)	Convenient international warranty</a:t>
            </a:r>
            <a:endPar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(16)	Others</a:t>
            </a:r>
            <a:r>
              <a:rPr kumimoji="0" lang="zh-CN" altLang="en-US"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___________(please fill out</a:t>
            </a:r>
            <a:r>
              <a:rPr kumimoji="0" lang="zh-CN" altLang="en-US"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p:txBody>
      </p:sp>
      <p:sp>
        <p:nvSpPr>
          <p:cNvPr id="14" name="文本框 13"/>
          <p:cNvSpPr txBox="1"/>
          <p:nvPr/>
        </p:nvSpPr>
        <p:spPr>
          <a:xfrm>
            <a:off x="4341163" y="1801239"/>
            <a:ext cx="3541710" cy="4675679"/>
          </a:xfrm>
          <a:prstGeom prst="rect">
            <a:avLst/>
          </a:prstGeom>
          <a:noFill/>
          <a:ln w="12700" cap="flat">
            <a:solidFill>
              <a:schemeClr val="bg1">
                <a:lumMod val="10000"/>
              </a:schemeClr>
            </a:solidFill>
            <a:miter lim="400000"/>
          </a:ln>
          <a:effectLst/>
          <a:sp3d/>
        </p:spPr>
        <p:txBody>
          <a:bodyPr rot="0" spcFirstLastPara="1" vertOverflow="overflow" horzOverflow="overflow" vert="horz" wrap="square" lIns="25400" tIns="25400" rIns="25400" bIns="25400" numCol="1" spcCol="38100" rtlCol="0" anchor="t">
            <a:no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Q2</a:t>
            </a:r>
            <a:r>
              <a:rPr kumimoji="0" lang="zh-CN" altLang="en-US"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Wingdings" panose="05000000000000000000" pitchFamily="2" charset="2"/>
              </a:rPr>
              <a:t>：（</a:t>
            </a:r>
            <a:r>
              <a:rPr kumimoji="0" lang="en-US" altLang="zh-CN"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Wingdings" panose="05000000000000000000" pitchFamily="2" charset="2"/>
              </a:rPr>
              <a:t>9-10</a:t>
            </a:r>
            <a:r>
              <a:rPr lang="zh-CN" altLang="en-US" sz="1100" b="1" kern="0" dirty="0">
                <a:solidFill>
                  <a:schemeClr val="bg1">
                    <a:lumMod val="10000"/>
                  </a:schemeClr>
                </a:solidFill>
                <a:latin typeface="OPPOSans M" panose="00020600040101010101" charset="-122"/>
                <a:ea typeface="OPPOSans M" panose="00020600040101010101" charset="-122"/>
                <a:sym typeface="Wingdings" panose="05000000000000000000" pitchFamily="2" charset="2"/>
              </a:rPr>
              <a:t> </a:t>
            </a:r>
            <a:r>
              <a:rPr lang="en-US" altLang="zh-CN" sz="1100" b="1" kern="0" dirty="0">
                <a:solidFill>
                  <a:schemeClr val="bg1">
                    <a:lumMod val="10000"/>
                  </a:schemeClr>
                </a:solidFill>
                <a:latin typeface="OPPOSans M" panose="00020600040101010101" charset="-122"/>
                <a:ea typeface="OPPOSans M" panose="00020600040101010101" charset="-122"/>
                <a:sym typeface="Wingdings" panose="05000000000000000000" pitchFamily="2" charset="2"/>
              </a:rPr>
              <a:t>points</a:t>
            </a:r>
            <a:r>
              <a:rPr kumimoji="0" lang="zh-CN" altLang="en-US"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Wingdings" panose="05000000000000000000" pitchFamily="2" charset="2"/>
              </a:rPr>
              <a:t>）</a:t>
            </a:r>
            <a:endParaRPr kumimoji="0" lang="en-US" altLang="zh-CN"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	Service staff was friendly and polite</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(2)	Clearly tell me what the issue was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(3)	Clearly tell me how long the repair time was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(4)	Professional and effectively solved the issue</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(5)	Reasonable repair costs or discounts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(6)	Service Report was provided</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	Short delivery time and fast repair </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(8)	Convenient to pay</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	Free delivery charges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(10)	Others</a:t>
            </a:r>
            <a:r>
              <a:rPr kumimoji="0" lang="zh-CN" altLang="en-US"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___________(please fill out</a:t>
            </a:r>
            <a:r>
              <a:rPr kumimoji="0" lang="zh-CN" altLang="en-US"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p:txBody>
      </p:sp>
      <p:sp>
        <p:nvSpPr>
          <p:cNvPr id="15" name="文本框 14"/>
          <p:cNvSpPr txBox="1"/>
          <p:nvPr/>
        </p:nvSpPr>
        <p:spPr>
          <a:xfrm>
            <a:off x="8205790" y="1801240"/>
            <a:ext cx="3541710" cy="4675678"/>
          </a:xfrm>
          <a:prstGeom prst="rect">
            <a:avLst/>
          </a:prstGeom>
          <a:noFill/>
          <a:ln w="12700" cap="flat">
            <a:solidFill>
              <a:schemeClr val="bg1">
                <a:lumMod val="10000"/>
              </a:schemeClr>
            </a:solidFill>
            <a:miter lim="400000"/>
          </a:ln>
          <a:effectLst/>
          <a:sp3d/>
        </p:spPr>
        <p:txBody>
          <a:bodyPr rot="0" spcFirstLastPara="1" vertOverflow="overflow" horzOverflow="overflow" vert="horz" wrap="square" lIns="25400" tIns="25400" rIns="25400" bIns="25400" numCol="1" spcCol="38100" rtlCol="0" anchor="t">
            <a:no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Q2</a:t>
            </a:r>
            <a:r>
              <a:rPr kumimoji="0" lang="zh-CN" altLang="en-US"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Wingdings" panose="05000000000000000000" pitchFamily="2" charset="2"/>
              </a:rPr>
              <a:t>：（</a:t>
            </a:r>
            <a:r>
              <a:rPr kumimoji="0" lang="en-US" altLang="zh-CN"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Wingdings" panose="05000000000000000000" pitchFamily="2" charset="2"/>
              </a:rPr>
              <a:t>9-10 points</a:t>
            </a:r>
            <a:r>
              <a:rPr kumimoji="0" lang="zh-CN" altLang="en-US"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Wingdings" panose="05000000000000000000" pitchFamily="2" charset="2"/>
              </a:rPr>
              <a:t>）</a:t>
            </a:r>
            <a:endParaRPr kumimoji="0" lang="en-US" altLang="zh-CN" sz="11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	Salespersons or dealers were friendly and polite</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(2)	Salespersons or dealers could clearly tell me what the issue was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(3)	Salespersons or dealers could clearly tell me how long the repair time was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(4)	Effectively solved the issue</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(5)	Reasonable repair costs or discounts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(6)	Service Report was provided</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	Short delivery time and fast repair </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(8)	Convenient to pay</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	Free delivery charges</a:t>
            </a:r>
            <a:endPar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(10)	Others</a:t>
            </a:r>
            <a:r>
              <a:rPr kumimoji="0" lang="zh-CN" altLang="en-US"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___________(please fill out</a:t>
            </a:r>
            <a:r>
              <a:rPr kumimoji="0" lang="zh-CN" altLang="en-US"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100" b="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p:txBody>
      </p:sp>
      <p:sp>
        <p:nvSpPr>
          <p:cNvPr id="2" name="矩形: 圆角 1"/>
          <p:cNvSpPr/>
          <p:nvPr/>
        </p:nvSpPr>
        <p:spPr>
          <a:xfrm>
            <a:off x="476115" y="1073285"/>
            <a:ext cx="3541710" cy="561263"/>
          </a:xfrm>
          <a:prstGeom prst="round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b="1" dirty="0">
                <a:solidFill>
                  <a:schemeClr val="bg1">
                    <a:lumMod val="10000"/>
                  </a:schemeClr>
                </a:solidFill>
              </a:rPr>
              <a:t>Type 1: </a:t>
            </a:r>
            <a:endParaRPr lang="en-US" altLang="zh-CN" sz="1400" b="1" dirty="0">
              <a:solidFill>
                <a:schemeClr val="bg1">
                  <a:lumMod val="10000"/>
                </a:schemeClr>
              </a:solidFill>
            </a:endParaRPr>
          </a:p>
          <a:p>
            <a:pPr algn="ctr"/>
            <a:r>
              <a:rPr lang="en-US" altLang="zh-CN" sz="1400" b="1" dirty="0">
                <a:solidFill>
                  <a:schemeClr val="bg1">
                    <a:lumMod val="10000"/>
                  </a:schemeClr>
                </a:solidFill>
              </a:rPr>
              <a:t>Users who send for repairing on-site</a:t>
            </a:r>
            <a:endParaRPr lang="en-US" altLang="zh-CN" sz="1400" b="1" dirty="0">
              <a:solidFill>
                <a:schemeClr val="bg1">
                  <a:lumMod val="10000"/>
                </a:schemeClr>
              </a:solidFill>
            </a:endParaRPr>
          </a:p>
        </p:txBody>
      </p:sp>
      <p:sp>
        <p:nvSpPr>
          <p:cNvPr id="3" name="矩形: 圆角 2"/>
          <p:cNvSpPr/>
          <p:nvPr/>
        </p:nvSpPr>
        <p:spPr>
          <a:xfrm>
            <a:off x="4341163" y="1073285"/>
            <a:ext cx="3541710" cy="561263"/>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b="1" dirty="0">
                <a:solidFill>
                  <a:schemeClr val="bg1">
                    <a:lumMod val="10000"/>
                  </a:schemeClr>
                </a:solidFill>
              </a:rPr>
              <a:t>Type2: Users who send for repairing by mailing</a:t>
            </a:r>
            <a:endParaRPr lang="en-US" altLang="zh-CN" sz="1400" b="1" dirty="0">
              <a:solidFill>
                <a:schemeClr val="bg1">
                  <a:lumMod val="10000"/>
                </a:schemeClr>
              </a:solidFill>
            </a:endParaRPr>
          </a:p>
        </p:txBody>
      </p:sp>
      <p:sp>
        <p:nvSpPr>
          <p:cNvPr id="4" name="矩形: 圆角 3"/>
          <p:cNvSpPr/>
          <p:nvPr/>
        </p:nvSpPr>
        <p:spPr>
          <a:xfrm>
            <a:off x="8205790" y="1073284"/>
            <a:ext cx="3510095" cy="561263"/>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b="1" dirty="0">
                <a:solidFill>
                  <a:schemeClr val="bg1">
                    <a:lumMod val="10000"/>
                  </a:schemeClr>
                </a:solidFill>
              </a:rPr>
              <a:t>Type3: Users who send for repairing via dealers, salesman, or operators </a:t>
            </a:r>
            <a:endParaRPr lang="en-US" altLang="zh-CN" sz="1400" b="1" dirty="0">
              <a:solidFill>
                <a:schemeClr val="bg1">
                  <a:lumMod val="10000"/>
                </a:schemeClr>
              </a:solidFill>
            </a:endParaRPr>
          </a:p>
        </p:txBody>
      </p:sp>
      <p:sp>
        <p:nvSpPr>
          <p:cNvPr id="11"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Distribute the Survey</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476116" y="1801240"/>
            <a:ext cx="3541710" cy="4675680"/>
          </a:xfrm>
          <a:prstGeom prst="rect">
            <a:avLst/>
          </a:prstGeom>
          <a:noFill/>
          <a:ln w="12700" cap="flat">
            <a:solidFill>
              <a:schemeClr val="bg1">
                <a:lumMod val="10000"/>
              </a:schemeClr>
            </a:solidFill>
            <a:miter lim="400000"/>
          </a:ln>
          <a:effectLst/>
          <a:sp3d/>
        </p:spPr>
        <p:txBody>
          <a:bodyPr rot="0" spcFirstLastPara="1" vertOverflow="overflow" horzOverflow="overflow" vert="horz" wrap="square" lIns="25400" tIns="25400" rIns="25400" bIns="25400" numCol="1" spcCol="38100" rtlCol="0" anchor="ctr">
            <a:no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Q2</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1-6 points</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7-8 points</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	Inconvenient to find Service Center </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(2)	Environment is not good enough</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(3)	Service staff was unfriendly and ignored me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(4)	Data lost after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(5)	Communication skill was not good enough</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(6)	Some wrong information was provided</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	Attitude was not good enough, such as arguing with me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(8)	Didn't effectively solve the issue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	Waiting time for queuing, repair, return and exchange was a little long</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(10)	Unreasonable charge and high price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(11)	Phone damaged after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(12)	Waiting spare part for long time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(13)	New issues came out after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(14)	Didn't call me to fetch the phone in time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(15)	Failure to inform me the warranty</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(16)	Inspection result was controversial</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(17)	Others</a:t>
            </a:r>
            <a:r>
              <a:rPr kumimoji="0" lang="zh-CN" altLang="en-US"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___________(please fill out</a:t>
            </a:r>
            <a:r>
              <a:rPr kumimoji="0" lang="zh-CN" altLang="en-US"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p:txBody>
      </p:sp>
      <p:sp>
        <p:nvSpPr>
          <p:cNvPr id="14" name="文本框 13"/>
          <p:cNvSpPr txBox="1"/>
          <p:nvPr/>
        </p:nvSpPr>
        <p:spPr>
          <a:xfrm>
            <a:off x="4341163" y="1801239"/>
            <a:ext cx="3541710" cy="4675679"/>
          </a:xfrm>
          <a:prstGeom prst="rect">
            <a:avLst/>
          </a:prstGeom>
          <a:noFill/>
          <a:ln w="12700" cap="flat">
            <a:solidFill>
              <a:schemeClr val="bg1">
                <a:lumMod val="10000"/>
              </a:schemeClr>
            </a:solidFill>
            <a:miter lim="400000"/>
          </a:ln>
          <a:effectLst/>
          <a:sp3d/>
        </p:spPr>
        <p:txBody>
          <a:bodyPr rot="0" spcFirstLastPara="1" vertOverflow="overflow" horzOverflow="overflow" vert="horz" wrap="square" lIns="25400" tIns="25400" rIns="25400" bIns="25400" numCol="1" spcCol="38100" rtlCol="0" anchor="t">
            <a:no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Q2</a:t>
            </a:r>
            <a:r>
              <a:rPr kumimoji="0" lang="zh-CN" altLang="en-US"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1-6 points</a:t>
            </a:r>
            <a:r>
              <a:rPr kumimoji="0" lang="zh-CN" altLang="en-US"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7-8 points</a:t>
            </a:r>
            <a:r>
              <a:rPr kumimoji="0" lang="zh-CN" altLang="en-US"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5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	Inconvenient to inquire the official after-sales information </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(2)	Service staff was not friendly enough</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(3)	Couldn't clearly tell me what the issue was</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(4)	Couldn't clearly tell me how long the repair time was</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(5)	Didn't effectively solve the issue; repeated repair</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(6)	Unreasonable charge and  high price</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	Didn't provide Service Report </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(8)	Delay of delivery</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	Inconvenient to pay</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(10)	Data lost after repair</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(11)	Phone damaged after repair</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(12)	New issues came out after repair</a:t>
            </a:r>
            <a:endPar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(13)	Others</a:t>
            </a:r>
            <a:r>
              <a:rPr kumimoji="0" lang="zh-CN" altLang="en-US"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___________(please fill out</a:t>
            </a:r>
            <a:r>
              <a:rPr kumimoji="0" lang="zh-CN" altLang="en-US"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5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p:txBody>
      </p:sp>
      <p:sp>
        <p:nvSpPr>
          <p:cNvPr id="15" name="文本框 14"/>
          <p:cNvSpPr txBox="1"/>
          <p:nvPr/>
        </p:nvSpPr>
        <p:spPr>
          <a:xfrm>
            <a:off x="8205790" y="1801240"/>
            <a:ext cx="3541710" cy="4675678"/>
          </a:xfrm>
          <a:prstGeom prst="rect">
            <a:avLst/>
          </a:prstGeom>
          <a:noFill/>
          <a:ln w="12700" cap="flat">
            <a:solidFill>
              <a:schemeClr val="bg1">
                <a:lumMod val="10000"/>
              </a:schemeClr>
            </a:solidFill>
            <a:miter lim="400000"/>
          </a:ln>
          <a:effectLst/>
          <a:sp3d/>
        </p:spPr>
        <p:txBody>
          <a:bodyPr rot="0" spcFirstLastPara="1" vertOverflow="overflow" horzOverflow="overflow" vert="horz" wrap="square" lIns="25400" tIns="25400" rIns="25400" bIns="25400" numCol="1" spcCol="38100" rtlCol="0" anchor="t">
            <a:no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Q2</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1-6 points</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7-8 points</a:t>
            </a:r>
            <a:r>
              <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00" b="1"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	Inconvenient to inquire the official after-sales information </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(2)	Salespersons or dealers were not friendly enough</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(3)	Salespersons or dealers couldn't clearly tell me what the issue was</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(4)	Salespersons or dealers couldn't clearly tell me how long the repair time was</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(5)	Didn't effectively solve the issue; repeated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(6)	Unreasonable charge and  high price</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(7)	Didn't provide Service Report </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(8)	Delay of delivery</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(9)	Inconvenient to pay</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(10)	Phone damaged after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(11)	Data lost after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(12)	New issues came out after repair</a:t>
            </a:r>
            <a:endPar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(13)	Others</a:t>
            </a:r>
            <a:r>
              <a:rPr kumimoji="0" lang="zh-CN" altLang="en-US"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r>
              <a:rPr kumimoji="0" lang="en-US" altLang="zh-CN"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___________(please fill out</a:t>
            </a:r>
            <a:r>
              <a:rPr kumimoji="0" lang="zh-CN" altLang="en-US"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rPr>
              <a:t>）</a:t>
            </a:r>
            <a:endParaRPr kumimoji="0" lang="zh-CN" altLang="en-US" sz="1000" i="0" u="none" strike="noStrike" kern="0" cap="none" spc="0" normalizeH="0" baseline="0" noProof="0" dirty="0">
              <a:ln>
                <a:noFill/>
              </a:ln>
              <a:solidFill>
                <a:schemeClr val="bg1">
                  <a:lumMod val="10000"/>
                </a:schemeClr>
              </a:solidFill>
              <a:effectLst/>
              <a:uLnTx/>
              <a:uFillTx/>
              <a:latin typeface="OPPOSans M" panose="00020600040101010101" charset="-122"/>
              <a:ea typeface="OPPOSans M" panose="00020600040101010101" charset="-122"/>
              <a:sym typeface="Helvetica Neue"/>
            </a:endParaRPr>
          </a:p>
        </p:txBody>
      </p:sp>
      <p:sp>
        <p:nvSpPr>
          <p:cNvPr id="2" name="矩形: 圆角 1"/>
          <p:cNvSpPr/>
          <p:nvPr/>
        </p:nvSpPr>
        <p:spPr>
          <a:xfrm>
            <a:off x="476116" y="948363"/>
            <a:ext cx="3541710" cy="561263"/>
          </a:xfrm>
          <a:prstGeom prst="round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b="1" dirty="0">
                <a:solidFill>
                  <a:schemeClr val="bg1">
                    <a:lumMod val="10000"/>
                  </a:schemeClr>
                </a:solidFill>
              </a:rPr>
              <a:t>Type 1: </a:t>
            </a:r>
            <a:endParaRPr lang="en-US" altLang="zh-CN" sz="1400" b="1" dirty="0">
              <a:solidFill>
                <a:schemeClr val="bg1">
                  <a:lumMod val="10000"/>
                </a:schemeClr>
              </a:solidFill>
            </a:endParaRPr>
          </a:p>
          <a:p>
            <a:pPr algn="ctr"/>
            <a:r>
              <a:rPr lang="en-US" altLang="zh-CN" sz="1400" b="1" dirty="0">
                <a:solidFill>
                  <a:schemeClr val="bg1">
                    <a:lumMod val="10000"/>
                  </a:schemeClr>
                </a:solidFill>
              </a:rPr>
              <a:t>Users who send for repairing on-site</a:t>
            </a:r>
            <a:endParaRPr lang="en-US" altLang="zh-CN" sz="1400" b="1" dirty="0">
              <a:solidFill>
                <a:schemeClr val="bg1">
                  <a:lumMod val="10000"/>
                </a:schemeClr>
              </a:solidFill>
            </a:endParaRPr>
          </a:p>
        </p:txBody>
      </p:sp>
      <p:sp>
        <p:nvSpPr>
          <p:cNvPr id="3" name="矩形: 圆角 2"/>
          <p:cNvSpPr/>
          <p:nvPr/>
        </p:nvSpPr>
        <p:spPr>
          <a:xfrm>
            <a:off x="4341163" y="948363"/>
            <a:ext cx="3541710" cy="561263"/>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b="1" dirty="0">
                <a:solidFill>
                  <a:schemeClr val="bg1">
                    <a:lumMod val="10000"/>
                  </a:schemeClr>
                </a:solidFill>
              </a:rPr>
              <a:t>Type2: Users who send for repairing by mailing</a:t>
            </a:r>
            <a:endParaRPr lang="en-US" altLang="zh-CN" sz="1400" b="1" dirty="0">
              <a:solidFill>
                <a:schemeClr val="bg1">
                  <a:lumMod val="10000"/>
                </a:schemeClr>
              </a:solidFill>
            </a:endParaRPr>
          </a:p>
        </p:txBody>
      </p:sp>
      <p:sp>
        <p:nvSpPr>
          <p:cNvPr id="4" name="矩形: 圆角 3"/>
          <p:cNvSpPr/>
          <p:nvPr/>
        </p:nvSpPr>
        <p:spPr>
          <a:xfrm>
            <a:off x="8205790" y="972773"/>
            <a:ext cx="3510095" cy="561263"/>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b="1" dirty="0">
                <a:solidFill>
                  <a:schemeClr val="bg1">
                    <a:lumMod val="10000"/>
                  </a:schemeClr>
                </a:solidFill>
              </a:rPr>
              <a:t>Type3: Users who send for repairing via dealers, salesman, or operators </a:t>
            </a:r>
            <a:endParaRPr lang="en-US" altLang="zh-CN" sz="1400" b="1" dirty="0">
              <a:solidFill>
                <a:schemeClr val="bg1">
                  <a:lumMod val="10000"/>
                </a:schemeClr>
              </a:solidFill>
            </a:endParaRPr>
          </a:p>
        </p:txBody>
      </p:sp>
      <p:sp>
        <p:nvSpPr>
          <p:cNvPr id="10"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Distribute the Survey</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123013" y="2242579"/>
            <a:ext cx="10861169" cy="2460289"/>
          </a:xfrm>
          <a:prstGeom prst="rect">
            <a:avLst/>
          </a:prstGeom>
        </p:spPr>
        <p:txBody>
          <a:bodyPr wrap="square">
            <a:spAutoFit/>
          </a:bodyPr>
          <a:lstStyle/>
          <a:p>
            <a:pPr marL="342900" indent="-342900">
              <a:lnSpc>
                <a:spcPct val="250000"/>
              </a:lnSpc>
              <a:buFont typeface="+mj-lt"/>
              <a:buAutoNum type="arabicPeriod"/>
            </a:pPr>
            <a:r>
              <a:rPr kumimoji="1" lang="en-US" altLang="zh-CN" sz="1600" dirty="0">
                <a:solidFill>
                  <a:schemeClr val="bg2">
                    <a:lumMod val="25000"/>
                  </a:schemeClr>
                </a:solidFill>
                <a:latin typeface="OPPOSans M" panose="00020600040101010101" charset="-122"/>
                <a:ea typeface="OPPOSans M" panose="00020600040101010101" charset="-122"/>
                <a:cs typeface="OPPOSans B" panose="00020600040101010101" charset="-122"/>
              </a:rPr>
              <a:t>Learn how OPPO company conduct NPS survey, and understand the direction of NPS improvement;</a:t>
            </a:r>
            <a:endParaRPr kumimoji="1" lang="en-US" altLang="zh-CN" sz="1600" dirty="0">
              <a:solidFill>
                <a:schemeClr val="bg2">
                  <a:lumMod val="25000"/>
                </a:schemeClr>
              </a:solidFill>
              <a:latin typeface="OPPOSans M" panose="00020600040101010101" charset="-122"/>
              <a:ea typeface="OPPOSans M" panose="00020600040101010101" charset="-122"/>
              <a:cs typeface="OPPOSans B" panose="00020600040101010101" charset="-122"/>
            </a:endParaRPr>
          </a:p>
          <a:p>
            <a:pPr marL="342900" indent="-342900">
              <a:lnSpc>
                <a:spcPct val="250000"/>
              </a:lnSpc>
              <a:buFont typeface="+mj-lt"/>
              <a:buAutoNum type="arabicPeriod"/>
            </a:pPr>
            <a:r>
              <a:rPr kumimoji="1" lang="en-US" altLang="zh-CN" sz="1600" dirty="0">
                <a:solidFill>
                  <a:schemeClr val="bg2">
                    <a:lumMod val="25000"/>
                  </a:schemeClr>
                </a:solidFill>
                <a:latin typeface="OPPOSans M" panose="00020600040101010101" charset="-122"/>
                <a:ea typeface="OPPOSans M" panose="00020600040101010101" charset="-122"/>
                <a:cs typeface="OPPOSans B" panose="00020600040101010101" charset="-122"/>
              </a:rPr>
              <a:t>Learn the service NPS survey system and data interpretation methods, and establish an NPS way of thinking;</a:t>
            </a:r>
            <a:endParaRPr kumimoji="1" lang="en-US" altLang="zh-CN" sz="1600" dirty="0">
              <a:solidFill>
                <a:schemeClr val="bg2">
                  <a:lumMod val="25000"/>
                </a:schemeClr>
              </a:solidFill>
              <a:latin typeface="OPPOSans M" panose="00020600040101010101" charset="-122"/>
              <a:ea typeface="OPPOSans M" panose="00020600040101010101" charset="-122"/>
              <a:cs typeface="OPPOSans B" panose="00020600040101010101" charset="-122"/>
            </a:endParaRPr>
          </a:p>
        </p:txBody>
      </p:sp>
      <p:cxnSp>
        <p:nvCxnSpPr>
          <p:cNvPr id="18" name="直接连接符 17"/>
          <p:cNvCxnSpPr/>
          <p:nvPr/>
        </p:nvCxnSpPr>
        <p:spPr>
          <a:xfrm>
            <a:off x="0" y="117643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325292" y="652094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1292505" y="520918"/>
            <a:ext cx="4364962" cy="461665"/>
          </a:xfrm>
          <a:prstGeom prst="rect">
            <a:avLst/>
          </a:prstGeom>
          <a:noFill/>
        </p:spPr>
        <p:txBody>
          <a:bodyPr wrap="square" rtlCol="0">
            <a:spAutoFit/>
          </a:bodyPr>
          <a:lstStyle/>
          <a:p>
            <a:pPr algn="l"/>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Training Objectives</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10" name="组合 9"/>
          <p:cNvGrpSpPr/>
          <p:nvPr/>
        </p:nvGrpSpPr>
        <p:grpSpPr>
          <a:xfrm>
            <a:off x="637939" y="174719"/>
            <a:ext cx="445538" cy="670757"/>
            <a:chOff x="637939" y="174719"/>
            <a:chExt cx="445538" cy="670757"/>
          </a:xfrm>
        </p:grpSpPr>
        <p:sp>
          <p:nvSpPr>
            <p:cNvPr id="11" name="等腰三角形 10"/>
            <p:cNvSpPr/>
            <p:nvPr userDrawn="1"/>
          </p:nvSpPr>
          <p:spPr>
            <a:xfrm rot="8146147">
              <a:off x="689434" y="174719"/>
              <a:ext cx="394043" cy="425714"/>
            </a:xfrm>
            <a:prstGeom prst="triangle">
              <a:avLst/>
            </a:prstGeom>
            <a:solidFill>
              <a:srgbClr val="2DC84D"/>
            </a:solidFill>
            <a:ln>
              <a:solidFill>
                <a:srgbClr val="2DC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sp>
          <p:nvSpPr>
            <p:cNvPr id="13" name="等腰三角形 12"/>
            <p:cNvSpPr/>
            <p:nvPr userDrawn="1"/>
          </p:nvSpPr>
          <p:spPr>
            <a:xfrm rot="4194585">
              <a:off x="681486" y="492113"/>
              <a:ext cx="309816" cy="396909"/>
            </a:xfrm>
            <a:prstGeom prst="triangle">
              <a:avLst/>
            </a:prstGeom>
            <a:solidFill>
              <a:srgbClr val="046A38"/>
            </a:solidFill>
            <a:ln>
              <a:solidFill>
                <a:srgbClr val="CAC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grpSp>
      <p:sp>
        <p:nvSpPr>
          <p:cNvPr id="14" name="矩形 13"/>
          <p:cNvSpPr/>
          <p:nvPr/>
        </p:nvSpPr>
        <p:spPr>
          <a:xfrm>
            <a:off x="794259" y="1657804"/>
            <a:ext cx="8314733" cy="3924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18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rPr>
              <a:t>Through one-hour learning, you will get:</a:t>
            </a:r>
            <a:endParaRPr kumimoji="1" lang="zh-CN" altLang="en-US" sz="18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箭头: 上 264"/>
          <p:cNvSpPr/>
          <p:nvPr/>
        </p:nvSpPr>
        <p:spPr>
          <a:xfrm>
            <a:off x="1830890" y="1941921"/>
            <a:ext cx="187777" cy="3116438"/>
          </a:xfrm>
          <a:prstGeom prst="upArrow">
            <a:avLst/>
          </a:prstGeom>
          <a:solidFill>
            <a:schemeClr val="accent6">
              <a:lumMod val="50000"/>
            </a:scheme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700" b="0" i="0" u="none" strike="noStrike" kern="0" cap="none" spc="0" normalizeH="0" baseline="0" noProof="0" dirty="0">
              <a:ln>
                <a:noFill/>
              </a:ln>
              <a:solidFill>
                <a:prstClr val="white">
                  <a:lumMod val="50000"/>
                </a:prstClr>
              </a:solidFill>
              <a:effectLst/>
              <a:uLnTx/>
              <a:uFillTx/>
              <a:latin typeface="OPPOSans M" panose="00020600040101010101" charset="-122"/>
              <a:ea typeface="OPPOSans M" panose="00020600040101010101" charset="-122"/>
            </a:endParaRPr>
          </a:p>
        </p:txBody>
      </p:sp>
      <p:sp>
        <p:nvSpPr>
          <p:cNvPr id="22" name="箭头: 上 262"/>
          <p:cNvSpPr/>
          <p:nvPr/>
        </p:nvSpPr>
        <p:spPr>
          <a:xfrm rot="5400000">
            <a:off x="6145979" y="3661677"/>
            <a:ext cx="166597" cy="4834717"/>
          </a:xfrm>
          <a:prstGeom prst="upArrow">
            <a:avLst/>
          </a:prstGeom>
          <a:solidFill>
            <a:schemeClr val="accent6">
              <a:lumMod val="50000"/>
            </a:scheme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700" b="0" i="0" u="none" strike="noStrike" kern="0" cap="none" spc="0" normalizeH="0" baseline="0" noProof="0" dirty="0">
              <a:ln>
                <a:noFill/>
              </a:ln>
              <a:solidFill>
                <a:prstClr val="white">
                  <a:lumMod val="50000"/>
                </a:prstClr>
              </a:solidFill>
              <a:effectLst/>
              <a:uLnTx/>
              <a:uFillTx/>
              <a:latin typeface="OPPOSans M" panose="00020600040101010101" charset="-122"/>
              <a:ea typeface="OPPOSans M" panose="00020600040101010101" charset="-122"/>
            </a:endParaRPr>
          </a:p>
        </p:txBody>
      </p:sp>
      <p:sp>
        <p:nvSpPr>
          <p:cNvPr id="23" name="Text Box 11"/>
          <p:cNvSpPr txBox="1">
            <a:spLocks noChangeArrowheads="1"/>
          </p:cNvSpPr>
          <p:nvPr/>
        </p:nvSpPr>
        <p:spPr bwMode="auto">
          <a:xfrm>
            <a:off x="1584841" y="1206435"/>
            <a:ext cx="67987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zh-CN"/>
            </a:defPPr>
            <a:lvl1pPr marR="0" lvl="0" indent="0" algn="ctr" fontAlgn="auto">
              <a:lnSpc>
                <a:spcPct val="100000"/>
              </a:lnSpc>
              <a:spcBef>
                <a:spcPct val="50000"/>
              </a:spcBef>
              <a:spcAft>
                <a:spcPts val="0"/>
              </a:spcAft>
              <a:buClrTx/>
              <a:buSzTx/>
              <a:buFontTx/>
              <a:buNone/>
              <a:defRPr kumimoji="0" sz="900" b="1" i="0" u="none" strike="noStrike" cap="none" spc="0" normalizeH="0" baseline="0">
                <a:ln>
                  <a:noFill/>
                </a:ln>
                <a:solidFill>
                  <a:srgbClr val="FFFFFF">
                    <a:lumMod val="50000"/>
                  </a:srgbClr>
                </a:solidFill>
                <a:effectLst/>
                <a:uLnTx/>
                <a:uFillTx/>
                <a:latin typeface="微软雅黑" panose="020B0503020204020204" pitchFamily="34" charset="-122"/>
                <a:ea typeface="微软雅黑" panose="020B0503020204020204" pitchFamily="34" charset="-122"/>
              </a:defRPr>
            </a:lvl1pPr>
          </a:lstStyle>
          <a:p>
            <a:pPr>
              <a:defRPr/>
            </a:pPr>
            <a:r>
              <a:rPr lang="en-US" altLang="zh-CN" kern="0" dirty="0">
                <a:latin typeface="OPPOSans M" panose="00020600040101010101" charset="-122"/>
                <a:ea typeface="OPPOSans M" panose="00020600040101010101" charset="-122"/>
              </a:rPr>
              <a:t>High mention rate</a:t>
            </a:r>
            <a:endParaRPr lang="zh-CN" altLang="en-US" kern="0" dirty="0">
              <a:latin typeface="OPPOSans M" panose="00020600040101010101" charset="-122"/>
              <a:ea typeface="OPPOSans M" panose="00020600040101010101" charset="-122"/>
            </a:endParaRPr>
          </a:p>
        </p:txBody>
      </p:sp>
      <p:sp>
        <p:nvSpPr>
          <p:cNvPr id="24" name="Text Box 11"/>
          <p:cNvSpPr txBox="1">
            <a:spLocks noChangeArrowheads="1"/>
          </p:cNvSpPr>
          <p:nvPr/>
        </p:nvSpPr>
        <p:spPr bwMode="auto">
          <a:xfrm>
            <a:off x="1520788" y="5186052"/>
            <a:ext cx="67987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zh-CN"/>
            </a:defPPr>
            <a:lvl1pPr marR="0" lvl="0" indent="0" algn="ctr" fontAlgn="auto">
              <a:lnSpc>
                <a:spcPct val="100000"/>
              </a:lnSpc>
              <a:spcBef>
                <a:spcPct val="50000"/>
              </a:spcBef>
              <a:spcAft>
                <a:spcPts val="0"/>
              </a:spcAft>
              <a:buClrTx/>
              <a:buSzTx/>
              <a:buFontTx/>
              <a:buNone/>
              <a:defRPr kumimoji="0" sz="900" b="1" i="0" u="none" strike="noStrike" cap="none" spc="0" normalizeH="0" baseline="0">
                <a:ln>
                  <a:noFill/>
                </a:ln>
                <a:solidFill>
                  <a:srgbClr val="FFFFFF">
                    <a:lumMod val="50000"/>
                  </a:srgbClr>
                </a:solidFill>
                <a:effectLst/>
                <a:uLnTx/>
                <a:uFillTx/>
                <a:latin typeface="微软雅黑" panose="020B0503020204020204" pitchFamily="34" charset="-122"/>
                <a:ea typeface="微软雅黑" panose="020B0503020204020204" pitchFamily="34" charset="-122"/>
              </a:defRPr>
            </a:lvl1pPr>
          </a:lstStyle>
          <a:p>
            <a:pPr>
              <a:defRPr/>
            </a:pPr>
            <a:r>
              <a:rPr lang="en-US" altLang="zh-CN" kern="0" dirty="0">
                <a:latin typeface="OPPOSans M" panose="00020600040101010101" charset="-122"/>
                <a:ea typeface="OPPOSans M" panose="00020600040101010101" charset="-122"/>
              </a:rPr>
              <a:t>Low mention rete</a:t>
            </a:r>
            <a:endParaRPr lang="zh-CN" altLang="en-US" kern="0" dirty="0">
              <a:latin typeface="OPPOSans M" panose="00020600040101010101" charset="-122"/>
              <a:ea typeface="OPPOSans M" panose="00020600040101010101" charset="-122"/>
            </a:endParaRPr>
          </a:p>
        </p:txBody>
      </p:sp>
      <p:sp>
        <p:nvSpPr>
          <p:cNvPr id="25" name="Text Box 11"/>
          <p:cNvSpPr txBox="1">
            <a:spLocks noChangeArrowheads="1"/>
          </p:cNvSpPr>
          <p:nvPr/>
        </p:nvSpPr>
        <p:spPr bwMode="auto">
          <a:xfrm>
            <a:off x="2109237" y="5993057"/>
            <a:ext cx="1614351"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zh-CN"/>
            </a:defPPr>
            <a:lvl1pPr marR="0" lvl="0" indent="0" algn="ctr" fontAlgn="auto">
              <a:lnSpc>
                <a:spcPct val="100000"/>
              </a:lnSpc>
              <a:spcBef>
                <a:spcPct val="50000"/>
              </a:spcBef>
              <a:spcAft>
                <a:spcPts val="0"/>
              </a:spcAft>
              <a:buClrTx/>
              <a:buSzTx/>
              <a:buFontTx/>
              <a:buNone/>
              <a:defRPr kumimoji="0" sz="900" b="1" i="0" u="none" strike="noStrike" cap="none" spc="0" normalizeH="0" baseline="0">
                <a:ln>
                  <a:noFill/>
                </a:ln>
                <a:solidFill>
                  <a:srgbClr val="FFFFFF">
                    <a:lumMod val="50000"/>
                  </a:srgbClr>
                </a:solidFill>
                <a:effectLst/>
                <a:uLnTx/>
                <a:uFillTx/>
                <a:latin typeface="微软雅黑" panose="020B0503020204020204" pitchFamily="34" charset="-122"/>
                <a:ea typeface="微软雅黑" panose="020B0503020204020204" pitchFamily="34" charset="-122"/>
              </a:defRPr>
            </a:lvl1pPr>
          </a:lstStyle>
          <a:p>
            <a:pPr algn="l">
              <a:defRPr/>
            </a:pPr>
            <a:r>
              <a:rPr lang="en-US" altLang="zh-CN" kern="0" dirty="0">
                <a:latin typeface="OPPOSans M" panose="00020600040101010101" charset="-122"/>
                <a:ea typeface="OPPOSans M" panose="00020600040101010101" charset="-122"/>
              </a:rPr>
              <a:t>Low NPS</a:t>
            </a:r>
            <a:endParaRPr lang="zh-CN" altLang="en-US" kern="0" dirty="0">
              <a:latin typeface="OPPOSans M" panose="00020600040101010101" charset="-122"/>
              <a:ea typeface="OPPOSans M" panose="00020600040101010101" charset="-122"/>
            </a:endParaRPr>
          </a:p>
        </p:txBody>
      </p:sp>
      <p:sp>
        <p:nvSpPr>
          <p:cNvPr id="26" name="Text Box 11"/>
          <p:cNvSpPr txBox="1">
            <a:spLocks noChangeArrowheads="1"/>
          </p:cNvSpPr>
          <p:nvPr/>
        </p:nvSpPr>
        <p:spPr bwMode="auto">
          <a:xfrm>
            <a:off x="8888242" y="5993057"/>
            <a:ext cx="20854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zh-CN"/>
            </a:defPPr>
            <a:lvl1pPr marR="0" lvl="0" indent="0" algn="ctr" fontAlgn="auto">
              <a:lnSpc>
                <a:spcPct val="100000"/>
              </a:lnSpc>
              <a:spcBef>
                <a:spcPct val="50000"/>
              </a:spcBef>
              <a:spcAft>
                <a:spcPts val="0"/>
              </a:spcAft>
              <a:buClrTx/>
              <a:buSzTx/>
              <a:buFontTx/>
              <a:buNone/>
              <a:defRPr kumimoji="0" sz="900" b="1" i="0" u="none" strike="noStrike" cap="none" spc="0" normalizeH="0" baseline="0">
                <a:ln>
                  <a:noFill/>
                </a:ln>
                <a:solidFill>
                  <a:srgbClr val="FFFFFF">
                    <a:lumMod val="50000"/>
                  </a:srgbClr>
                </a:solidFill>
                <a:effectLst/>
                <a:uLnTx/>
                <a:uFillTx/>
                <a:latin typeface="微软雅黑" panose="020B0503020204020204" pitchFamily="34" charset="-122"/>
                <a:ea typeface="微软雅黑" panose="020B0503020204020204" pitchFamily="34" charset="-122"/>
              </a:defRPr>
            </a:lvl1pPr>
          </a:lstStyle>
          <a:p>
            <a:pPr algn="l">
              <a:defRPr/>
            </a:pPr>
            <a:r>
              <a:rPr lang="en-US" altLang="zh-CN" sz="1000" kern="0" dirty="0">
                <a:latin typeface="OPPOSans M" panose="00020600040101010101" charset="-122"/>
                <a:ea typeface="OPPOSans M" panose="00020600040101010101" charset="-122"/>
              </a:rPr>
              <a:t>High NPS</a:t>
            </a:r>
            <a:endParaRPr lang="zh-CN" altLang="en-US" sz="1000" kern="0" dirty="0">
              <a:latin typeface="OPPOSans M" panose="00020600040101010101" charset="-122"/>
              <a:ea typeface="OPPOSans M" panose="00020600040101010101" charset="-122"/>
            </a:endParaRPr>
          </a:p>
        </p:txBody>
      </p:sp>
      <p:graphicFrame>
        <p:nvGraphicFramePr>
          <p:cNvPr id="27" name="表格 2"/>
          <p:cNvGraphicFramePr>
            <a:graphicFrameLocks noGrp="1"/>
          </p:cNvGraphicFramePr>
          <p:nvPr/>
        </p:nvGraphicFramePr>
        <p:xfrm>
          <a:off x="2627235" y="1366172"/>
          <a:ext cx="7204086" cy="4232653"/>
        </p:xfrm>
        <a:graphic>
          <a:graphicData uri="http://schemas.openxmlformats.org/drawingml/2006/table">
            <a:tbl>
              <a:tblPr firstRow="1" bandRow="1"/>
              <a:tblGrid>
                <a:gridCol w="2853026"/>
                <a:gridCol w="4351060"/>
              </a:tblGrid>
              <a:tr h="2419449">
                <a:tc>
                  <a:txBody>
                    <a:bodyPr/>
                    <a:lstStyle>
                      <a:lvl1pPr marL="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1pPr>
                      <a:lvl2pPr marL="4572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2pPr>
                      <a:lvl3pPr marL="9144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3pPr>
                      <a:lvl4pPr marL="13716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4pPr>
                      <a:lvl5pPr marL="18288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5pPr>
                      <a:lvl6pPr marL="22860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6pPr>
                      <a:lvl7pPr marL="27432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7pPr>
                      <a:lvl8pPr marL="32004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8pPr>
                      <a:lvl9pPr marL="36576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9pPr>
                    </a:lstStyle>
                    <a:p>
                      <a:pPr marL="342900" indent="-342900">
                        <a:buFont typeface="+mj-ea"/>
                        <a:buAutoNum type="circleNumDbPlain"/>
                      </a:pPr>
                      <a:r>
                        <a:rPr lang="zh-CN" altLang="en-US" sz="1600" dirty="0">
                          <a:latin typeface="OPPOSans M" panose="00020600040101010101" charset="-122"/>
                          <a:ea typeface="OPPOSans M" panose="00020600040101010101" charset="-122"/>
                        </a:rPr>
                        <a:t>优先改善</a:t>
                      </a:r>
                      <a:r>
                        <a:rPr lang="en-US" altLang="zh-CN" sz="1100" dirty="0">
                          <a:latin typeface="OPPOSans M" panose="00020600040101010101" charset="-122"/>
                          <a:ea typeface="OPPOSans M" panose="00020600040101010101" charset="-122"/>
                        </a:rPr>
                        <a:t>Priority </a:t>
                      </a:r>
                      <a:endParaRPr lang="en-US" altLang="zh-CN" sz="1100" dirty="0">
                        <a:latin typeface="OPPOSans M" panose="00020600040101010101" charset="-122"/>
                        <a:ea typeface="OPPOSans M" panose="00020600040101010101" charset="-122"/>
                      </a:endParaRPr>
                    </a:p>
                    <a:p>
                      <a:pPr marL="0" indent="0">
                        <a:buFont typeface="+mj-ea"/>
                        <a:buNone/>
                      </a:pPr>
                      <a:r>
                        <a:rPr lang="zh-CN" altLang="en-US" sz="1200" b="0" dirty="0">
                          <a:latin typeface="OPPOSans M" panose="00020600040101010101" charset="-122"/>
                          <a:ea typeface="OPPOSans M" panose="00020600040101010101" charset="-122"/>
                        </a:rPr>
                        <a:t>用户提及率高且</a:t>
                      </a:r>
                      <a:r>
                        <a:rPr lang="en-US" altLang="zh-CN" sz="1200" b="0" dirty="0">
                          <a:latin typeface="OPPOSans M" panose="00020600040101010101" charset="-122"/>
                          <a:ea typeface="OPPOSans M" panose="00020600040101010101" charset="-122"/>
                        </a:rPr>
                        <a:t>NPS</a:t>
                      </a:r>
                      <a:r>
                        <a:rPr lang="zh-CN" altLang="en-US" sz="1200" b="0" dirty="0">
                          <a:latin typeface="OPPOSans M" panose="00020600040101010101" charset="-122"/>
                          <a:ea typeface="OPPOSans M" panose="00020600040101010101" charset="-122"/>
                        </a:rPr>
                        <a:t>分数低，应优先改善，减少用户不满</a:t>
                      </a:r>
                      <a:endParaRPr lang="en-US" altLang="zh-CN" sz="1200" b="0" dirty="0">
                        <a:latin typeface="OPPOSans M" panose="00020600040101010101" charset="-122"/>
                        <a:ea typeface="OPPOSans M" panose="00020600040101010101" charset="-122"/>
                      </a:endParaRPr>
                    </a:p>
                    <a:p>
                      <a:pPr marL="0" indent="0">
                        <a:buFont typeface="+mj-ea"/>
                        <a:buNone/>
                      </a:pPr>
                      <a:r>
                        <a:rPr lang="en-US" altLang="zh-CN" sz="900" b="0" dirty="0">
                          <a:latin typeface="OPPOSans M" panose="00020600040101010101" charset="-122"/>
                          <a:ea typeface="OPPOSans M" panose="00020600040101010101" charset="-122"/>
                        </a:rPr>
                        <a:t>User mention rate is high and NPS score is low, priorities should be improved to reduce user dissatisfaction</a:t>
                      </a:r>
                      <a:endParaRPr lang="en-US" altLang="zh-CN" sz="900" b="0" dirty="0">
                        <a:latin typeface="OPPOSans M" panose="00020600040101010101" charset="-122"/>
                        <a:ea typeface="OPPOSans M" panose="00020600040101010101" charset="-122"/>
                      </a:endParaRPr>
                    </a:p>
                    <a:p>
                      <a:pPr marL="0" indent="0">
                        <a:buFont typeface="+mj-ea"/>
                        <a:buNone/>
                      </a:pPr>
                      <a:endParaRPr lang="en-US" altLang="zh-CN" sz="900" b="0" dirty="0">
                        <a:latin typeface="OPPOSans M" panose="00020600040101010101" charset="-122"/>
                        <a:ea typeface="OPPOSans M" panose="00020600040101010101" charset="-122"/>
                      </a:endParaRPr>
                    </a:p>
                  </a:txBody>
                  <a:tcPr>
                    <a:lnL w="12700" cmpd="sng">
                      <a:solidFill>
                        <a:srgbClr val="F2F2F2"/>
                      </a:solidFill>
                    </a:lnL>
                    <a:lnR w="12700" cmpd="sng">
                      <a:solidFill>
                        <a:srgbClr val="F2F2F2"/>
                      </a:solidFill>
                    </a:lnR>
                    <a:lnT w="12700" cmpd="sng">
                      <a:solidFill>
                        <a:srgbClr val="F2F2F2"/>
                      </a:solidFill>
                    </a:lnT>
                    <a:lnB w="38100" cmpd="sng">
                      <a:solidFill>
                        <a:srgbClr val="F2F2F2"/>
                      </a:solidFill>
                    </a:lnB>
                    <a:lnTlToBr w="12700" cmpd="sng">
                      <a:noFill/>
                      <a:prstDash val="solid"/>
                    </a:lnTlToBr>
                    <a:lnBlToTr w="12700" cmpd="sng">
                      <a:noFill/>
                      <a:prstDash val="solid"/>
                    </a:lnBlToTr>
                    <a:solidFill>
                      <a:srgbClr val="046A38"/>
                    </a:solidFill>
                  </a:tcPr>
                </a:tc>
                <a:tc>
                  <a:txBody>
                    <a:bodyPr/>
                    <a:lstStyle>
                      <a:lvl1pPr marL="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1pPr>
                      <a:lvl2pPr marL="4572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2pPr>
                      <a:lvl3pPr marL="9144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3pPr>
                      <a:lvl4pPr marL="13716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4pPr>
                      <a:lvl5pPr marL="18288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5pPr>
                      <a:lvl6pPr marL="22860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6pPr>
                      <a:lvl7pPr marL="27432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7pPr>
                      <a:lvl8pPr marL="32004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8pPr>
                      <a:lvl9pPr marL="3657600" algn="l" defTabSz="914400" rtl="0" eaLnBrk="1" latinLnBrk="0" hangingPunct="1">
                        <a:defRPr sz="1800" b="1" kern="1200">
                          <a:solidFill>
                            <a:schemeClr val="lt1"/>
                          </a:solidFill>
                          <a:latin typeface="OPPOSans M" panose="00020600040101010101" charset="-122"/>
                          <a:ea typeface="OPPOSans M" panose="00020600040101010101" charset="-122"/>
                          <a:cs typeface="Helvetica Neue Medium"/>
                        </a:defRPr>
                      </a:lvl9pPr>
                    </a:lstStyle>
                    <a:p>
                      <a:pPr algn="r"/>
                      <a:r>
                        <a:rPr lang="zh-CN" altLang="en-US" sz="1600" dirty="0">
                          <a:solidFill>
                            <a:schemeClr val="bg1">
                              <a:lumMod val="10000"/>
                            </a:schemeClr>
                          </a:solidFill>
                          <a:latin typeface="OPPOSans M" panose="00020600040101010101" charset="-122"/>
                          <a:ea typeface="OPPOSans M" panose="00020600040101010101" charset="-122"/>
                        </a:rPr>
                        <a:t>➁ 超越期待</a:t>
                      </a:r>
                      <a:r>
                        <a:rPr lang="en-US" altLang="zh-CN" sz="1200" dirty="0">
                          <a:solidFill>
                            <a:schemeClr val="bg1">
                              <a:lumMod val="10000"/>
                            </a:schemeClr>
                          </a:solidFill>
                          <a:latin typeface="OPPOSans M" panose="00020600040101010101" charset="-122"/>
                          <a:ea typeface="OPPOSans M" panose="00020600040101010101" charset="-122"/>
                        </a:rPr>
                        <a:t>Exceed expectations</a:t>
                      </a:r>
                      <a:endParaRPr lang="en-US" altLang="zh-CN" dirty="0">
                        <a:solidFill>
                          <a:schemeClr val="bg1">
                            <a:lumMod val="10000"/>
                          </a:schemeClr>
                        </a:solidFill>
                        <a:latin typeface="OPPOSans M" panose="00020600040101010101" charset="-122"/>
                        <a:ea typeface="OPPOSans M" panose="00020600040101010101" charset="-122"/>
                      </a:endParaRPr>
                    </a:p>
                    <a:p>
                      <a:pPr marL="0" marR="0" lvl="0" indent="0" algn="r" defTabSz="914400" rtl="0" eaLnBrk="1" fontAlgn="auto" latinLnBrk="0" hangingPunct="1">
                        <a:lnSpc>
                          <a:spcPct val="100000"/>
                        </a:lnSpc>
                        <a:spcBef>
                          <a:spcPts val="0"/>
                        </a:spcBef>
                        <a:spcAft>
                          <a:spcPts val="0"/>
                        </a:spcAft>
                        <a:buClrTx/>
                        <a:buSzTx/>
                        <a:buFontTx/>
                        <a:buNone/>
                        <a:defRPr/>
                      </a:pPr>
                      <a:r>
                        <a:rPr lang="zh-CN" altLang="en-US" sz="1200" b="0" dirty="0">
                          <a:solidFill>
                            <a:prstClr val="black"/>
                          </a:solidFill>
                          <a:latin typeface="OPPOSans M" panose="00020600040101010101" charset="-122"/>
                          <a:ea typeface="OPPOSans M" panose="00020600040101010101" charset="-122"/>
                        </a:rPr>
                        <a:t>用户提及率高且</a:t>
                      </a:r>
                      <a:r>
                        <a:rPr lang="en-US" altLang="zh-CN" sz="1200" b="0" dirty="0">
                          <a:solidFill>
                            <a:prstClr val="black"/>
                          </a:solidFill>
                          <a:latin typeface="OPPOSans M" panose="00020600040101010101" charset="-122"/>
                          <a:ea typeface="OPPOSans M" panose="00020600040101010101" charset="-122"/>
                        </a:rPr>
                        <a:t>NPS</a:t>
                      </a:r>
                      <a:r>
                        <a:rPr lang="zh-CN" altLang="en-US" sz="1200" b="0" dirty="0">
                          <a:solidFill>
                            <a:prstClr val="black"/>
                          </a:solidFill>
                          <a:latin typeface="OPPOSans M" panose="00020600040101010101" charset="-122"/>
                          <a:ea typeface="OPPOSans M" panose="00020600040101010101" charset="-122"/>
                        </a:rPr>
                        <a:t>分数高，需持续发力，</a:t>
                      </a:r>
                      <a:endParaRPr lang="en-US" altLang="zh-CN" sz="1200" b="0" dirty="0">
                        <a:solidFill>
                          <a:prstClr val="black"/>
                        </a:solidFill>
                        <a:latin typeface="OPPOSans M" panose="00020600040101010101" charset="-122"/>
                        <a:ea typeface="OPPOSans M" panose="00020600040101010101" charset="-122"/>
                      </a:endParaRPr>
                    </a:p>
                    <a:p>
                      <a:pPr marL="0" marR="0" lvl="0" indent="0" algn="r" defTabSz="914400" rtl="0" eaLnBrk="1" fontAlgn="auto" latinLnBrk="0" hangingPunct="1">
                        <a:lnSpc>
                          <a:spcPct val="100000"/>
                        </a:lnSpc>
                        <a:spcBef>
                          <a:spcPts val="0"/>
                        </a:spcBef>
                        <a:spcAft>
                          <a:spcPts val="0"/>
                        </a:spcAft>
                        <a:buClrTx/>
                        <a:buSzTx/>
                        <a:buFontTx/>
                        <a:buNone/>
                        <a:defRPr/>
                      </a:pPr>
                      <a:r>
                        <a:rPr lang="zh-CN" altLang="en-US" sz="1200" b="0" dirty="0">
                          <a:solidFill>
                            <a:prstClr val="black"/>
                          </a:solidFill>
                          <a:latin typeface="OPPOSans M" panose="00020600040101010101" charset="-122"/>
                          <a:ea typeface="OPPOSans M" panose="00020600040101010101" charset="-122"/>
                        </a:rPr>
                        <a:t>突破用户预期，并作为卖点包装宣传</a:t>
                      </a:r>
                      <a:endParaRPr lang="en-US" altLang="zh-CN" sz="1200" b="0" dirty="0">
                        <a:solidFill>
                          <a:prstClr val="black"/>
                        </a:solidFill>
                        <a:latin typeface="OPPOSans M" panose="00020600040101010101" charset="-122"/>
                        <a:ea typeface="OPPOSans M" panose="00020600040101010101" charset="-122"/>
                      </a:endParaRPr>
                    </a:p>
                    <a:p>
                      <a:pPr marL="0" marR="0" lvl="0" indent="0" algn="r" defTabSz="914400" rtl="0" eaLnBrk="1" fontAlgn="auto" latinLnBrk="0" hangingPunct="1">
                        <a:lnSpc>
                          <a:spcPct val="100000"/>
                        </a:lnSpc>
                        <a:spcBef>
                          <a:spcPts val="0"/>
                        </a:spcBef>
                        <a:spcAft>
                          <a:spcPts val="0"/>
                        </a:spcAft>
                        <a:buClrTx/>
                        <a:buSzTx/>
                        <a:buFontTx/>
                        <a:buNone/>
                        <a:defRPr/>
                      </a:pPr>
                      <a:r>
                        <a:rPr lang="en-US" altLang="zh-CN" sz="900" b="0" dirty="0">
                          <a:solidFill>
                            <a:prstClr val="black"/>
                          </a:solidFill>
                          <a:latin typeface="OPPOSans M" panose="00020600040101010101" charset="-122"/>
                          <a:ea typeface="OPPOSans M" panose="00020600040101010101" charset="-122"/>
                        </a:rPr>
                        <a:t>User mention rate is high and NPS score is high, need to continue to work hard to break through user expectations, and as a selling point packaging promotion</a:t>
                      </a:r>
                      <a:endParaRPr lang="en-US" altLang="zh-CN" sz="900" b="0" dirty="0">
                        <a:solidFill>
                          <a:prstClr val="black"/>
                        </a:solidFill>
                        <a:latin typeface="OPPOSans M" panose="00020600040101010101" charset="-122"/>
                        <a:ea typeface="OPPOSans M" panose="00020600040101010101" charset="-122"/>
                      </a:endParaRPr>
                    </a:p>
                    <a:p>
                      <a:pPr algn="r"/>
                      <a:endParaRPr lang="zh-CN" altLang="en-US" sz="1600" dirty="0"/>
                    </a:p>
                    <a:p>
                      <a:pPr algn="r"/>
                      <a:endParaRPr lang="zh-CN" altLang="en-US" dirty="0"/>
                    </a:p>
                  </a:txBody>
                  <a:tcPr>
                    <a:lnL w="12700" cmpd="sng">
                      <a:solidFill>
                        <a:srgbClr val="F2F2F2"/>
                      </a:solidFill>
                    </a:lnL>
                    <a:lnR w="12700" cmpd="sng">
                      <a:solidFill>
                        <a:srgbClr val="F2F2F2"/>
                      </a:solidFill>
                    </a:lnR>
                    <a:lnT w="12700" cmpd="sng">
                      <a:solidFill>
                        <a:srgbClr val="F2F2F2"/>
                      </a:solidFill>
                    </a:lnT>
                    <a:lnB w="38100" cmpd="sng">
                      <a:solidFill>
                        <a:srgbClr val="F2F2F2"/>
                      </a:solidFill>
                    </a:lnB>
                    <a:lnTlToBr w="12700" cmpd="sng">
                      <a:noFill/>
                      <a:prstDash val="solid"/>
                    </a:lnTlToBr>
                    <a:lnBlToTr w="12700" cmpd="sng">
                      <a:noFill/>
                      <a:prstDash val="solid"/>
                    </a:lnBlToTr>
                    <a:solidFill>
                      <a:srgbClr val="F2F2F2"/>
                    </a:solidFill>
                  </a:tcPr>
                </a:tc>
              </a:tr>
              <a:tr h="1813204">
                <a:tc>
                  <a:txBody>
                    <a:bodyPr/>
                    <a:lstStyle>
                      <a:lvl1pPr marL="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1pPr>
                      <a:lvl2pPr marL="4572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2pPr>
                      <a:lvl3pPr marL="9144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3pPr>
                      <a:lvl4pPr marL="13716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4pPr>
                      <a:lvl5pPr marL="18288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5pPr>
                      <a:lvl6pPr marL="22860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6pPr>
                      <a:lvl7pPr marL="27432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7pPr>
                      <a:lvl8pPr marL="32004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8pPr>
                      <a:lvl9pPr marL="36576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9p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lang="zh-CN" altLang="en-US" sz="1600" b="1" dirty="0">
                          <a:solidFill>
                            <a:prstClr val="black"/>
                          </a:solidFill>
                          <a:latin typeface="OPPOSans M" panose="00020600040101010101" charset="-122"/>
                          <a:ea typeface="OPPOSans M" panose="00020600040101010101" charset="-122"/>
                          <a:cs typeface="Arial Unicode MS" panose="020B0604020202020204" pitchFamily="34" charset="-122"/>
                        </a:rPr>
                        <a:t>➃ </a:t>
                      </a:r>
                      <a:r>
                        <a:rPr lang="zh-CN" altLang="en-US" sz="1600" b="1" dirty="0">
                          <a:solidFill>
                            <a:prstClr val="black"/>
                          </a:solidFill>
                          <a:latin typeface="OPPOSans M" panose="00020600040101010101" charset="-122"/>
                          <a:ea typeface="OPPOSans M" panose="00020600040101010101" charset="-122"/>
                        </a:rPr>
                        <a:t>最低优先</a:t>
                      </a:r>
                      <a:r>
                        <a:rPr lang="en-US" altLang="zh-CN" sz="1200" b="1" dirty="0">
                          <a:solidFill>
                            <a:prstClr val="black"/>
                          </a:solidFill>
                          <a:latin typeface="OPPOSans M" panose="00020600040101010101" charset="-122"/>
                          <a:ea typeface="OPPOSans M" panose="00020600040101010101" charset="-122"/>
                        </a:rPr>
                        <a:t>Lowest priority</a:t>
                      </a:r>
                      <a:endParaRPr lang="en-US" altLang="zh-CN" sz="1200" b="1" dirty="0">
                        <a:solidFill>
                          <a:prstClr val="black"/>
                        </a:solidFill>
                        <a:latin typeface="OPPOSans M" panose="00020600040101010101" charset="-122"/>
                        <a:ea typeface="OPPOSans M" panose="00020600040101010101" charset="-122"/>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lang="zh-CN" altLang="en-US" sz="1100" dirty="0">
                          <a:solidFill>
                            <a:schemeClr val="bg1">
                              <a:lumMod val="10000"/>
                            </a:schemeClr>
                          </a:solidFill>
                          <a:latin typeface="OPPOSans M" panose="00020600040101010101" charset="-122"/>
                          <a:ea typeface="OPPOSans M" panose="00020600040101010101" charset="-122"/>
                        </a:rPr>
                        <a:t>用户提及率低且</a:t>
                      </a:r>
                      <a:r>
                        <a:rPr lang="en-US" altLang="zh-CN" sz="1100" dirty="0">
                          <a:solidFill>
                            <a:schemeClr val="bg1">
                              <a:lumMod val="10000"/>
                            </a:schemeClr>
                          </a:solidFill>
                          <a:latin typeface="OPPOSans M" panose="00020600040101010101" charset="-122"/>
                          <a:ea typeface="OPPOSans M" panose="00020600040101010101" charset="-122"/>
                        </a:rPr>
                        <a:t>NPS</a:t>
                      </a:r>
                      <a:r>
                        <a:rPr lang="zh-CN" altLang="en-US" sz="1100" dirty="0">
                          <a:solidFill>
                            <a:schemeClr val="bg1">
                              <a:lumMod val="10000"/>
                            </a:schemeClr>
                          </a:solidFill>
                          <a:latin typeface="OPPOSans M" panose="00020600040101010101" charset="-122"/>
                          <a:ea typeface="OPPOSans M" panose="00020600040101010101" charset="-122"/>
                        </a:rPr>
                        <a:t>分数低，可保持观察，留意异常波动</a:t>
                      </a:r>
                      <a:endParaRPr lang="zh-CN" altLang="en-US" sz="1100" dirty="0">
                        <a:solidFill>
                          <a:schemeClr val="bg1">
                            <a:lumMod val="10000"/>
                          </a:schemeClr>
                        </a:solidFill>
                        <a:latin typeface="OPPOSans M" panose="00020600040101010101" charset="-122"/>
                        <a:ea typeface="OPPOSans M" panose="00020600040101010101" charset="-122"/>
                      </a:endParaRPr>
                    </a:p>
                    <a:p>
                      <a:pPr marL="0" indent="0" algn="l">
                        <a:buFont typeface="Wingdings" panose="05000000000000000000" pitchFamily="2" charset="2"/>
                        <a:buNone/>
                      </a:pPr>
                      <a:r>
                        <a:rPr lang="en-US" altLang="zh-CN" sz="900" dirty="0">
                          <a:solidFill>
                            <a:schemeClr val="bg1">
                              <a:lumMod val="10000"/>
                            </a:schemeClr>
                          </a:solidFill>
                          <a:latin typeface="OPPOSans M" panose="00020600040101010101" charset="-122"/>
                          <a:ea typeface="OPPOSans M" panose="00020600040101010101" charset="-122"/>
                        </a:rPr>
                        <a:t>User mention rate is low and NPS score is low, you can keep observation and pay attention to abnormal fluctuations</a:t>
                      </a:r>
                      <a:endParaRPr lang="en-US" altLang="zh-CN" sz="900" dirty="0">
                        <a:solidFill>
                          <a:schemeClr val="bg1">
                            <a:lumMod val="10000"/>
                          </a:schemeClr>
                        </a:solidFill>
                        <a:latin typeface="OPPOSans M" panose="00020600040101010101" charset="-122"/>
                        <a:ea typeface="OPPOSans M" panose="00020600040101010101" charset="-122"/>
                      </a:endParaRPr>
                    </a:p>
                  </a:txBody>
                  <a:tcPr anchor="b">
                    <a:lnL w="12700" cmpd="sng">
                      <a:solidFill>
                        <a:srgbClr val="F2F2F2"/>
                      </a:solidFill>
                    </a:lnL>
                    <a:lnR w="12700" cmpd="sng">
                      <a:solidFill>
                        <a:srgbClr val="F2F2F2"/>
                      </a:solidFill>
                    </a:lnR>
                    <a:lnT w="38100" cmpd="sng">
                      <a:solidFill>
                        <a:srgbClr val="F2F2F2"/>
                      </a:solidFill>
                    </a:lnT>
                    <a:lnB w="12700" cmpd="sng">
                      <a:solidFill>
                        <a:srgbClr val="F2F2F2"/>
                      </a:solidFill>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1pPr>
                      <a:lvl2pPr marL="4572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2pPr>
                      <a:lvl3pPr marL="9144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3pPr>
                      <a:lvl4pPr marL="13716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4pPr>
                      <a:lvl5pPr marL="18288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5pPr>
                      <a:lvl6pPr marL="22860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6pPr>
                      <a:lvl7pPr marL="27432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7pPr>
                      <a:lvl8pPr marL="32004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8pPr>
                      <a:lvl9pPr marL="3657600" algn="l" defTabSz="914400" rtl="0" eaLnBrk="1" latinLnBrk="0" hangingPunct="1">
                        <a:defRPr sz="1800" kern="1200">
                          <a:solidFill>
                            <a:schemeClr val="dk1"/>
                          </a:solidFill>
                          <a:latin typeface="OPPOSans M" panose="00020600040101010101" charset="-122"/>
                          <a:ea typeface="OPPOSans M" panose="00020600040101010101" charset="-122"/>
                          <a:cs typeface="Helvetica Neue Medium"/>
                        </a:defRPr>
                      </a:lvl9pPr>
                    </a:lstStyle>
                    <a:p>
                      <a:pPr algn="r"/>
                      <a:r>
                        <a:rPr lang="zh-CN" altLang="en-US" sz="1600" b="1" dirty="0">
                          <a:solidFill>
                            <a:schemeClr val="bg1">
                              <a:lumMod val="10000"/>
                            </a:schemeClr>
                          </a:solidFill>
                          <a:latin typeface="OPPOSans M" panose="00020600040101010101" charset="-122"/>
                          <a:ea typeface="OPPOSans M" panose="00020600040101010101" charset="-122"/>
                          <a:cs typeface="Arial Unicode MS" panose="020B0604020202020204" pitchFamily="34" charset="-122"/>
                        </a:rPr>
                        <a:t>➂ </a:t>
                      </a:r>
                      <a:r>
                        <a:rPr lang="zh-CN" altLang="en-US" sz="1600" b="1" dirty="0">
                          <a:solidFill>
                            <a:schemeClr val="bg1">
                              <a:lumMod val="10000"/>
                            </a:schemeClr>
                          </a:solidFill>
                          <a:latin typeface="OPPOSans M" panose="00020600040101010101" charset="-122"/>
                          <a:ea typeface="OPPOSans M" panose="00020600040101010101" charset="-122"/>
                        </a:rPr>
                        <a:t>稳步提升</a:t>
                      </a:r>
                      <a:endParaRPr lang="en-US" altLang="zh-CN" sz="1600" b="1" dirty="0">
                        <a:solidFill>
                          <a:schemeClr val="bg1">
                            <a:lumMod val="10000"/>
                          </a:schemeClr>
                        </a:solidFill>
                        <a:latin typeface="OPPOSans M" panose="00020600040101010101" charset="-122"/>
                        <a:ea typeface="OPPOSans M" panose="00020600040101010101" charset="-122"/>
                      </a:endParaRPr>
                    </a:p>
                    <a:p>
                      <a:pPr algn="r"/>
                      <a:r>
                        <a:rPr lang="en-US" altLang="zh-CN" sz="1200" b="1" dirty="0">
                          <a:solidFill>
                            <a:schemeClr val="bg1">
                              <a:lumMod val="10000"/>
                            </a:schemeClr>
                          </a:solidFill>
                          <a:latin typeface="OPPOSans M" panose="00020600040101010101" charset="-122"/>
                          <a:ea typeface="OPPOSans M" panose="00020600040101010101" charset="-122"/>
                        </a:rPr>
                        <a:t>Continuous improvement</a:t>
                      </a:r>
                      <a:r>
                        <a:rPr lang="zh-CN" altLang="en-US" sz="1200" b="1" dirty="0">
                          <a:solidFill>
                            <a:schemeClr val="bg1">
                              <a:lumMod val="10000"/>
                            </a:schemeClr>
                          </a:solidFill>
                          <a:latin typeface="OPPOSans M" panose="00020600040101010101" charset="-122"/>
                          <a:ea typeface="OPPOSans M" panose="00020600040101010101" charset="-122"/>
                        </a:rPr>
                        <a:t> </a:t>
                      </a:r>
                      <a:endParaRPr lang="zh-CN" altLang="en-US" sz="1600" dirty="0">
                        <a:solidFill>
                          <a:schemeClr val="bg1">
                            <a:lumMod val="10000"/>
                          </a:schemeClr>
                        </a:solidFill>
                        <a:latin typeface="OPPOSans M" panose="00020600040101010101" charset="-122"/>
                        <a:ea typeface="OPPOSans M" panose="00020600040101010101" charset="-122"/>
                      </a:endParaRPr>
                    </a:p>
                    <a:p>
                      <a:pPr marL="0" marR="0" lvl="0" indent="0" algn="r" defTabSz="914400" rtl="0" eaLnBrk="1" fontAlgn="auto" latinLnBrk="0" hangingPunct="1">
                        <a:lnSpc>
                          <a:spcPct val="100000"/>
                        </a:lnSpc>
                        <a:spcBef>
                          <a:spcPts val="0"/>
                        </a:spcBef>
                        <a:spcAft>
                          <a:spcPts val="0"/>
                        </a:spcAft>
                        <a:buClrTx/>
                        <a:buSzTx/>
                        <a:buFontTx/>
                        <a:buNone/>
                        <a:defRPr/>
                      </a:pPr>
                      <a:r>
                        <a:rPr lang="zh-CN" altLang="en-US" sz="1200" dirty="0">
                          <a:solidFill>
                            <a:prstClr val="black"/>
                          </a:solidFill>
                          <a:latin typeface="OPPOSans M" panose="00020600040101010101" charset="-122"/>
                          <a:ea typeface="OPPOSans M" panose="00020600040101010101" charset="-122"/>
                        </a:rPr>
                        <a:t>用户提及率低且</a:t>
                      </a:r>
                      <a:r>
                        <a:rPr lang="en-US" altLang="zh-CN" sz="1200" dirty="0">
                          <a:solidFill>
                            <a:prstClr val="black"/>
                          </a:solidFill>
                          <a:latin typeface="OPPOSans M" panose="00020600040101010101" charset="-122"/>
                          <a:ea typeface="OPPOSans M" panose="00020600040101010101" charset="-122"/>
                        </a:rPr>
                        <a:t>NPS</a:t>
                      </a:r>
                      <a:r>
                        <a:rPr lang="zh-CN" altLang="en-US" sz="1200" dirty="0">
                          <a:solidFill>
                            <a:prstClr val="black"/>
                          </a:solidFill>
                          <a:latin typeface="OPPOSans M" panose="00020600040101010101" charset="-122"/>
                          <a:ea typeface="OPPOSans M" panose="00020600040101010101" charset="-122"/>
                        </a:rPr>
                        <a:t>分数高，可稳步提升</a:t>
                      </a:r>
                      <a:endParaRPr lang="zh-CN" altLang="en-US" sz="1200" dirty="0">
                        <a:solidFill>
                          <a:prstClr val="black"/>
                        </a:solidFill>
                        <a:latin typeface="OPPOSans M" panose="00020600040101010101" charset="-122"/>
                        <a:ea typeface="OPPOSans M" panose="00020600040101010101" charset="-122"/>
                      </a:endParaRPr>
                    </a:p>
                    <a:p>
                      <a:pPr marL="0" marR="0" lvl="0" indent="0" algn="r" defTabSz="914400" rtl="0" eaLnBrk="1" fontAlgn="auto" latinLnBrk="0" hangingPunct="1">
                        <a:lnSpc>
                          <a:spcPct val="100000"/>
                        </a:lnSpc>
                        <a:spcBef>
                          <a:spcPts val="0"/>
                        </a:spcBef>
                        <a:spcAft>
                          <a:spcPts val="0"/>
                        </a:spcAft>
                        <a:buClrTx/>
                        <a:buSzTx/>
                        <a:buFontTx/>
                        <a:buNone/>
                        <a:defRPr/>
                      </a:pPr>
                      <a:r>
                        <a:rPr lang="en-US" altLang="zh-CN" sz="900" dirty="0">
                          <a:solidFill>
                            <a:prstClr val="black"/>
                          </a:solidFill>
                          <a:latin typeface="OPPOSans M" panose="00020600040101010101" charset="-122"/>
                          <a:ea typeface="OPPOSans M" panose="00020600040101010101" charset="-122"/>
                        </a:rPr>
                        <a:t>Low user mention rate and high NPS score, </a:t>
                      </a:r>
                      <a:endParaRPr lang="en-US" altLang="zh-CN" sz="900" dirty="0">
                        <a:solidFill>
                          <a:prstClr val="black"/>
                        </a:solidFill>
                        <a:latin typeface="OPPOSans M" panose="00020600040101010101" charset="-122"/>
                        <a:ea typeface="OPPOSans M" panose="00020600040101010101" charset="-122"/>
                      </a:endParaRPr>
                    </a:p>
                    <a:p>
                      <a:pPr marL="0" marR="0" lvl="0" indent="0" algn="r" defTabSz="914400" rtl="0" eaLnBrk="1" fontAlgn="auto" latinLnBrk="0" hangingPunct="1">
                        <a:lnSpc>
                          <a:spcPct val="100000"/>
                        </a:lnSpc>
                        <a:spcBef>
                          <a:spcPts val="0"/>
                        </a:spcBef>
                        <a:spcAft>
                          <a:spcPts val="0"/>
                        </a:spcAft>
                        <a:buClrTx/>
                        <a:buSzTx/>
                        <a:buFontTx/>
                        <a:buNone/>
                        <a:defRPr/>
                      </a:pPr>
                      <a:r>
                        <a:rPr lang="en-US" altLang="zh-CN" sz="900" dirty="0">
                          <a:solidFill>
                            <a:prstClr val="black"/>
                          </a:solidFill>
                          <a:latin typeface="OPPOSans M" panose="00020600040101010101" charset="-122"/>
                          <a:ea typeface="OPPOSans M" panose="00020600040101010101" charset="-122"/>
                        </a:rPr>
                        <a:t>which can be steadily improved</a:t>
                      </a:r>
                      <a:endParaRPr lang="en-US" altLang="zh-CN" sz="900" dirty="0">
                        <a:solidFill>
                          <a:prstClr val="black"/>
                        </a:solidFill>
                        <a:latin typeface="OPPOSans M" panose="00020600040101010101" charset="-122"/>
                        <a:ea typeface="OPPOSans M" panose="00020600040101010101" charset="-122"/>
                      </a:endParaRPr>
                    </a:p>
                  </a:txBody>
                  <a:tcPr anchor="b">
                    <a:lnL w="12700" cmpd="sng">
                      <a:solidFill>
                        <a:srgbClr val="F2F2F2"/>
                      </a:solidFill>
                    </a:lnL>
                    <a:lnR w="12700" cmpd="sng">
                      <a:solidFill>
                        <a:srgbClr val="F2F2F2"/>
                      </a:solidFill>
                    </a:lnR>
                    <a:lnT w="38100" cmpd="sng">
                      <a:solidFill>
                        <a:srgbClr val="F2F2F2"/>
                      </a:solidFill>
                    </a:lnT>
                    <a:lnB w="12700" cmpd="sng">
                      <a:solidFill>
                        <a:srgbClr val="F2F2F2"/>
                      </a:solidFill>
                    </a:lnB>
                    <a:lnTlToBr w="12700" cmpd="sng">
                      <a:noFill/>
                      <a:prstDash val="solid"/>
                    </a:lnTlToBr>
                    <a:lnBlToTr w="12700" cmpd="sng">
                      <a:noFill/>
                      <a:prstDash val="solid"/>
                    </a:lnBlToTr>
                    <a:solidFill>
                      <a:srgbClr val="E7E6E6"/>
                    </a:solidFill>
                  </a:tcPr>
                </a:tc>
              </a:tr>
            </a:tbl>
          </a:graphicData>
        </a:graphic>
      </p:graphicFrame>
      <p:sp>
        <p:nvSpPr>
          <p:cNvPr id="28" name="文本框 27"/>
          <p:cNvSpPr txBox="1"/>
          <p:nvPr/>
        </p:nvSpPr>
        <p:spPr>
          <a:xfrm>
            <a:off x="2200662" y="1306453"/>
            <a:ext cx="659187" cy="292100"/>
          </a:xfrm>
          <a:prstGeom prst="rect">
            <a:avLst/>
          </a:prstGeom>
          <a:noFill/>
        </p:spPr>
        <p:txBody>
          <a:bodyPr wrap="square" rtlCol="0">
            <a:spAutoFit/>
          </a:bodyPr>
          <a:lstStyle/>
          <a:p>
            <a:pPr>
              <a:defRPr/>
            </a:pPr>
            <a:r>
              <a:rPr lang="en-US" altLang="zh-CN" sz="1200" dirty="0">
                <a:solidFill>
                  <a:srgbClr val="44546B"/>
                </a:solidFill>
                <a:latin typeface="OPPOSans M" panose="00020600040101010101" charset="-122"/>
                <a:ea typeface="OPPOSans M" panose="00020600040101010101" charset="-122"/>
              </a:rPr>
              <a:t>100%</a:t>
            </a:r>
            <a:endParaRPr lang="zh-CN" altLang="en-US" sz="1200" dirty="0">
              <a:solidFill>
                <a:srgbClr val="44546B"/>
              </a:solidFill>
              <a:latin typeface="OPPOSans M" panose="00020600040101010101" charset="-122"/>
              <a:ea typeface="OPPOSans M" panose="00020600040101010101" charset="-122"/>
            </a:endParaRPr>
          </a:p>
        </p:txBody>
      </p:sp>
      <p:sp>
        <p:nvSpPr>
          <p:cNvPr id="29" name="文本框 28"/>
          <p:cNvSpPr txBox="1"/>
          <p:nvPr/>
        </p:nvSpPr>
        <p:spPr>
          <a:xfrm>
            <a:off x="2200663" y="5374566"/>
            <a:ext cx="659187" cy="276999"/>
          </a:xfrm>
          <a:prstGeom prst="rect">
            <a:avLst/>
          </a:prstGeom>
          <a:noFill/>
        </p:spPr>
        <p:txBody>
          <a:bodyPr wrap="square" rtlCol="0">
            <a:spAutoFit/>
          </a:bodyPr>
          <a:lstStyle/>
          <a:p>
            <a:pPr>
              <a:defRPr/>
            </a:pPr>
            <a:r>
              <a:rPr lang="en-US" altLang="zh-CN" sz="1200" dirty="0">
                <a:solidFill>
                  <a:srgbClr val="44546B"/>
                </a:solidFill>
                <a:latin typeface="OPPOSans M" panose="00020600040101010101" charset="-122"/>
                <a:ea typeface="OPPOSans M" panose="00020600040101010101" charset="-122"/>
              </a:rPr>
              <a:t>0%</a:t>
            </a:r>
            <a:endParaRPr lang="zh-CN" altLang="en-US" sz="1200" dirty="0">
              <a:solidFill>
                <a:srgbClr val="44546B"/>
              </a:solidFill>
              <a:latin typeface="OPPOSans M" panose="00020600040101010101" charset="-122"/>
              <a:ea typeface="OPPOSans M" panose="00020600040101010101" charset="-122"/>
            </a:endParaRPr>
          </a:p>
        </p:txBody>
      </p:sp>
      <p:sp>
        <p:nvSpPr>
          <p:cNvPr id="30" name="文本框 29"/>
          <p:cNvSpPr txBox="1"/>
          <p:nvPr/>
        </p:nvSpPr>
        <p:spPr>
          <a:xfrm>
            <a:off x="2470851" y="5607592"/>
            <a:ext cx="659187" cy="292100"/>
          </a:xfrm>
          <a:prstGeom prst="rect">
            <a:avLst/>
          </a:prstGeom>
          <a:noFill/>
        </p:spPr>
        <p:txBody>
          <a:bodyPr wrap="square" rtlCol="0">
            <a:spAutoFit/>
          </a:bodyPr>
          <a:lstStyle/>
          <a:p>
            <a:pPr>
              <a:defRPr/>
            </a:pPr>
            <a:r>
              <a:rPr lang="en-US" altLang="zh-CN" sz="1200" dirty="0">
                <a:solidFill>
                  <a:srgbClr val="44546B"/>
                </a:solidFill>
                <a:latin typeface="OPPOSans M" panose="00020600040101010101" charset="-122"/>
                <a:ea typeface="OPPOSans M" panose="00020600040101010101" charset="-122"/>
              </a:rPr>
              <a:t>0%</a:t>
            </a:r>
            <a:endParaRPr lang="zh-CN" altLang="en-US" sz="1200" dirty="0">
              <a:solidFill>
                <a:srgbClr val="44546B"/>
              </a:solidFill>
              <a:latin typeface="OPPOSans M" panose="00020600040101010101" charset="-122"/>
              <a:ea typeface="OPPOSans M" panose="00020600040101010101" charset="-122"/>
            </a:endParaRPr>
          </a:p>
        </p:txBody>
      </p:sp>
      <p:sp>
        <p:nvSpPr>
          <p:cNvPr id="31" name="文本框 30"/>
          <p:cNvSpPr txBox="1"/>
          <p:nvPr/>
        </p:nvSpPr>
        <p:spPr>
          <a:xfrm>
            <a:off x="9501727" y="5642548"/>
            <a:ext cx="659187" cy="292100"/>
          </a:xfrm>
          <a:prstGeom prst="rect">
            <a:avLst/>
          </a:prstGeom>
          <a:noFill/>
        </p:spPr>
        <p:txBody>
          <a:bodyPr wrap="square" rtlCol="0">
            <a:spAutoFit/>
          </a:bodyPr>
          <a:lstStyle/>
          <a:p>
            <a:pPr>
              <a:defRPr/>
            </a:pPr>
            <a:r>
              <a:rPr lang="en-US" altLang="zh-CN" sz="1200" dirty="0">
                <a:solidFill>
                  <a:srgbClr val="44546B"/>
                </a:solidFill>
                <a:latin typeface="OPPOSans M" panose="00020600040101010101" charset="-122"/>
                <a:ea typeface="OPPOSans M" panose="00020600040101010101" charset="-122"/>
              </a:rPr>
              <a:t>100%</a:t>
            </a:r>
            <a:endParaRPr lang="zh-CN" altLang="en-US" sz="1200" dirty="0">
              <a:solidFill>
                <a:srgbClr val="44546B"/>
              </a:solidFill>
              <a:latin typeface="OPPOSans M" panose="00020600040101010101" charset="-122"/>
              <a:ea typeface="OPPOSans M" panose="00020600040101010101" charset="-122"/>
            </a:endParaRPr>
          </a:p>
        </p:txBody>
      </p:sp>
      <p:sp>
        <p:nvSpPr>
          <p:cNvPr id="32" name="文本框 31"/>
          <p:cNvSpPr txBox="1"/>
          <p:nvPr/>
        </p:nvSpPr>
        <p:spPr>
          <a:xfrm>
            <a:off x="2627235" y="2510878"/>
            <a:ext cx="2826508" cy="1138773"/>
          </a:xfrm>
          <a:prstGeom prst="rect">
            <a:avLst/>
          </a:prstGeom>
          <a:noFill/>
        </p:spPr>
        <p:txBody>
          <a:bodyPr wrap="square" rtlCol="0">
            <a:spAutoFit/>
          </a:bodyPr>
          <a:lstStyle/>
          <a:p>
            <a:r>
              <a:rPr lang="zh-CN" altLang="en-US" sz="1100" dirty="0">
                <a:solidFill>
                  <a:schemeClr val="bg1"/>
                </a:solidFill>
                <a:latin typeface="OPPOSans R" panose="00020600040101010101" charset="-122"/>
                <a:ea typeface="OPPOSans R" panose="00020600040101010101" charset="-122"/>
              </a:rPr>
              <a:t>例：服务人员是否能有效解决手机问题</a:t>
            </a:r>
            <a:endParaRPr lang="zh-CN" altLang="en-US" sz="1100" dirty="0">
              <a:solidFill>
                <a:schemeClr val="bg1"/>
              </a:solidFill>
              <a:latin typeface="OPPOSans R" panose="00020600040101010101" charset="-122"/>
              <a:ea typeface="OPPOSans R" panose="00020600040101010101" charset="-122"/>
            </a:endParaRPr>
          </a:p>
          <a:p>
            <a:r>
              <a:rPr lang="zh-CN" altLang="en-US" sz="1100" dirty="0">
                <a:solidFill>
                  <a:schemeClr val="bg1"/>
                </a:solidFill>
                <a:latin typeface="OPPOSans R" panose="00020600040101010101" charset="-122"/>
                <a:ea typeface="OPPOSans R" panose="00020600040101010101" charset="-122"/>
              </a:rPr>
              <a:t> </a:t>
            </a:r>
            <a:r>
              <a:rPr lang="en-US" altLang="zh-CN" sz="1100" dirty="0">
                <a:solidFill>
                  <a:schemeClr val="bg1"/>
                </a:solidFill>
                <a:latin typeface="OPPOSans R" panose="00020600040101010101" charset="-122"/>
                <a:ea typeface="OPPOSans R" panose="00020600040101010101" charset="-122"/>
              </a:rPr>
              <a:t>NPS 26.6%</a:t>
            </a:r>
            <a:r>
              <a:rPr lang="zh-CN" altLang="en-US" sz="1100" dirty="0">
                <a:solidFill>
                  <a:schemeClr val="bg1"/>
                </a:solidFill>
                <a:latin typeface="OPPOSans R" panose="00020600040101010101" charset="-122"/>
                <a:ea typeface="OPPOSans R" panose="00020600040101010101" charset="-122"/>
              </a:rPr>
              <a:t>；提及率 </a:t>
            </a:r>
            <a:r>
              <a:rPr lang="en-US" altLang="zh-CN" sz="1100" dirty="0">
                <a:solidFill>
                  <a:schemeClr val="bg1"/>
                </a:solidFill>
                <a:latin typeface="OPPOSans R" panose="00020600040101010101" charset="-122"/>
                <a:ea typeface="OPPOSans R" panose="00020600040101010101" charset="-122"/>
              </a:rPr>
              <a:t>90.1% </a:t>
            </a:r>
            <a:endParaRPr lang="en-US" altLang="zh-CN" sz="1100" dirty="0">
              <a:solidFill>
                <a:schemeClr val="bg1"/>
              </a:solidFill>
              <a:latin typeface="OPPOSans R" panose="00020600040101010101" charset="-122"/>
              <a:ea typeface="OPPOSans R" panose="00020600040101010101" charset="-122"/>
            </a:endParaRPr>
          </a:p>
          <a:p>
            <a:r>
              <a:rPr lang="en-US" altLang="zh-CN" sz="1000" dirty="0" err="1">
                <a:solidFill>
                  <a:schemeClr val="bg1"/>
                </a:solidFill>
                <a:latin typeface="OPPOSans R" panose="00020600040101010101" charset="-122"/>
                <a:ea typeface="OPPOSans R" panose="00020600040101010101" charset="-122"/>
              </a:rPr>
              <a:t>eg</a:t>
            </a:r>
            <a:r>
              <a:rPr lang="en-US" altLang="zh-CN" sz="1000" dirty="0">
                <a:solidFill>
                  <a:schemeClr val="bg1"/>
                </a:solidFill>
                <a:latin typeface="OPPOSans R" panose="00020600040101010101" charset="-122"/>
                <a:ea typeface="OPPOSans R" panose="00020600040101010101" charset="-122"/>
              </a:rPr>
              <a:t>: </a:t>
            </a:r>
            <a:r>
              <a:rPr lang="en-US" altLang="zh-CN" sz="900" dirty="0">
                <a:solidFill>
                  <a:schemeClr val="bg1"/>
                </a:solidFill>
                <a:latin typeface="OPPOSans R" panose="00020600040101010101" charset="-122"/>
                <a:ea typeface="OPPOSans R" panose="00020600040101010101" charset="-122"/>
              </a:rPr>
              <a:t>Whether the service staff can effectively solve the mobile phone problem</a:t>
            </a:r>
            <a:endParaRPr lang="en-US" altLang="zh-CN" sz="900" dirty="0">
              <a:solidFill>
                <a:schemeClr val="bg1"/>
              </a:solidFill>
              <a:latin typeface="OPPOSans R" panose="00020600040101010101" charset="-122"/>
              <a:ea typeface="OPPOSans R" panose="00020600040101010101" charset="-122"/>
            </a:endParaRPr>
          </a:p>
          <a:p>
            <a:r>
              <a:rPr lang="en-US" altLang="zh-CN" sz="900" dirty="0">
                <a:solidFill>
                  <a:schemeClr val="bg1"/>
                </a:solidFill>
                <a:latin typeface="OPPOSans R" panose="00020600040101010101" charset="-122"/>
                <a:ea typeface="OPPOSans R" panose="00020600040101010101" charset="-122"/>
              </a:rPr>
              <a:t>NPS 26.6%;Mention rate 90.1%</a:t>
            </a:r>
            <a:endParaRPr lang="en-US" altLang="zh-CN" sz="900" dirty="0">
              <a:solidFill>
                <a:schemeClr val="bg1"/>
              </a:solidFill>
              <a:latin typeface="OPPOSans R" panose="00020600040101010101" charset="-122"/>
              <a:ea typeface="OPPOSans R" panose="00020600040101010101" charset="-122"/>
            </a:endParaRPr>
          </a:p>
          <a:p>
            <a:endParaRPr lang="zh-CN" altLang="en-US" dirty="0"/>
          </a:p>
        </p:txBody>
      </p:sp>
      <p:sp>
        <p:nvSpPr>
          <p:cNvPr id="15"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Analyze and Improve</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825500">
              <a:lnSpc>
                <a:spcPct val="100000"/>
              </a:lnSpc>
              <a:spcBef>
                <a:spcPts val="0"/>
              </a:spcBef>
            </a:pP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标题 1"/>
          <p:cNvSpPr txBox="1"/>
          <p:nvPr/>
        </p:nvSpPr>
        <p:spPr>
          <a:xfrm>
            <a:off x="636056" y="25274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Introduction to Key Steps: </a:t>
            </a:r>
            <a:r>
              <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Find Solutions</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825500">
              <a:lnSpc>
                <a:spcPct val="100000"/>
              </a:lnSpc>
              <a:spcBef>
                <a:spcPts val="0"/>
              </a:spcBef>
            </a:pP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825500">
              <a:lnSpc>
                <a:spcPct val="100000"/>
              </a:lnSpc>
              <a:spcBef>
                <a:spcPts val="0"/>
              </a:spcBef>
            </a:pP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34" name="组合 33"/>
          <p:cNvGrpSpPr/>
          <p:nvPr/>
        </p:nvGrpSpPr>
        <p:grpSpPr>
          <a:xfrm>
            <a:off x="895350" y="1218015"/>
            <a:ext cx="10210800" cy="5387242"/>
            <a:chOff x="903575" y="1990105"/>
            <a:chExt cx="9487510" cy="4940657"/>
          </a:xfrm>
        </p:grpSpPr>
        <p:sp>
          <p:nvSpPr>
            <p:cNvPr id="36" name="任意多边形 17"/>
            <p:cNvSpPr/>
            <p:nvPr/>
          </p:nvSpPr>
          <p:spPr>
            <a:xfrm>
              <a:off x="1143445" y="2242571"/>
              <a:ext cx="9247640" cy="164789"/>
            </a:xfrm>
            <a:custGeom>
              <a:avLst/>
              <a:gdLst>
                <a:gd name="connsiteX0" fmla="*/ 0 w 10605052"/>
                <a:gd name="connsiteY0" fmla="*/ 0 h 0"/>
                <a:gd name="connsiteX1" fmla="*/ 10605052 w 10605052"/>
                <a:gd name="connsiteY1" fmla="*/ 0 h 0"/>
              </a:gdLst>
              <a:ahLst/>
              <a:cxnLst>
                <a:cxn ang="0">
                  <a:pos x="connsiteX0" y="connsiteY0"/>
                </a:cxn>
                <a:cxn ang="0">
                  <a:pos x="connsiteX1" y="connsiteY1"/>
                </a:cxn>
              </a:cxnLst>
              <a:rect l="l" t="t" r="r" b="b"/>
              <a:pathLst>
                <a:path w="10605052">
                  <a:moveTo>
                    <a:pt x="0" y="0"/>
                  </a:moveTo>
                  <a:lnTo>
                    <a:pt x="10605052" y="0"/>
                  </a:lnTo>
                </a:path>
              </a:pathLst>
            </a:custGeom>
            <a:noFill/>
            <a:ln w="12700" cap="flat" cmpd="sng" algn="ctr">
              <a:solidFill>
                <a:srgbClr val="E7E6E6">
                  <a:lumMod val="50000"/>
                </a:srgbClr>
              </a:solidFill>
              <a:prstDash val="sysDot"/>
              <a:miter lim="800000"/>
              <a:headEnd type="oval" w="med" len="med"/>
              <a:tailEnd type="oval"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F2F2F2">
                    <a:lumMod val="10000"/>
                  </a:srgbClr>
                </a:solidFill>
                <a:effectLst/>
                <a:uLnTx/>
                <a:uFillTx/>
                <a:latin typeface="OPPOSans B" panose="00020600040101010101" charset="-122"/>
                <a:cs typeface="+mn-ea"/>
                <a:sym typeface="+mn-lt"/>
              </a:endParaRPr>
            </a:p>
          </p:txBody>
        </p:sp>
        <p:sp>
          <p:nvSpPr>
            <p:cNvPr id="37" name="íśḻídê"/>
            <p:cNvSpPr txBox="1"/>
            <p:nvPr/>
          </p:nvSpPr>
          <p:spPr bwMode="auto">
            <a:xfrm>
              <a:off x="5743713" y="2764847"/>
              <a:ext cx="2294765" cy="41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000" tIns="23400" rIns="45000" bIns="23400" anchor="b"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Consensus on </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the solution</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39" name="ïşḷîḋe"/>
            <p:cNvSpPr txBox="1"/>
            <p:nvPr/>
          </p:nvSpPr>
          <p:spPr bwMode="auto">
            <a:xfrm>
              <a:off x="903575" y="2692396"/>
              <a:ext cx="2591174" cy="504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000" tIns="23400" rIns="45000" bIns="23400" anchor="b"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Conducting research </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on the status quo </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41" name="iś1ídé"/>
            <p:cNvSpPr txBox="1"/>
            <p:nvPr/>
          </p:nvSpPr>
          <p:spPr bwMode="auto">
            <a:xfrm>
              <a:off x="8503263" y="2755385"/>
              <a:ext cx="1643938" cy="41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000" tIns="23400" rIns="45000" bIns="23400" anchor="b"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Solutions </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and</a:t>
              </a:r>
              <a:r>
                <a:rPr kumimoji="0" lang="zh-CN" altLang="en-US"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 </a:t>
              </a: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implementation </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48" name="íṣ1ïḓè"/>
            <p:cNvSpPr txBox="1"/>
            <p:nvPr/>
          </p:nvSpPr>
          <p:spPr bwMode="auto">
            <a:xfrm>
              <a:off x="3399648" y="2764847"/>
              <a:ext cx="2294763" cy="41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000" tIns="23400" rIns="45000" bIns="23400" anchor="b"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Identifying key </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a:p>
              <a:pPr marL="0" marR="0" lvl="0" indent="0" algn="ctr" defTabSz="412750" rtl="0" eaLnBrk="1" fontAlgn="auto" latinLnBrk="0" hangingPunct="1">
                <a:lnSpc>
                  <a:spcPct val="100000"/>
                </a:lnSpc>
                <a:spcBef>
                  <a:spcPct val="0"/>
                </a:spcBef>
                <a:spcAft>
                  <a:spcPts val="0"/>
                </a:spcAft>
                <a:buClrTx/>
                <a:buSzTx/>
                <a:buFontTx/>
                <a:buNone/>
                <a:defRPr/>
              </a:pPr>
              <a:r>
                <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issues</a:t>
              </a:r>
              <a:endParaRPr kumimoji="0" lang="en-US" altLang="zh-CN" sz="1200" b="1"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49" name="圆角矩形 30"/>
            <p:cNvSpPr/>
            <p:nvPr/>
          </p:nvSpPr>
          <p:spPr>
            <a:xfrm>
              <a:off x="1573922" y="1993710"/>
              <a:ext cx="1250480" cy="669190"/>
            </a:xfrm>
            <a:prstGeom prst="roundRect">
              <a:avLst/>
            </a:prstGeom>
            <a:gradFill>
              <a:gsLst>
                <a:gs pos="0">
                  <a:srgbClr val="E2DDE1"/>
                </a:gs>
                <a:gs pos="76000">
                  <a:srgbClr val="F2F2F2">
                    <a:lumMod val="95000"/>
                  </a:srgbClr>
                </a:gs>
              </a:gsLst>
              <a:lin ang="7800000" scaled="0"/>
            </a:gradFill>
            <a:ln w="15875" cap="flat" cmpd="sng" algn="ctr">
              <a:gradFill>
                <a:gsLst>
                  <a:gs pos="0">
                    <a:srgbClr val="F2F2F2">
                      <a:lumMod val="95000"/>
                    </a:srgbClr>
                  </a:gs>
                  <a:gs pos="100000">
                    <a:srgbClr val="F2F2F2"/>
                  </a:gs>
                </a:gsLst>
                <a:lin ang="18600000" scaled="0"/>
              </a:gradFill>
              <a:prstDash val="solid"/>
              <a:miter lim="800000"/>
            </a:ln>
            <a:effectLst>
              <a:outerShdw blurRad="76200" dist="38100" dir="8100000" algn="tr" rotWithShape="0">
                <a:prstClr val="black">
                  <a:alpha val="32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rPr>
                <a:t>STEP 7.1</a:t>
              </a:r>
              <a:endPar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endParaRPr>
            </a:p>
          </p:txBody>
        </p:sp>
        <p:sp>
          <p:nvSpPr>
            <p:cNvPr id="50" name="圆角矩形 37"/>
            <p:cNvSpPr/>
            <p:nvPr/>
          </p:nvSpPr>
          <p:spPr>
            <a:xfrm>
              <a:off x="3921790" y="1990105"/>
              <a:ext cx="1339454" cy="672795"/>
            </a:xfrm>
            <a:prstGeom prst="roundRect">
              <a:avLst/>
            </a:prstGeom>
            <a:gradFill>
              <a:gsLst>
                <a:gs pos="0">
                  <a:srgbClr val="E2DDE1"/>
                </a:gs>
                <a:gs pos="76000">
                  <a:srgbClr val="F2F2F2">
                    <a:lumMod val="95000"/>
                  </a:srgbClr>
                </a:gs>
              </a:gsLst>
              <a:lin ang="7800000" scaled="0"/>
            </a:gradFill>
            <a:ln w="15875" cap="flat" cmpd="sng" algn="ctr">
              <a:gradFill>
                <a:gsLst>
                  <a:gs pos="0">
                    <a:srgbClr val="F2F2F2">
                      <a:lumMod val="95000"/>
                    </a:srgbClr>
                  </a:gs>
                  <a:gs pos="100000">
                    <a:srgbClr val="F2F2F2"/>
                  </a:gs>
                </a:gsLst>
                <a:lin ang="18600000" scaled="0"/>
              </a:gradFill>
              <a:prstDash val="solid"/>
              <a:miter lim="800000"/>
            </a:ln>
            <a:effectLst>
              <a:outerShdw blurRad="76200" dist="38100" dir="8100000" algn="tr" rotWithShape="0">
                <a:prstClr val="black">
                  <a:alpha val="32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rPr>
                <a:t>STEP 7.2</a:t>
              </a:r>
              <a:endPar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endParaRPr>
            </a:p>
          </p:txBody>
        </p:sp>
        <p:sp>
          <p:nvSpPr>
            <p:cNvPr id="51" name="圆角矩形 46"/>
            <p:cNvSpPr/>
            <p:nvPr/>
          </p:nvSpPr>
          <p:spPr>
            <a:xfrm>
              <a:off x="6210282" y="1993710"/>
              <a:ext cx="1343943" cy="669190"/>
            </a:xfrm>
            <a:prstGeom prst="roundRect">
              <a:avLst/>
            </a:prstGeom>
            <a:gradFill>
              <a:gsLst>
                <a:gs pos="0">
                  <a:srgbClr val="E2DDE1"/>
                </a:gs>
                <a:gs pos="76000">
                  <a:srgbClr val="F2F2F2">
                    <a:lumMod val="95000"/>
                  </a:srgbClr>
                </a:gs>
              </a:gsLst>
              <a:lin ang="7800000" scaled="0"/>
            </a:gradFill>
            <a:ln w="15875" cap="flat" cmpd="sng" algn="ctr">
              <a:gradFill>
                <a:gsLst>
                  <a:gs pos="0">
                    <a:srgbClr val="F2F2F2">
                      <a:lumMod val="95000"/>
                    </a:srgbClr>
                  </a:gs>
                  <a:gs pos="100000">
                    <a:srgbClr val="F2F2F2"/>
                  </a:gs>
                </a:gsLst>
                <a:lin ang="18600000" scaled="0"/>
              </a:gradFill>
              <a:prstDash val="solid"/>
              <a:miter lim="800000"/>
            </a:ln>
            <a:effectLst>
              <a:outerShdw blurRad="76200" dist="38100" dir="8100000" algn="tr" rotWithShape="0">
                <a:prstClr val="black">
                  <a:alpha val="32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endParaRPr>
            </a:p>
          </p:txBody>
        </p:sp>
        <p:sp>
          <p:nvSpPr>
            <p:cNvPr id="56" name="矩形 55"/>
            <p:cNvSpPr/>
            <p:nvPr/>
          </p:nvSpPr>
          <p:spPr>
            <a:xfrm>
              <a:off x="6125941" y="2129668"/>
              <a:ext cx="1594577" cy="31048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rPr>
                <a:t>STEP 7.3</a:t>
              </a:r>
              <a:endPar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endParaRPr>
            </a:p>
          </p:txBody>
        </p:sp>
        <p:sp>
          <p:nvSpPr>
            <p:cNvPr id="62" name="圆角矩形 53"/>
            <p:cNvSpPr/>
            <p:nvPr/>
          </p:nvSpPr>
          <p:spPr>
            <a:xfrm>
              <a:off x="8585213" y="1993710"/>
              <a:ext cx="1250480" cy="669190"/>
            </a:xfrm>
            <a:prstGeom prst="roundRect">
              <a:avLst/>
            </a:prstGeom>
            <a:gradFill>
              <a:gsLst>
                <a:gs pos="0">
                  <a:srgbClr val="E2DDE1"/>
                </a:gs>
                <a:gs pos="76000">
                  <a:srgbClr val="F2F2F2">
                    <a:lumMod val="95000"/>
                  </a:srgbClr>
                </a:gs>
              </a:gsLst>
              <a:lin ang="7800000" scaled="0"/>
            </a:gradFill>
            <a:ln w="15875" cap="flat" cmpd="sng" algn="ctr">
              <a:gradFill>
                <a:gsLst>
                  <a:gs pos="0">
                    <a:srgbClr val="F2F2F2">
                      <a:lumMod val="95000"/>
                    </a:srgbClr>
                  </a:gs>
                  <a:gs pos="100000">
                    <a:srgbClr val="F2F2F2"/>
                  </a:gs>
                </a:gsLst>
                <a:lin ang="18600000" scaled="0"/>
              </a:gradFill>
              <a:prstDash val="solid"/>
              <a:miter lim="800000"/>
            </a:ln>
            <a:effectLst>
              <a:outerShdw blurRad="76200" dist="38100" dir="8100000" algn="tr" rotWithShape="0">
                <a:prstClr val="black">
                  <a:alpha val="32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F2F2F2">
                    <a:lumMod val="10000"/>
                  </a:srgbClr>
                </a:solidFill>
                <a:effectLst/>
                <a:uLnTx/>
                <a:uFillTx/>
                <a:latin typeface="OPPOSans B" panose="00020600040101010101" charset="-122"/>
                <a:cs typeface="+mn-ea"/>
                <a:sym typeface="+mn-lt"/>
              </a:endParaRPr>
            </a:p>
          </p:txBody>
        </p:sp>
        <p:sp>
          <p:nvSpPr>
            <p:cNvPr id="63" name="矩形 62"/>
            <p:cNvSpPr/>
            <p:nvPr/>
          </p:nvSpPr>
          <p:spPr>
            <a:xfrm>
              <a:off x="8503262" y="2115639"/>
              <a:ext cx="1452180" cy="31048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rPr>
                <a:t>STEP 7.4</a:t>
              </a:r>
              <a:endParaRPr kumimoji="0" lang="en-US" altLang="zh-CN" sz="1600" b="0" i="0" u="none" strike="noStrike" kern="0" cap="none" spc="0" normalizeH="0" baseline="0" noProof="0" dirty="0">
                <a:ln>
                  <a:noFill/>
                </a:ln>
                <a:solidFill>
                  <a:srgbClr val="F2F2F2">
                    <a:lumMod val="10000"/>
                  </a:srgbClr>
                </a:solidFill>
                <a:effectLst/>
                <a:uLnTx/>
                <a:uFillTx/>
                <a:latin typeface="OPPOSans B" panose="00020600040101010101" charset="-122"/>
                <a:cs typeface="+mn-ea"/>
                <a:sym typeface="+mn-lt"/>
              </a:endParaRPr>
            </a:p>
          </p:txBody>
        </p:sp>
        <p:sp>
          <p:nvSpPr>
            <p:cNvPr id="64" name="矩形 63"/>
            <p:cNvSpPr/>
            <p:nvPr/>
          </p:nvSpPr>
          <p:spPr>
            <a:xfrm>
              <a:off x="1104962" y="3359290"/>
              <a:ext cx="2190378" cy="3571472"/>
            </a:xfrm>
            <a:prstGeom prst="rect">
              <a:avLst/>
            </a:prstGeom>
            <a:noFill/>
            <a:ln w="12700" cap="flat" cmpd="sng" algn="ctr">
              <a:noFill/>
              <a:prstDash val="solid"/>
              <a:miter lim="800000"/>
            </a:ln>
            <a:effectLst/>
          </p:spPr>
          <p:txBody>
            <a:bodyPr lIns="0" tIns="0" rIns="0" bIns="0" rtlCol="0" anchor="t">
              <a:noAutofit/>
            </a:bodyPr>
            <a:lstStyle/>
            <a:p>
              <a:pPr marL="171450" marR="0" lvl="0" indent="-171450" algn="just"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1" i="0" u="none" strike="noStrike" kern="0" cap="none" spc="0" normalizeH="0" baseline="0" noProof="0" dirty="0">
                  <a:ln>
                    <a:noFill/>
                  </a:ln>
                  <a:solidFill>
                    <a:srgbClr val="000000"/>
                  </a:solidFill>
                  <a:effectLst/>
                  <a:uLnTx/>
                  <a:uFillTx/>
                  <a:sym typeface="Helvetica Neue"/>
                </a:rPr>
                <a:t>用户视角</a:t>
              </a:r>
              <a:r>
                <a:rPr kumimoji="0" lang="zh-CN" altLang="en-US" sz="1050" b="0" i="0" u="none" strike="noStrike" kern="0" cap="none" spc="0" normalizeH="0" baseline="0" noProof="0" dirty="0">
                  <a:ln>
                    <a:noFill/>
                  </a:ln>
                  <a:solidFill>
                    <a:srgbClr val="000000"/>
                  </a:solidFill>
                  <a:effectLst/>
                  <a:uLnTx/>
                  <a:uFillTx/>
                  <a:sym typeface="Helvetica Neue"/>
                </a:rPr>
                <a:t>：回访数据分析，满意度和一小时快修率；用户投诉</a:t>
              </a:r>
              <a:endParaRPr kumimoji="0" lang="en-US" altLang="zh-CN" sz="1050" b="0" i="0" u="none" strike="noStrike" kern="0" cap="none" spc="0" normalizeH="0" baseline="0" noProof="0" dirty="0">
                <a:ln>
                  <a:noFill/>
                </a:ln>
                <a:solidFill>
                  <a:srgbClr val="000000"/>
                </a:solidFill>
                <a:effectLst/>
                <a:uLnTx/>
                <a:uFillTx/>
                <a:sym typeface="Helvetica Neue"/>
              </a:endParaRPr>
            </a:p>
            <a:p>
              <a:pPr marL="171450" marR="0" lvl="0" indent="-171450" algn="just"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1" i="0" u="none" strike="noStrike" kern="0" cap="none" spc="0" normalizeH="0" baseline="0" noProof="0" dirty="0">
                  <a:ln>
                    <a:noFill/>
                  </a:ln>
                  <a:solidFill>
                    <a:srgbClr val="000000"/>
                  </a:solidFill>
                  <a:effectLst/>
                  <a:uLnTx/>
                  <a:uFillTx/>
                  <a:sym typeface="Helvetica Neue"/>
                </a:rPr>
                <a:t>员工视角</a:t>
              </a:r>
              <a:r>
                <a:rPr kumimoji="0" lang="zh-CN" altLang="en-US" sz="1050" b="0" i="0" u="none" strike="noStrike" kern="0" cap="none" spc="0" normalizeH="0" baseline="0" noProof="0" dirty="0">
                  <a:ln>
                    <a:noFill/>
                  </a:ln>
                  <a:solidFill>
                    <a:srgbClr val="000000"/>
                  </a:solidFill>
                  <a:effectLst/>
                  <a:uLnTx/>
                  <a:uFillTx/>
                  <a:sym typeface="Helvetica Neue"/>
                </a:rPr>
                <a:t>：门店探访，人员座谈</a:t>
              </a:r>
              <a:endParaRPr kumimoji="0" lang="en-US" altLang="zh-CN" sz="1050" b="0" i="0" u="none" strike="noStrike" kern="0" cap="none" spc="0" normalizeH="0" baseline="0" noProof="0" dirty="0">
                <a:ln>
                  <a:noFill/>
                </a:ln>
                <a:solidFill>
                  <a:srgbClr val="000000"/>
                </a:solidFill>
                <a:effectLst/>
                <a:uLnTx/>
                <a:uFillTx/>
                <a:sym typeface="Helvetica Neue"/>
              </a:endParaRPr>
            </a:p>
            <a:p>
              <a:pPr marR="0" lvl="0" algn="just" defTabSz="412750" eaLnBrk="1" fontAlgn="auto" latinLnBrk="0" hangingPunct="0">
                <a:lnSpc>
                  <a:spcPct val="150000"/>
                </a:lnSpc>
                <a:spcBef>
                  <a:spcPts val="0"/>
                </a:spcBef>
                <a:spcAft>
                  <a:spcPts val="0"/>
                </a:spcAft>
                <a:buClrTx/>
                <a:buSzTx/>
                <a:defRPr/>
              </a:pPr>
              <a:endParaRPr kumimoji="0" lang="en-US" altLang="zh-CN" sz="1100" b="0" i="0" u="none" strike="noStrike" kern="0" cap="none" spc="0" normalizeH="0" baseline="0" noProof="0" dirty="0">
                <a:ln>
                  <a:noFill/>
                </a:ln>
                <a:solidFill>
                  <a:srgbClr val="000000"/>
                </a:solidFill>
                <a:effectLst/>
                <a:uLnTx/>
                <a:uFillTx/>
                <a:sym typeface="Helvetica Neue"/>
              </a:endParaRPr>
            </a:p>
            <a:p>
              <a:pPr marR="0" lvl="0" algn="just" defTabSz="412750" eaLnBrk="1" fontAlgn="auto" latinLnBrk="0" hangingPunct="0">
                <a:lnSpc>
                  <a:spcPct val="150000"/>
                </a:lnSpc>
                <a:spcBef>
                  <a:spcPts val="0"/>
                </a:spcBef>
                <a:spcAft>
                  <a:spcPts val="0"/>
                </a:spcAft>
                <a:buClrTx/>
                <a:buSzTx/>
                <a:defRPr/>
              </a:pPr>
              <a:endParaRPr kumimoji="0" lang="en-US" altLang="zh-CN" sz="11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1" i="0" u="none" strike="noStrike" kern="0" cap="none" spc="0" normalizeH="0" baseline="0" noProof="0" dirty="0">
                  <a:ln>
                    <a:noFill/>
                  </a:ln>
                  <a:solidFill>
                    <a:srgbClr val="000000"/>
                  </a:solidFill>
                  <a:effectLst/>
                  <a:uLnTx/>
                  <a:uFillTx/>
                  <a:sym typeface="Helvetica Neue"/>
                </a:rPr>
                <a:t>From user perspectives </a:t>
              </a:r>
              <a:r>
                <a:rPr kumimoji="0" lang="en-US" altLang="zh-CN" sz="1000" b="0" i="0" u="none" strike="noStrike" kern="0" cap="none" spc="0" normalizeH="0" baseline="0" noProof="0" dirty="0">
                  <a:ln>
                    <a:noFill/>
                  </a:ln>
                  <a:solidFill>
                    <a:srgbClr val="000000"/>
                  </a:solidFill>
                  <a:effectLst/>
                  <a:uLnTx/>
                  <a:uFillTx/>
                  <a:sym typeface="Helvetica Neue"/>
                </a:rPr>
                <a:t>: Return visit data analysis, customers satisfaction and one-hour flash fix rate; data analysis of user complaints</a:t>
              </a:r>
              <a:endParaRPr kumimoji="0" lang="en-US" altLang="zh-CN" sz="10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1" i="0" u="none" strike="noStrike" kern="0" cap="none" spc="0" normalizeH="0" baseline="0" noProof="0" dirty="0">
                  <a:ln>
                    <a:noFill/>
                  </a:ln>
                  <a:solidFill>
                    <a:srgbClr val="000000"/>
                  </a:solidFill>
                  <a:effectLst/>
                  <a:uLnTx/>
                  <a:uFillTx/>
                  <a:sym typeface="Helvetica Neue"/>
                </a:rPr>
                <a:t>From staff perspectives </a:t>
              </a:r>
              <a:r>
                <a:rPr kumimoji="0" lang="en-US" altLang="zh-CN" sz="1000" b="0" i="0" u="none" strike="noStrike" kern="0" cap="none" spc="0" normalizeH="0" baseline="0" noProof="0" dirty="0">
                  <a:ln>
                    <a:noFill/>
                  </a:ln>
                  <a:solidFill>
                    <a:srgbClr val="000000"/>
                  </a:solidFill>
                  <a:effectLst/>
                  <a:uLnTx/>
                  <a:uFillTx/>
                  <a:sym typeface="Helvetica Neue"/>
                </a:rPr>
                <a:t>: store visits; service staff interview</a:t>
              </a:r>
              <a:endParaRPr kumimoji="0" lang="en-US" altLang="zh-CN" sz="1000" b="0" i="0" u="none" strike="noStrike" kern="0" cap="none" spc="0" normalizeH="0" baseline="0" noProof="0" dirty="0">
                <a:ln>
                  <a:noFill/>
                </a:ln>
                <a:solidFill>
                  <a:srgbClr val="000000"/>
                </a:solidFill>
                <a:effectLst/>
                <a:uLnTx/>
                <a:uFillTx/>
                <a:sym typeface="Helvetica Neue"/>
              </a:endParaRPr>
            </a:p>
          </p:txBody>
        </p:sp>
        <p:sp>
          <p:nvSpPr>
            <p:cNvPr id="65" name="矩形 64"/>
            <p:cNvSpPr/>
            <p:nvPr/>
          </p:nvSpPr>
          <p:spPr>
            <a:xfrm>
              <a:off x="3594712" y="3359290"/>
              <a:ext cx="2149001" cy="2749736"/>
            </a:xfrm>
            <a:prstGeom prst="rect">
              <a:avLst/>
            </a:prstGeom>
            <a:noFill/>
            <a:ln w="12700" cap="flat" cmpd="sng" algn="ctr">
              <a:noFill/>
              <a:prstDash val="solid"/>
              <a:miter lim="800000"/>
            </a:ln>
            <a:effectLst/>
          </p:spPr>
          <p:txBody>
            <a:bodyPr lIns="0" tIns="0" rIns="0" bIns="0" rtlCol="0" anchor="t">
              <a:noAutofit/>
            </a:bodyPr>
            <a:lstStyle/>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0" i="0" u="none" strike="noStrike" kern="0" cap="none" spc="0" normalizeH="0" baseline="0" noProof="0" dirty="0">
                  <a:ln>
                    <a:noFill/>
                  </a:ln>
                  <a:solidFill>
                    <a:srgbClr val="000000"/>
                  </a:solidFill>
                  <a:effectLst/>
                  <a:uLnTx/>
                  <a:uFillTx/>
                  <a:sym typeface="Helvetica Neue"/>
                </a:rPr>
                <a:t>依据用户旅程地图调研，梳理确认关键议题</a:t>
              </a:r>
              <a:r>
                <a:rPr kumimoji="0" lang="en-US" altLang="zh-CN" sz="1050" b="0" i="0" u="none" strike="noStrike" kern="0" cap="none" spc="0" normalizeH="0" baseline="0" noProof="0" dirty="0">
                  <a:ln>
                    <a:noFill/>
                  </a:ln>
                  <a:solidFill>
                    <a:srgbClr val="000000"/>
                  </a:solidFill>
                  <a:effectLst/>
                  <a:uLnTx/>
                  <a:uFillTx/>
                  <a:sym typeface="Helvetica Neue"/>
                </a:rPr>
                <a:t> </a:t>
              </a:r>
              <a:endParaRPr kumimoji="0" lang="en-US" altLang="zh-CN" sz="105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0" i="0" u="none" strike="noStrike" kern="0" cap="none" spc="0" normalizeH="0" baseline="0" noProof="0" dirty="0">
                  <a:ln>
                    <a:noFill/>
                  </a:ln>
                  <a:solidFill>
                    <a:srgbClr val="000000"/>
                  </a:solidFill>
                  <a:effectLst/>
                  <a:uLnTx/>
                  <a:uFillTx/>
                  <a:sym typeface="Helvetica Neue"/>
                </a:rPr>
                <a:t>相关团队成员，以工作坊方式进行解决方案共创，头脑风暴</a:t>
              </a:r>
              <a:endParaRPr kumimoji="0" lang="en-US" altLang="zh-CN" sz="1050" b="0" i="0" u="none" strike="noStrike" kern="0" cap="none" spc="0" normalizeH="0" baseline="0" noProof="0" dirty="0">
                <a:ln>
                  <a:noFill/>
                </a:ln>
                <a:solidFill>
                  <a:srgbClr val="000000"/>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endParaRPr kumimoji="0" lang="en-US" altLang="zh-CN" sz="11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0" i="0" u="none" strike="noStrike" kern="0" cap="none" spc="0" normalizeH="0" baseline="0" noProof="0" dirty="0">
                  <a:ln>
                    <a:noFill/>
                  </a:ln>
                  <a:solidFill>
                    <a:srgbClr val="000000"/>
                  </a:solidFill>
                  <a:effectLst/>
                  <a:uLnTx/>
                  <a:uFillTx/>
                  <a:sym typeface="Helvetica Neue"/>
                </a:rPr>
                <a:t>Based on user journey map research, sorting out and confirming key issues</a:t>
              </a:r>
              <a:endParaRPr kumimoji="0" lang="en-US" altLang="zh-CN" sz="10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0" i="0" u="none" strike="noStrike" kern="0" cap="none" spc="0" normalizeH="0" baseline="0" noProof="0" dirty="0">
                  <a:ln>
                    <a:noFill/>
                  </a:ln>
                  <a:solidFill>
                    <a:srgbClr val="000000"/>
                  </a:solidFill>
                  <a:effectLst/>
                  <a:uLnTx/>
                  <a:uFillTx/>
                  <a:sym typeface="Helvetica Neue"/>
                </a:rPr>
                <a:t>Relevant team members co-create solutions</a:t>
              </a:r>
              <a:endParaRPr kumimoji="0" lang="en-US" altLang="zh-CN" sz="1000" b="0" i="0" u="none" strike="noStrike" kern="0" cap="none" spc="0" normalizeH="0" baseline="0" noProof="0" dirty="0">
                <a:ln>
                  <a:noFill/>
                </a:ln>
                <a:solidFill>
                  <a:srgbClr val="000000"/>
                </a:solidFill>
                <a:effectLst/>
                <a:uLnTx/>
                <a:uFillTx/>
                <a:sym typeface="Helvetica Neue"/>
              </a:endParaRPr>
            </a:p>
          </p:txBody>
        </p:sp>
        <p:sp>
          <p:nvSpPr>
            <p:cNvPr id="66" name="矩形 65"/>
            <p:cNvSpPr/>
            <p:nvPr/>
          </p:nvSpPr>
          <p:spPr>
            <a:xfrm>
              <a:off x="6031827" y="3359290"/>
              <a:ext cx="1838642" cy="3202223"/>
            </a:xfrm>
            <a:prstGeom prst="rect">
              <a:avLst/>
            </a:prstGeom>
            <a:noFill/>
            <a:ln w="12700" cap="flat" cmpd="sng" algn="ctr">
              <a:noFill/>
              <a:prstDash val="solid"/>
              <a:miter lim="800000"/>
            </a:ln>
            <a:effectLst/>
          </p:spPr>
          <p:txBody>
            <a:bodyPr lIns="0" tIns="0" rIns="0" bIns="0" rtlCol="0" anchor="t">
              <a:noAutofit/>
            </a:bodyPr>
            <a:lstStyle/>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0" i="0" u="none" strike="noStrike" kern="0" cap="none" spc="0" normalizeH="0" baseline="0" noProof="0" dirty="0">
                  <a:ln>
                    <a:noFill/>
                  </a:ln>
                  <a:solidFill>
                    <a:srgbClr val="000000"/>
                  </a:solidFill>
                  <a:effectLst/>
                  <a:uLnTx/>
                  <a:uFillTx/>
                  <a:sym typeface="Helvetica Neue"/>
                </a:rPr>
                <a:t>各业务组就方案的有效性和可行性进行评估，达成共识后，总部协调资源，各部门完善解决方案</a:t>
              </a:r>
              <a:endParaRPr kumimoji="0" lang="en-US" altLang="zh-CN" sz="1050" b="0" i="0" u="none" strike="noStrike" kern="0" cap="none" spc="0" normalizeH="0" baseline="0" noProof="0" dirty="0">
                <a:ln>
                  <a:noFill/>
                </a:ln>
                <a:solidFill>
                  <a:srgbClr val="000000"/>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endParaRPr kumimoji="0" lang="en-US" altLang="zh-CN" sz="11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0" i="0" u="none" strike="noStrike" kern="0" cap="none" spc="0" normalizeH="0" baseline="0" noProof="0" dirty="0">
                  <a:ln>
                    <a:noFill/>
                  </a:ln>
                  <a:solidFill>
                    <a:srgbClr val="000000"/>
                  </a:solidFill>
                  <a:effectLst/>
                  <a:uLnTx/>
                  <a:uFillTx/>
                  <a:sym typeface="Helvetica Neue"/>
                </a:rPr>
                <a:t>Each business group evaluates the effectiveness and feasibility of the plan, and after reaching a consensus, the headquarters coordinates resources and each department improves the solution</a:t>
              </a:r>
              <a:endParaRPr kumimoji="0" lang="en-US" altLang="zh-CN" sz="1000" b="0" i="0" u="none" strike="noStrike" kern="0" cap="none" spc="0" normalizeH="0" baseline="0" noProof="0" dirty="0">
                <a:ln>
                  <a:noFill/>
                </a:ln>
                <a:solidFill>
                  <a:srgbClr val="000000"/>
                </a:solidFill>
                <a:effectLst/>
                <a:uLnTx/>
                <a:uFillTx/>
                <a:sym typeface="Helvetica Neue"/>
              </a:endParaRPr>
            </a:p>
          </p:txBody>
        </p:sp>
        <p:cxnSp>
          <p:nvCxnSpPr>
            <p:cNvPr id="67" name="直接连接符 66"/>
            <p:cNvCxnSpPr/>
            <p:nvPr/>
          </p:nvCxnSpPr>
          <p:spPr>
            <a:xfrm>
              <a:off x="1259787" y="3205457"/>
              <a:ext cx="1917128" cy="1"/>
            </a:xfrm>
            <a:prstGeom prst="line">
              <a:avLst/>
            </a:prstGeom>
            <a:noFill/>
            <a:ln w="6350" cap="flat" cmpd="sng" algn="ctr">
              <a:solidFill>
                <a:srgbClr val="262626"/>
              </a:solidFill>
              <a:prstDash val="solid"/>
              <a:miter lim="800000"/>
            </a:ln>
            <a:effectLst/>
          </p:spPr>
        </p:cxnSp>
        <p:cxnSp>
          <p:nvCxnSpPr>
            <p:cNvPr id="68" name="直接连接符 67"/>
            <p:cNvCxnSpPr/>
            <p:nvPr/>
          </p:nvCxnSpPr>
          <p:spPr>
            <a:xfrm>
              <a:off x="3797536" y="3177173"/>
              <a:ext cx="1588753" cy="0"/>
            </a:xfrm>
            <a:prstGeom prst="line">
              <a:avLst/>
            </a:prstGeom>
            <a:noFill/>
            <a:ln w="6350" cap="flat" cmpd="sng" algn="ctr">
              <a:solidFill>
                <a:srgbClr val="262626"/>
              </a:solidFill>
              <a:prstDash val="solid"/>
              <a:miter lim="800000"/>
            </a:ln>
            <a:effectLst/>
          </p:spPr>
        </p:cxnSp>
        <p:cxnSp>
          <p:nvCxnSpPr>
            <p:cNvPr id="69" name="直接连接符 68"/>
            <p:cNvCxnSpPr/>
            <p:nvPr/>
          </p:nvCxnSpPr>
          <p:spPr>
            <a:xfrm>
              <a:off x="6210282" y="3151121"/>
              <a:ext cx="1479269" cy="0"/>
            </a:xfrm>
            <a:prstGeom prst="line">
              <a:avLst/>
            </a:prstGeom>
            <a:noFill/>
            <a:ln w="6350" cap="flat" cmpd="sng" algn="ctr">
              <a:solidFill>
                <a:srgbClr val="262626"/>
              </a:solidFill>
              <a:prstDash val="solid"/>
              <a:miter lim="800000"/>
            </a:ln>
            <a:effectLst/>
          </p:spPr>
        </p:cxnSp>
        <p:cxnSp>
          <p:nvCxnSpPr>
            <p:cNvPr id="70" name="直接连接符 69"/>
            <p:cNvCxnSpPr/>
            <p:nvPr/>
          </p:nvCxnSpPr>
          <p:spPr>
            <a:xfrm flipV="1">
              <a:off x="8585213" y="3143077"/>
              <a:ext cx="1464499" cy="2"/>
            </a:xfrm>
            <a:prstGeom prst="line">
              <a:avLst/>
            </a:prstGeom>
            <a:noFill/>
            <a:ln w="6350" cap="flat" cmpd="sng" algn="ctr">
              <a:solidFill>
                <a:srgbClr val="262626"/>
              </a:solidFill>
              <a:prstDash val="solid"/>
              <a:miter lim="800000"/>
            </a:ln>
            <a:effectLst/>
          </p:spPr>
        </p:cxnSp>
      </p:grpSp>
      <p:sp>
        <p:nvSpPr>
          <p:cNvPr id="71" name="矩形 70"/>
          <p:cNvSpPr/>
          <p:nvPr/>
        </p:nvSpPr>
        <p:spPr>
          <a:xfrm>
            <a:off x="8920732" y="2670046"/>
            <a:ext cx="2159178" cy="3754358"/>
          </a:xfrm>
          <a:prstGeom prst="rect">
            <a:avLst/>
          </a:prstGeom>
          <a:noFill/>
          <a:ln w="12700" cap="flat" cmpd="sng" algn="ctr">
            <a:noFill/>
            <a:prstDash val="solid"/>
            <a:miter lim="800000"/>
          </a:ln>
          <a:effectLst/>
        </p:spPr>
        <p:txBody>
          <a:bodyPr lIns="0" tIns="0" rIns="0" bIns="0" rtlCol="0" anchor="t">
            <a:noAutofit/>
          </a:bodyPr>
          <a:lstStyle/>
          <a:p>
            <a:pPr marL="171450" marR="0" lvl="0" indent="-171450" algn="just"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0" i="0" u="none" strike="noStrike" kern="0" cap="none" spc="0" normalizeH="0" baseline="0" noProof="0" dirty="0">
                <a:ln>
                  <a:noFill/>
                </a:ln>
                <a:solidFill>
                  <a:srgbClr val="000000"/>
                </a:solidFill>
                <a:effectLst/>
                <a:uLnTx/>
                <a:uFillTx/>
                <a:sym typeface="Helvetica Neue"/>
              </a:rPr>
              <a:t>整合并绘制成最终的服务策略（每一项问题一个服务对策）</a:t>
            </a:r>
            <a:endParaRPr kumimoji="0" lang="en-US" altLang="zh-CN" sz="1050" b="0" i="0" u="none" strike="noStrike" kern="0" cap="none" spc="0" normalizeH="0" baseline="0" noProof="0" dirty="0">
              <a:ln>
                <a:noFill/>
              </a:ln>
              <a:solidFill>
                <a:srgbClr val="000000"/>
              </a:solidFill>
              <a:effectLst/>
              <a:uLnTx/>
              <a:uFillTx/>
              <a:sym typeface="Helvetica Neue"/>
            </a:endParaRPr>
          </a:p>
          <a:p>
            <a:pPr marL="171450" marR="0" lvl="0" indent="-171450" algn="just"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zh-CN" altLang="en-US" sz="1050" b="0" i="0" u="none" strike="noStrike" kern="0" cap="none" spc="0" normalizeH="0" baseline="0" noProof="0" dirty="0">
                <a:ln>
                  <a:noFill/>
                </a:ln>
                <a:solidFill>
                  <a:srgbClr val="000000"/>
                </a:solidFill>
                <a:effectLst/>
                <a:uLnTx/>
                <a:uFillTx/>
                <a:sym typeface="Helvetica Neue"/>
              </a:rPr>
              <a:t>区域整合团队力量，确保措施落地，跟进实施效果</a:t>
            </a:r>
            <a:endParaRPr kumimoji="0" lang="en-US" altLang="zh-CN" sz="1050" b="0" i="0" u="none" strike="noStrike" kern="0" cap="none" spc="0" normalizeH="0" baseline="0" noProof="0" dirty="0">
              <a:ln>
                <a:noFill/>
              </a:ln>
              <a:solidFill>
                <a:srgbClr val="000000"/>
              </a:solidFill>
              <a:effectLst/>
              <a:uLnTx/>
              <a:uFillTx/>
              <a:sym typeface="Helvetica Neue"/>
            </a:endParaRPr>
          </a:p>
          <a:p>
            <a:pPr marL="0" marR="0" lvl="0" indent="0" algn="just" defTabSz="412750" eaLnBrk="1" fontAlgn="auto" latinLnBrk="0" hangingPunct="0">
              <a:lnSpc>
                <a:spcPct val="150000"/>
              </a:lnSpc>
              <a:spcBef>
                <a:spcPts val="0"/>
              </a:spcBef>
              <a:spcAft>
                <a:spcPts val="0"/>
              </a:spcAft>
              <a:buClrTx/>
              <a:buSzTx/>
              <a:buFontTx/>
              <a:buNone/>
              <a:defRPr/>
            </a:pPr>
            <a:endParaRPr kumimoji="0" lang="en-US" altLang="zh-CN" sz="11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0" i="0" u="none" strike="noStrike" kern="0" cap="none" spc="0" normalizeH="0" baseline="0" noProof="0" dirty="0">
                <a:ln>
                  <a:noFill/>
                </a:ln>
                <a:solidFill>
                  <a:srgbClr val="000000"/>
                </a:solidFill>
                <a:effectLst/>
                <a:uLnTx/>
                <a:uFillTx/>
                <a:sym typeface="Helvetica Neue"/>
              </a:rPr>
              <a:t>Integrating and drawing into the final service strategy (one service solution for each problem)</a:t>
            </a:r>
            <a:endParaRPr kumimoji="0" lang="en-US" altLang="zh-CN" sz="1000" b="0" i="0" u="none" strike="noStrike" kern="0" cap="none" spc="0" normalizeH="0" baseline="0" noProof="0" dirty="0">
              <a:ln>
                <a:noFill/>
              </a:ln>
              <a:solidFill>
                <a:srgbClr val="000000"/>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000" b="0" i="0" u="none" strike="noStrike" kern="0" cap="none" spc="0" normalizeH="0" baseline="0" noProof="0" dirty="0">
                <a:ln>
                  <a:noFill/>
                </a:ln>
                <a:solidFill>
                  <a:srgbClr val="000000"/>
                </a:solidFill>
                <a:effectLst/>
                <a:uLnTx/>
                <a:uFillTx/>
                <a:sym typeface="Helvetica Neue"/>
              </a:rPr>
              <a:t>Strengthening integration of team to ensure the implementation of measures and tracking implementation effects</a:t>
            </a:r>
            <a:endParaRPr kumimoji="0" lang="en-US" altLang="zh-CN" sz="1000" b="0" i="0" u="none" strike="noStrike" kern="0" cap="none" spc="0" normalizeH="0" baseline="0" noProof="0" dirty="0">
              <a:ln>
                <a:noFill/>
              </a:ln>
              <a:solidFill>
                <a:srgbClr val="000000"/>
              </a:solidFill>
              <a:effectLst/>
              <a:uLnTx/>
              <a:uFillTx/>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7531100" cy="2390140"/>
            <a:chOff x="1799" y="2145"/>
            <a:chExt cx="11860"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03</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5444"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THREE</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425" y="3160"/>
              <a:ext cx="72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2400" dirty="0">
                  <a:solidFill>
                    <a:schemeClr val="bg2">
                      <a:lumMod val="50000"/>
                    </a:schemeClr>
                  </a:solidFill>
                  <a:latin typeface="OPPOSans B" panose="00020600040101010101" charset="-122"/>
                  <a:ea typeface="OPPOSans B" panose="00020600040101010101" charset="-122"/>
                  <a:cs typeface="Arial" panose="020B0604020202020204" pitchFamily="34" charset="0"/>
                </a:rPr>
                <a:t>NPS is Not Only a Score</a:t>
              </a:r>
              <a:endParaRPr lang="en-US" altLang="zh-CN" sz="2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grpSp>
      <p:sp>
        <p:nvSpPr>
          <p:cNvPr id="9" name="矩形 8"/>
          <p:cNvSpPr/>
          <p:nvPr/>
        </p:nvSpPr>
        <p:spPr>
          <a:xfrm>
            <a:off x="5898853" y="3336021"/>
            <a:ext cx="5763758" cy="1033232"/>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3.1  Exceeding Score: From Net Promoter Score to  </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Net Promoter System</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buFont typeface="Wingdings" panose="05000000000000000000" pitchFamily="2" charset="2"/>
              <a:buChar char="Ø"/>
              <a:defRPr/>
            </a:pP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36056" y="935096"/>
            <a:ext cx="11435780" cy="1031051"/>
          </a:xfrm>
          <a:prstGeom prst="rect">
            <a:avLst/>
          </a:prstGeom>
        </p:spPr>
        <p:txBody>
          <a:bodyPr wrap="square">
            <a:spAutoFit/>
          </a:bodyPr>
          <a:lstStyle/>
          <a:p>
            <a:pPr>
              <a:spcBef>
                <a:spcPts val="300"/>
              </a:spcBef>
              <a:spcAft>
                <a:spcPts val="300"/>
              </a:spcAft>
            </a:pPr>
            <a:r>
              <a:rPr lang="en-US" altLang="zh-CN" sz="1400" dirty="0">
                <a:solidFill>
                  <a:schemeClr val="bg1">
                    <a:lumMod val="10000"/>
                  </a:schemeClr>
                </a:solidFill>
              </a:rPr>
              <a:t>1) NPS is not only a number, but also a dynamic measurement mechanism. Through different measurement and analysis methods, we need to </a:t>
            </a:r>
            <a:r>
              <a:rPr lang="en-US" altLang="zh-CN" sz="1400" b="1" dirty="0">
                <a:solidFill>
                  <a:schemeClr val="bg1">
                    <a:lumMod val="10000"/>
                  </a:schemeClr>
                </a:solidFill>
              </a:rPr>
              <a:t>find problems and improve them immediately</a:t>
            </a:r>
            <a:r>
              <a:rPr lang="en-US" altLang="zh-CN" sz="1400" dirty="0">
                <a:solidFill>
                  <a:schemeClr val="bg1">
                    <a:lumMod val="10000"/>
                  </a:schemeClr>
                </a:solidFill>
              </a:rPr>
              <a:t>.</a:t>
            </a:r>
            <a:endParaRPr lang="en-US" altLang="zh-CN" sz="1400" dirty="0">
              <a:solidFill>
                <a:schemeClr val="bg1">
                  <a:lumMod val="10000"/>
                </a:schemeClr>
              </a:solidFill>
            </a:endParaRPr>
          </a:p>
          <a:p>
            <a:pPr>
              <a:spcBef>
                <a:spcPts val="300"/>
              </a:spcBef>
              <a:spcAft>
                <a:spcPts val="300"/>
              </a:spcAft>
            </a:pPr>
            <a:r>
              <a:rPr lang="en-US" altLang="zh-CN" sz="1400" dirty="0">
                <a:solidFill>
                  <a:schemeClr val="bg1">
                    <a:lumMod val="10000"/>
                  </a:schemeClr>
                </a:solidFill>
              </a:rPr>
              <a:t>2) As the basis of business strategy, </a:t>
            </a:r>
            <a:r>
              <a:rPr lang="en-US" altLang="zh-CN" sz="1400" b="1" dirty="0">
                <a:solidFill>
                  <a:schemeClr val="bg1">
                    <a:lumMod val="10000"/>
                  </a:schemeClr>
                </a:solidFill>
              </a:rPr>
              <a:t>Net Promoter System </a:t>
            </a:r>
            <a:r>
              <a:rPr lang="en-US" altLang="zh-CN" sz="1400" dirty="0">
                <a:solidFill>
                  <a:schemeClr val="bg1">
                    <a:lumMod val="10000"/>
                  </a:schemeClr>
                </a:solidFill>
              </a:rPr>
              <a:t>help us continuously monitor the improvement of experience, form an endless loop of experience optimization, and finally </a:t>
            </a:r>
            <a:r>
              <a:rPr lang="en-US" altLang="zh-CN" sz="1400" b="1" dirty="0">
                <a:solidFill>
                  <a:schemeClr val="bg1">
                    <a:lumMod val="10000"/>
                  </a:schemeClr>
                </a:solidFill>
              </a:rPr>
              <a:t>create a user-centric culture</a:t>
            </a:r>
            <a:r>
              <a:rPr lang="en-US" altLang="zh-CN" sz="1400" dirty="0">
                <a:solidFill>
                  <a:schemeClr val="bg1">
                    <a:lumMod val="10000"/>
                  </a:schemeClr>
                </a:solidFill>
                <a:latin typeface="+mn-ea"/>
              </a:rPr>
              <a:t>.</a:t>
            </a:r>
            <a:endParaRPr lang="zh-CN" altLang="en-US" sz="1400" b="0" dirty="0">
              <a:latin typeface="+mn-ea"/>
              <a:ea typeface="+mn-ea"/>
            </a:endParaRPr>
          </a:p>
        </p:txBody>
      </p:sp>
      <p:sp>
        <p:nvSpPr>
          <p:cNvPr id="13" name="isļíḓè"/>
          <p:cNvSpPr/>
          <p:nvPr/>
        </p:nvSpPr>
        <p:spPr bwMode="auto">
          <a:xfrm>
            <a:off x="1343473" y="3409302"/>
            <a:ext cx="1800200" cy="1728192"/>
          </a:xfrm>
          <a:custGeom>
            <a:avLst/>
            <a:gdLst>
              <a:gd name="T0" fmla="+- 0 10802 6"/>
              <a:gd name="T1" fmla="*/ T0 w 21593"/>
              <a:gd name="T2" fmla="+- 0 10804 12"/>
              <a:gd name="T3" fmla="*/ 10804 h 21584"/>
              <a:gd name="T4" fmla="+- 0 10802 6"/>
              <a:gd name="T5" fmla="*/ T4 w 21593"/>
              <a:gd name="T6" fmla="+- 0 10804 12"/>
              <a:gd name="T7" fmla="*/ 10804 h 21584"/>
              <a:gd name="T8" fmla="+- 0 10802 6"/>
              <a:gd name="T9" fmla="*/ T8 w 21593"/>
              <a:gd name="T10" fmla="+- 0 10804 12"/>
              <a:gd name="T11" fmla="*/ 10804 h 21584"/>
              <a:gd name="T12" fmla="+- 0 10802 6"/>
              <a:gd name="T13" fmla="*/ T12 w 21593"/>
              <a:gd name="T14" fmla="+- 0 10804 12"/>
              <a:gd name="T15" fmla="*/ 10804 h 21584"/>
            </a:gdLst>
            <a:ahLst/>
            <a:cxnLst>
              <a:cxn ang="0">
                <a:pos x="T1" y="T3"/>
              </a:cxn>
              <a:cxn ang="0">
                <a:pos x="T5" y="T7"/>
              </a:cxn>
              <a:cxn ang="0">
                <a:pos x="T9" y="T11"/>
              </a:cxn>
              <a:cxn ang="0">
                <a:pos x="T13" y="T15"/>
              </a:cxn>
            </a:cxnLst>
            <a:rect l="0" t="0" r="r" b="b"/>
            <a:pathLst>
              <a:path w="21593" h="21584">
                <a:moveTo>
                  <a:pt x="6656" y="1"/>
                </a:moveTo>
                <a:lnTo>
                  <a:pt x="14911" y="1"/>
                </a:lnTo>
                <a:cubicBezTo>
                  <a:pt x="15332" y="-12"/>
                  <a:pt x="15749" y="99"/>
                  <a:pt x="16119" y="322"/>
                </a:cubicBezTo>
                <a:cubicBezTo>
                  <a:pt x="16485" y="543"/>
                  <a:pt x="16792" y="865"/>
                  <a:pt x="17011" y="1258"/>
                </a:cubicBezTo>
                <a:lnTo>
                  <a:pt x="21227" y="9321"/>
                </a:lnTo>
                <a:cubicBezTo>
                  <a:pt x="21466" y="9771"/>
                  <a:pt x="21593" y="10284"/>
                  <a:pt x="21593" y="10806"/>
                </a:cubicBezTo>
                <a:cubicBezTo>
                  <a:pt x="21594" y="11332"/>
                  <a:pt x="21468" y="11848"/>
                  <a:pt x="21227" y="12301"/>
                </a:cubicBezTo>
                <a:lnTo>
                  <a:pt x="17115" y="20182"/>
                </a:lnTo>
                <a:cubicBezTo>
                  <a:pt x="16872" y="20590"/>
                  <a:pt x="16545" y="20928"/>
                  <a:pt x="16163" y="21171"/>
                </a:cubicBezTo>
                <a:cubicBezTo>
                  <a:pt x="15730" y="21445"/>
                  <a:pt x="15238" y="21588"/>
                  <a:pt x="14739" y="21584"/>
                </a:cubicBezTo>
                <a:lnTo>
                  <a:pt x="6530" y="21584"/>
                </a:lnTo>
                <a:cubicBezTo>
                  <a:pt x="6109" y="21572"/>
                  <a:pt x="5698" y="21443"/>
                  <a:pt x="5333" y="21207"/>
                </a:cubicBezTo>
                <a:cubicBezTo>
                  <a:pt x="4953" y="20962"/>
                  <a:pt x="4637" y="20609"/>
                  <a:pt x="4418" y="20186"/>
                </a:cubicBezTo>
                <a:lnTo>
                  <a:pt x="259" y="12100"/>
                </a:lnTo>
                <a:cubicBezTo>
                  <a:pt x="82" y="11664"/>
                  <a:pt x="-6" y="11190"/>
                  <a:pt x="1" y="10712"/>
                </a:cubicBezTo>
                <a:cubicBezTo>
                  <a:pt x="7" y="10269"/>
                  <a:pt x="95" y="9832"/>
                  <a:pt x="259" y="9428"/>
                </a:cubicBezTo>
                <a:lnTo>
                  <a:pt x="4560" y="1235"/>
                </a:lnTo>
                <a:cubicBezTo>
                  <a:pt x="4794" y="841"/>
                  <a:pt x="5116" y="521"/>
                  <a:pt x="5494" y="305"/>
                </a:cubicBezTo>
                <a:cubicBezTo>
                  <a:pt x="5853" y="100"/>
                  <a:pt x="6252" y="-5"/>
                  <a:pt x="6656" y="1"/>
                </a:cubicBezTo>
                <a:close/>
              </a:path>
            </a:pathLst>
          </a:custGeom>
          <a:noFill/>
          <a:ln w="19050">
            <a:solidFill>
              <a:srgbClr val="92D050"/>
            </a:solidFill>
          </a:ln>
          <a:effec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defTabSz="412750" fontAlgn="base" hangingPunct="0">
              <a:spcBef>
                <a:spcPct val="0"/>
              </a:spcBef>
              <a:spcAft>
                <a:spcPct val="0"/>
              </a:spcAft>
            </a:pPr>
            <a:endParaRPr lang="zh-CN" altLang="zh-CN" sz="1600" dirty="0">
              <a:solidFill>
                <a:srgbClr val="000000"/>
              </a:solidFill>
              <a:latin typeface="微软雅黑" panose="020B0503020204020204" pitchFamily="34" charset="-122"/>
            </a:endParaRPr>
          </a:p>
        </p:txBody>
      </p:sp>
      <p:sp>
        <p:nvSpPr>
          <p:cNvPr id="15" name="文本框 14"/>
          <p:cNvSpPr txBox="1"/>
          <p:nvPr/>
        </p:nvSpPr>
        <p:spPr>
          <a:xfrm>
            <a:off x="1487489" y="3795021"/>
            <a:ext cx="1512168" cy="1077218"/>
          </a:xfrm>
          <a:prstGeom prst="rect">
            <a:avLst/>
          </a:prstGeom>
          <a:noFill/>
        </p:spPr>
        <p:txBody>
          <a:bodyPr wrap="square">
            <a:spAutoFit/>
          </a:bodyPr>
          <a:lstStyle/>
          <a:p>
            <a:pPr algn="ctr"/>
            <a:r>
              <a:rPr lang="en-US" altLang="zh-CN" sz="1600" dirty="0">
                <a:ea typeface="微软雅黑" panose="020B0503020204020204" pitchFamily="34" charset="-122"/>
                <a:cs typeface="Arial" panose="020B0604020202020204" pitchFamily="34" charset="0"/>
              </a:rPr>
              <a:t>Dividing users into three categories</a:t>
            </a:r>
            <a:endParaRPr lang="zh-CN" altLang="en-US" sz="1600" dirty="0">
              <a:ea typeface="微软雅黑" panose="020B0503020204020204" pitchFamily="34" charset="-122"/>
            </a:endParaRPr>
          </a:p>
        </p:txBody>
      </p:sp>
      <p:sp>
        <p:nvSpPr>
          <p:cNvPr id="17" name="加号 16"/>
          <p:cNvSpPr/>
          <p:nvPr/>
        </p:nvSpPr>
        <p:spPr bwMode="auto">
          <a:xfrm>
            <a:off x="3323693" y="3929442"/>
            <a:ext cx="576064" cy="503185"/>
          </a:xfrm>
          <a:prstGeom prst="mathPlus">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微软雅黑" panose="020B0503020204020204" pitchFamily="34" charset="-122"/>
            </a:endParaRPr>
          </a:p>
        </p:txBody>
      </p:sp>
      <p:sp>
        <p:nvSpPr>
          <p:cNvPr id="19" name="椭圆 18"/>
          <p:cNvSpPr/>
          <p:nvPr/>
        </p:nvSpPr>
        <p:spPr bwMode="auto">
          <a:xfrm>
            <a:off x="2527943" y="3137462"/>
            <a:ext cx="720000" cy="720000"/>
          </a:xfrm>
          <a:prstGeom prst="ellipse">
            <a:avLst/>
          </a:prstGeom>
          <a:solidFill>
            <a:srgbClr val="046A3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50000"/>
              </a:lnSpc>
              <a:spcBef>
                <a:spcPct val="0"/>
              </a:spcBef>
              <a:spcAft>
                <a:spcPct val="0"/>
              </a:spcAft>
              <a:buClrTx/>
              <a:buSzTx/>
              <a:buFont typeface="Arial" panose="020B0604020202020204" pitchFamily="34" charset="0"/>
              <a:buNone/>
            </a:pPr>
            <a:r>
              <a:rPr kumimoji="0" lang="en-US" altLang="zh-CN" sz="1800" b="0" i="0" u="none" strike="noStrike" cap="none" normalizeH="0" baseline="0" dirty="0">
                <a:ln>
                  <a:noFill/>
                </a:ln>
                <a:solidFill>
                  <a:schemeClr val="bg1"/>
                </a:solidFill>
                <a:effectLst/>
              </a:rPr>
              <a:t>01</a:t>
            </a:r>
            <a:endParaRPr kumimoji="0" lang="zh-CN" altLang="en-US" sz="1800" b="0" i="0" u="none" strike="noStrike" cap="none" normalizeH="0" baseline="0" dirty="0">
              <a:ln>
                <a:noFill/>
              </a:ln>
              <a:solidFill>
                <a:schemeClr val="bg1"/>
              </a:solidFill>
              <a:effectLst/>
            </a:endParaRPr>
          </a:p>
        </p:txBody>
      </p:sp>
      <p:sp>
        <p:nvSpPr>
          <p:cNvPr id="20" name="isļíḓè"/>
          <p:cNvSpPr/>
          <p:nvPr/>
        </p:nvSpPr>
        <p:spPr bwMode="auto">
          <a:xfrm>
            <a:off x="4050341" y="3409302"/>
            <a:ext cx="1800200" cy="1728192"/>
          </a:xfrm>
          <a:custGeom>
            <a:avLst/>
            <a:gdLst>
              <a:gd name="T0" fmla="+- 0 10802 6"/>
              <a:gd name="T1" fmla="*/ T0 w 21593"/>
              <a:gd name="T2" fmla="+- 0 10804 12"/>
              <a:gd name="T3" fmla="*/ 10804 h 21584"/>
              <a:gd name="T4" fmla="+- 0 10802 6"/>
              <a:gd name="T5" fmla="*/ T4 w 21593"/>
              <a:gd name="T6" fmla="+- 0 10804 12"/>
              <a:gd name="T7" fmla="*/ 10804 h 21584"/>
              <a:gd name="T8" fmla="+- 0 10802 6"/>
              <a:gd name="T9" fmla="*/ T8 w 21593"/>
              <a:gd name="T10" fmla="+- 0 10804 12"/>
              <a:gd name="T11" fmla="*/ 10804 h 21584"/>
              <a:gd name="T12" fmla="+- 0 10802 6"/>
              <a:gd name="T13" fmla="*/ T12 w 21593"/>
              <a:gd name="T14" fmla="+- 0 10804 12"/>
              <a:gd name="T15" fmla="*/ 10804 h 21584"/>
            </a:gdLst>
            <a:ahLst/>
            <a:cxnLst>
              <a:cxn ang="0">
                <a:pos x="T1" y="T3"/>
              </a:cxn>
              <a:cxn ang="0">
                <a:pos x="T5" y="T7"/>
              </a:cxn>
              <a:cxn ang="0">
                <a:pos x="T9" y="T11"/>
              </a:cxn>
              <a:cxn ang="0">
                <a:pos x="T13" y="T15"/>
              </a:cxn>
            </a:cxnLst>
            <a:rect l="0" t="0" r="r" b="b"/>
            <a:pathLst>
              <a:path w="21593" h="21584">
                <a:moveTo>
                  <a:pt x="6656" y="1"/>
                </a:moveTo>
                <a:lnTo>
                  <a:pt x="14911" y="1"/>
                </a:lnTo>
                <a:cubicBezTo>
                  <a:pt x="15332" y="-12"/>
                  <a:pt x="15749" y="99"/>
                  <a:pt x="16119" y="322"/>
                </a:cubicBezTo>
                <a:cubicBezTo>
                  <a:pt x="16485" y="543"/>
                  <a:pt x="16792" y="865"/>
                  <a:pt x="17011" y="1258"/>
                </a:cubicBezTo>
                <a:lnTo>
                  <a:pt x="21227" y="9321"/>
                </a:lnTo>
                <a:cubicBezTo>
                  <a:pt x="21466" y="9771"/>
                  <a:pt x="21593" y="10284"/>
                  <a:pt x="21593" y="10806"/>
                </a:cubicBezTo>
                <a:cubicBezTo>
                  <a:pt x="21594" y="11332"/>
                  <a:pt x="21468" y="11848"/>
                  <a:pt x="21227" y="12301"/>
                </a:cubicBezTo>
                <a:lnTo>
                  <a:pt x="17115" y="20182"/>
                </a:lnTo>
                <a:cubicBezTo>
                  <a:pt x="16872" y="20590"/>
                  <a:pt x="16545" y="20928"/>
                  <a:pt x="16163" y="21171"/>
                </a:cubicBezTo>
                <a:cubicBezTo>
                  <a:pt x="15730" y="21445"/>
                  <a:pt x="15238" y="21588"/>
                  <a:pt x="14739" y="21584"/>
                </a:cubicBezTo>
                <a:lnTo>
                  <a:pt x="6530" y="21584"/>
                </a:lnTo>
                <a:cubicBezTo>
                  <a:pt x="6109" y="21572"/>
                  <a:pt x="5698" y="21443"/>
                  <a:pt x="5333" y="21207"/>
                </a:cubicBezTo>
                <a:cubicBezTo>
                  <a:pt x="4953" y="20962"/>
                  <a:pt x="4637" y="20609"/>
                  <a:pt x="4418" y="20186"/>
                </a:cubicBezTo>
                <a:lnTo>
                  <a:pt x="259" y="12100"/>
                </a:lnTo>
                <a:cubicBezTo>
                  <a:pt x="82" y="11664"/>
                  <a:pt x="-6" y="11190"/>
                  <a:pt x="1" y="10712"/>
                </a:cubicBezTo>
                <a:cubicBezTo>
                  <a:pt x="7" y="10269"/>
                  <a:pt x="95" y="9832"/>
                  <a:pt x="259" y="9428"/>
                </a:cubicBezTo>
                <a:lnTo>
                  <a:pt x="4560" y="1235"/>
                </a:lnTo>
                <a:cubicBezTo>
                  <a:pt x="4794" y="841"/>
                  <a:pt x="5116" y="521"/>
                  <a:pt x="5494" y="305"/>
                </a:cubicBezTo>
                <a:cubicBezTo>
                  <a:pt x="5853" y="100"/>
                  <a:pt x="6252" y="-5"/>
                  <a:pt x="6656" y="1"/>
                </a:cubicBezTo>
                <a:close/>
              </a:path>
            </a:pathLst>
          </a:custGeom>
          <a:noFill/>
          <a:ln w="19050">
            <a:solidFill>
              <a:srgbClr val="92D050"/>
            </a:solidFill>
          </a:ln>
          <a:effec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defTabSz="412750" fontAlgn="base" hangingPunct="0">
              <a:spcBef>
                <a:spcPct val="0"/>
              </a:spcBef>
              <a:spcAft>
                <a:spcPct val="0"/>
              </a:spcAft>
            </a:pPr>
            <a:endParaRPr lang="zh-CN" altLang="zh-CN" sz="1600" dirty="0">
              <a:solidFill>
                <a:srgbClr val="000000"/>
              </a:solidFill>
              <a:latin typeface="微软雅黑" panose="020B0503020204020204" pitchFamily="34" charset="-122"/>
            </a:endParaRPr>
          </a:p>
        </p:txBody>
      </p:sp>
      <p:sp>
        <p:nvSpPr>
          <p:cNvPr id="21" name="文本框 20"/>
          <p:cNvSpPr txBox="1"/>
          <p:nvPr/>
        </p:nvSpPr>
        <p:spPr>
          <a:xfrm>
            <a:off x="4079777" y="4032517"/>
            <a:ext cx="1656184" cy="400110"/>
          </a:xfrm>
          <a:prstGeom prst="rect">
            <a:avLst/>
          </a:prstGeom>
          <a:noFill/>
        </p:spPr>
        <p:txBody>
          <a:bodyPr wrap="square">
            <a:spAutoFit/>
          </a:bodyPr>
          <a:lstStyle/>
          <a:p>
            <a:pPr algn="ctr"/>
            <a:r>
              <a:rPr lang="en-US" altLang="zh-CN" sz="2000" dirty="0">
                <a:latin typeface="微软雅黑" panose="020B0503020204020204" pitchFamily="34" charset="-122"/>
                <a:ea typeface="微软雅黑" panose="020B0503020204020204" pitchFamily="34" charset="-122"/>
                <a:cs typeface="Arial" panose="020B0604020202020204" pitchFamily="34" charset="0"/>
              </a:rPr>
              <a:t>Calculating</a:t>
            </a:r>
            <a:endParaRPr lang="zh-CN" altLang="en-US" sz="2000" dirty="0">
              <a:latin typeface="微软雅黑" panose="020B0503020204020204" pitchFamily="34" charset="-122"/>
              <a:ea typeface="微软雅黑" panose="020B0503020204020204" pitchFamily="34" charset="-122"/>
            </a:endParaRPr>
          </a:p>
        </p:txBody>
      </p:sp>
      <p:sp>
        <p:nvSpPr>
          <p:cNvPr id="22" name="椭圆 21"/>
          <p:cNvSpPr/>
          <p:nvPr/>
        </p:nvSpPr>
        <p:spPr bwMode="auto">
          <a:xfrm>
            <a:off x="5234811" y="3137462"/>
            <a:ext cx="720000" cy="720000"/>
          </a:xfrm>
          <a:prstGeom prst="ellipse">
            <a:avLst/>
          </a:prstGeom>
          <a:solidFill>
            <a:srgbClr val="046A3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50000"/>
              </a:lnSpc>
              <a:spcBef>
                <a:spcPct val="0"/>
              </a:spcBef>
              <a:spcAft>
                <a:spcPct val="0"/>
              </a:spcAft>
              <a:buClrTx/>
              <a:buSzTx/>
              <a:buFont typeface="Arial" panose="020B0604020202020204" pitchFamily="34" charset="0"/>
              <a:buNone/>
            </a:pPr>
            <a:r>
              <a:rPr kumimoji="0" lang="en-US" altLang="zh-CN" sz="1800" b="0" i="0" u="none" strike="noStrike" cap="none" normalizeH="0" baseline="0" dirty="0">
                <a:ln>
                  <a:noFill/>
                </a:ln>
                <a:solidFill>
                  <a:schemeClr val="bg1"/>
                </a:solidFill>
                <a:effectLst/>
              </a:rPr>
              <a:t>02</a:t>
            </a:r>
            <a:endParaRPr kumimoji="0" lang="zh-CN" altLang="en-US" sz="1800" b="0" i="0" u="none" strike="noStrike" cap="none" normalizeH="0" baseline="0" dirty="0">
              <a:ln>
                <a:noFill/>
              </a:ln>
              <a:solidFill>
                <a:schemeClr val="bg1"/>
              </a:solidFill>
              <a:effectLst/>
            </a:endParaRPr>
          </a:p>
        </p:txBody>
      </p:sp>
      <p:sp>
        <p:nvSpPr>
          <p:cNvPr id="23" name="AutoShape 6"/>
          <p:cNvSpPr/>
          <p:nvPr/>
        </p:nvSpPr>
        <p:spPr bwMode="auto">
          <a:xfrm rot="16200000">
            <a:off x="3647787" y="1439278"/>
            <a:ext cx="150362" cy="2802456"/>
          </a:xfrm>
          <a:prstGeom prst="rightBracket">
            <a:avLst>
              <a:gd name="adj" fmla="val 95312"/>
            </a:avLst>
          </a:prstGeom>
          <a:noFill/>
          <a:ln w="9525" cmpd="sng">
            <a:solidFill>
              <a:srgbClr val="262626"/>
            </a:solidFill>
            <a:round/>
          </a:ln>
          <a:extLst>
            <a:ext uri="{909E8E84-426E-40DD-AFC4-6F175D3DCCD1}">
              <a14:hiddenFill xmlns:a14="http://schemas.microsoft.com/office/drawing/2010/main">
                <a:solidFill>
                  <a:srgbClr val="FFFFFF"/>
                </a:solidFill>
              </a14:hiddenFill>
            </a:ext>
          </a:extLst>
        </p:spPr>
        <p:txBody>
          <a:bodyPr wrap="none" anchor="ctr"/>
          <a:lstStyle/>
          <a:p>
            <a:pPr defTabSz="1624965"/>
            <a:endParaRPr lang="it-IT" sz="2135">
              <a:solidFill>
                <a:srgbClr val="5F5F5F"/>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2293837" y="2109429"/>
            <a:ext cx="2880320" cy="369332"/>
          </a:xfrm>
          <a:prstGeom prst="rect">
            <a:avLst/>
          </a:prstGeom>
          <a:noFill/>
        </p:spPr>
        <p:txBody>
          <a:bodyPr wrap="square">
            <a:spAutoFit/>
          </a:bodyPr>
          <a:lstStyle/>
          <a:p>
            <a:pPr algn="ctr"/>
            <a:r>
              <a:rPr lang="en-US" altLang="zh-CN" dirty="0">
                <a:latin typeface="微软雅黑" panose="020B0503020204020204" pitchFamily="34" charset="-122"/>
                <a:cs typeface="Arial" panose="020B0604020202020204" pitchFamily="34" charset="0"/>
              </a:rPr>
              <a:t>Net Promoter </a:t>
            </a:r>
            <a:r>
              <a:rPr lang="en-US" altLang="zh-CN" b="1" dirty="0">
                <a:solidFill>
                  <a:srgbClr val="F84D4D"/>
                </a:solidFill>
                <a:latin typeface="微软雅黑" panose="020B0503020204020204" pitchFamily="34" charset="-122"/>
                <a:cs typeface="Arial" panose="020B0604020202020204" pitchFamily="34" charset="0"/>
              </a:rPr>
              <a:t>Score</a:t>
            </a:r>
            <a:endParaRPr lang="zh-CN" altLang="en-US" b="1" dirty="0">
              <a:solidFill>
                <a:srgbClr val="F84D4D"/>
              </a:solidFill>
              <a:latin typeface="微软雅黑" panose="020B0503020204020204" pitchFamily="34" charset="-122"/>
            </a:endParaRPr>
          </a:p>
        </p:txBody>
      </p:sp>
      <p:sp>
        <p:nvSpPr>
          <p:cNvPr id="25" name="加号 24"/>
          <p:cNvSpPr/>
          <p:nvPr/>
        </p:nvSpPr>
        <p:spPr bwMode="auto">
          <a:xfrm>
            <a:off x="6161441" y="3956035"/>
            <a:ext cx="576064" cy="503185"/>
          </a:xfrm>
          <a:prstGeom prst="mathPlus">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微软雅黑" panose="020B0503020204020204" pitchFamily="34" charset="-122"/>
            </a:endParaRPr>
          </a:p>
        </p:txBody>
      </p:sp>
      <p:sp>
        <p:nvSpPr>
          <p:cNvPr id="26" name="isļíḓè"/>
          <p:cNvSpPr/>
          <p:nvPr/>
        </p:nvSpPr>
        <p:spPr bwMode="auto">
          <a:xfrm>
            <a:off x="6888089" y="3435895"/>
            <a:ext cx="1800200" cy="1728192"/>
          </a:xfrm>
          <a:custGeom>
            <a:avLst/>
            <a:gdLst>
              <a:gd name="T0" fmla="+- 0 10802 6"/>
              <a:gd name="T1" fmla="*/ T0 w 21593"/>
              <a:gd name="T2" fmla="+- 0 10804 12"/>
              <a:gd name="T3" fmla="*/ 10804 h 21584"/>
              <a:gd name="T4" fmla="+- 0 10802 6"/>
              <a:gd name="T5" fmla="*/ T4 w 21593"/>
              <a:gd name="T6" fmla="+- 0 10804 12"/>
              <a:gd name="T7" fmla="*/ 10804 h 21584"/>
              <a:gd name="T8" fmla="+- 0 10802 6"/>
              <a:gd name="T9" fmla="*/ T8 w 21593"/>
              <a:gd name="T10" fmla="+- 0 10804 12"/>
              <a:gd name="T11" fmla="*/ 10804 h 21584"/>
              <a:gd name="T12" fmla="+- 0 10802 6"/>
              <a:gd name="T13" fmla="*/ T12 w 21593"/>
              <a:gd name="T14" fmla="+- 0 10804 12"/>
              <a:gd name="T15" fmla="*/ 10804 h 21584"/>
            </a:gdLst>
            <a:ahLst/>
            <a:cxnLst>
              <a:cxn ang="0">
                <a:pos x="T1" y="T3"/>
              </a:cxn>
              <a:cxn ang="0">
                <a:pos x="T5" y="T7"/>
              </a:cxn>
              <a:cxn ang="0">
                <a:pos x="T9" y="T11"/>
              </a:cxn>
              <a:cxn ang="0">
                <a:pos x="T13" y="T15"/>
              </a:cxn>
            </a:cxnLst>
            <a:rect l="0" t="0" r="r" b="b"/>
            <a:pathLst>
              <a:path w="21593" h="21584">
                <a:moveTo>
                  <a:pt x="6656" y="1"/>
                </a:moveTo>
                <a:lnTo>
                  <a:pt x="14911" y="1"/>
                </a:lnTo>
                <a:cubicBezTo>
                  <a:pt x="15332" y="-12"/>
                  <a:pt x="15749" y="99"/>
                  <a:pt x="16119" y="322"/>
                </a:cubicBezTo>
                <a:cubicBezTo>
                  <a:pt x="16485" y="543"/>
                  <a:pt x="16792" y="865"/>
                  <a:pt x="17011" y="1258"/>
                </a:cubicBezTo>
                <a:lnTo>
                  <a:pt x="21227" y="9321"/>
                </a:lnTo>
                <a:cubicBezTo>
                  <a:pt x="21466" y="9771"/>
                  <a:pt x="21593" y="10284"/>
                  <a:pt x="21593" y="10806"/>
                </a:cubicBezTo>
                <a:cubicBezTo>
                  <a:pt x="21594" y="11332"/>
                  <a:pt x="21468" y="11848"/>
                  <a:pt x="21227" y="12301"/>
                </a:cubicBezTo>
                <a:lnTo>
                  <a:pt x="17115" y="20182"/>
                </a:lnTo>
                <a:cubicBezTo>
                  <a:pt x="16872" y="20590"/>
                  <a:pt x="16545" y="20928"/>
                  <a:pt x="16163" y="21171"/>
                </a:cubicBezTo>
                <a:cubicBezTo>
                  <a:pt x="15730" y="21445"/>
                  <a:pt x="15238" y="21588"/>
                  <a:pt x="14739" y="21584"/>
                </a:cubicBezTo>
                <a:lnTo>
                  <a:pt x="6530" y="21584"/>
                </a:lnTo>
                <a:cubicBezTo>
                  <a:pt x="6109" y="21572"/>
                  <a:pt x="5698" y="21443"/>
                  <a:pt x="5333" y="21207"/>
                </a:cubicBezTo>
                <a:cubicBezTo>
                  <a:pt x="4953" y="20962"/>
                  <a:pt x="4637" y="20609"/>
                  <a:pt x="4418" y="20186"/>
                </a:cubicBezTo>
                <a:lnTo>
                  <a:pt x="259" y="12100"/>
                </a:lnTo>
                <a:cubicBezTo>
                  <a:pt x="82" y="11664"/>
                  <a:pt x="-6" y="11190"/>
                  <a:pt x="1" y="10712"/>
                </a:cubicBezTo>
                <a:cubicBezTo>
                  <a:pt x="7" y="10269"/>
                  <a:pt x="95" y="9832"/>
                  <a:pt x="259" y="9428"/>
                </a:cubicBezTo>
                <a:lnTo>
                  <a:pt x="4560" y="1235"/>
                </a:lnTo>
                <a:cubicBezTo>
                  <a:pt x="4794" y="841"/>
                  <a:pt x="5116" y="521"/>
                  <a:pt x="5494" y="305"/>
                </a:cubicBezTo>
                <a:cubicBezTo>
                  <a:pt x="5853" y="100"/>
                  <a:pt x="6252" y="-5"/>
                  <a:pt x="6656" y="1"/>
                </a:cubicBezTo>
                <a:close/>
              </a:path>
            </a:pathLst>
          </a:custGeom>
          <a:noFill/>
          <a:ln w="19050">
            <a:solidFill>
              <a:srgbClr val="92D050"/>
            </a:solidFill>
          </a:ln>
          <a:effec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defTabSz="412750" fontAlgn="base" hangingPunct="0">
              <a:spcBef>
                <a:spcPct val="0"/>
              </a:spcBef>
              <a:spcAft>
                <a:spcPct val="0"/>
              </a:spcAft>
            </a:pPr>
            <a:endParaRPr lang="zh-CN" altLang="zh-CN" sz="1600" dirty="0">
              <a:solidFill>
                <a:srgbClr val="000000"/>
              </a:solidFill>
              <a:latin typeface="微软雅黑" panose="020B0503020204020204" pitchFamily="34" charset="-122"/>
            </a:endParaRPr>
          </a:p>
        </p:txBody>
      </p:sp>
      <p:sp>
        <p:nvSpPr>
          <p:cNvPr id="27" name="文本框 26"/>
          <p:cNvSpPr txBox="1"/>
          <p:nvPr/>
        </p:nvSpPr>
        <p:spPr>
          <a:xfrm>
            <a:off x="7061541" y="4059110"/>
            <a:ext cx="1512168" cy="707886"/>
          </a:xfrm>
          <a:prstGeom prst="rect">
            <a:avLst/>
          </a:prstGeom>
          <a:noFill/>
        </p:spPr>
        <p:txBody>
          <a:bodyPr wrap="square">
            <a:spAutoFit/>
          </a:bodyPr>
          <a:lstStyle/>
          <a:p>
            <a:pPr algn="ctr"/>
            <a:r>
              <a:rPr lang="en-US" altLang="zh-CN" sz="2000" dirty="0">
                <a:latin typeface="微软雅黑" panose="020B0503020204020204" pitchFamily="34" charset="-122"/>
                <a:ea typeface="微软雅黑" panose="020B0503020204020204" pitchFamily="34" charset="-122"/>
                <a:cs typeface="Arial" panose="020B0604020202020204" pitchFamily="34" charset="0"/>
              </a:rPr>
              <a:t>Improving NPS</a:t>
            </a:r>
            <a:endParaRPr lang="zh-CN" altLang="en-US" sz="2000" dirty="0">
              <a:latin typeface="微软雅黑" panose="020B0503020204020204" pitchFamily="34" charset="-122"/>
              <a:ea typeface="微软雅黑" panose="020B0503020204020204" pitchFamily="34" charset="-122"/>
            </a:endParaRPr>
          </a:p>
        </p:txBody>
      </p:sp>
      <p:sp>
        <p:nvSpPr>
          <p:cNvPr id="28" name="椭圆 27"/>
          <p:cNvSpPr/>
          <p:nvPr/>
        </p:nvSpPr>
        <p:spPr bwMode="auto">
          <a:xfrm>
            <a:off x="8058299" y="3075895"/>
            <a:ext cx="720000" cy="720000"/>
          </a:xfrm>
          <a:prstGeom prst="ellipse">
            <a:avLst/>
          </a:prstGeom>
          <a:solidFill>
            <a:srgbClr val="046A3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50000"/>
              </a:lnSpc>
              <a:spcBef>
                <a:spcPct val="0"/>
              </a:spcBef>
              <a:spcAft>
                <a:spcPct val="0"/>
              </a:spcAft>
              <a:buClrTx/>
              <a:buSzTx/>
              <a:buFont typeface="Arial" panose="020B0604020202020204" pitchFamily="34" charset="0"/>
              <a:buNone/>
            </a:pPr>
            <a:r>
              <a:rPr kumimoji="0" lang="en-US" altLang="zh-CN" sz="1800" b="0" i="0" u="none" strike="noStrike" cap="none" normalizeH="0" baseline="0" dirty="0">
                <a:ln>
                  <a:noFill/>
                </a:ln>
                <a:solidFill>
                  <a:schemeClr val="bg1"/>
                </a:solidFill>
                <a:effectLst/>
              </a:rPr>
              <a:t>03</a:t>
            </a:r>
            <a:endParaRPr kumimoji="0" lang="zh-CN" altLang="en-US" sz="1800" b="0" i="0" u="none" strike="noStrike" cap="none" normalizeH="0" baseline="0" dirty="0">
              <a:ln>
                <a:noFill/>
              </a:ln>
              <a:solidFill>
                <a:schemeClr val="bg1"/>
              </a:solidFill>
              <a:effectLst/>
            </a:endParaRPr>
          </a:p>
        </p:txBody>
      </p:sp>
      <p:sp>
        <p:nvSpPr>
          <p:cNvPr id="29" name="AutoShape 6"/>
          <p:cNvSpPr/>
          <p:nvPr/>
        </p:nvSpPr>
        <p:spPr bwMode="auto">
          <a:xfrm rot="5400000">
            <a:off x="4987575" y="2737736"/>
            <a:ext cx="150364" cy="5422344"/>
          </a:xfrm>
          <a:prstGeom prst="rightBracket">
            <a:avLst>
              <a:gd name="adj" fmla="val 95312"/>
            </a:avLst>
          </a:prstGeom>
          <a:noFill/>
          <a:ln w="9525" cmpd="sng">
            <a:solidFill>
              <a:srgbClr val="262626"/>
            </a:solidFill>
            <a:round/>
          </a:ln>
          <a:extLst>
            <a:ext uri="{909E8E84-426E-40DD-AFC4-6F175D3DCCD1}">
              <a14:hiddenFill xmlns:a14="http://schemas.microsoft.com/office/drawing/2010/main">
                <a:solidFill>
                  <a:srgbClr val="FFFFFF"/>
                </a:solidFill>
              </a14:hiddenFill>
            </a:ext>
          </a:extLst>
        </p:spPr>
        <p:txBody>
          <a:bodyPr wrap="none" anchor="ctr"/>
          <a:lstStyle/>
          <a:p>
            <a:pPr defTabSz="1624965"/>
            <a:endParaRPr lang="it-IT" sz="2135">
              <a:solidFill>
                <a:srgbClr val="5F5F5F"/>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3857185" y="5652318"/>
            <a:ext cx="2880320" cy="369332"/>
          </a:xfrm>
          <a:prstGeom prst="rect">
            <a:avLst/>
          </a:prstGeom>
          <a:noFill/>
        </p:spPr>
        <p:txBody>
          <a:bodyPr wrap="square">
            <a:spAutoFit/>
          </a:bodyPr>
          <a:lstStyle/>
          <a:p>
            <a:pPr algn="ctr"/>
            <a:r>
              <a:rPr lang="en-US" altLang="zh-CN" dirty="0">
                <a:latin typeface="微软雅黑" panose="020B0503020204020204" pitchFamily="34" charset="-122"/>
                <a:cs typeface="Arial" panose="020B0604020202020204" pitchFamily="34" charset="0"/>
              </a:rPr>
              <a:t>Net Promoter </a:t>
            </a:r>
            <a:r>
              <a:rPr lang="en-US" altLang="zh-CN" b="1" dirty="0">
                <a:solidFill>
                  <a:srgbClr val="F84D4D"/>
                </a:solidFill>
                <a:latin typeface="微软雅黑" panose="020B0503020204020204" pitchFamily="34" charset="-122"/>
                <a:cs typeface="Arial" panose="020B0604020202020204" pitchFamily="34" charset="0"/>
              </a:rPr>
              <a:t>System</a:t>
            </a:r>
            <a:endParaRPr lang="zh-CN" altLang="en-US" b="1" dirty="0">
              <a:solidFill>
                <a:srgbClr val="F84D4D"/>
              </a:solidFill>
              <a:latin typeface="微软雅黑" panose="020B0503020204020204" pitchFamily="34" charset="-122"/>
            </a:endParaRPr>
          </a:p>
        </p:txBody>
      </p:sp>
      <p:sp>
        <p:nvSpPr>
          <p:cNvPr id="31" name="school-doubt_73177"/>
          <p:cNvSpPr>
            <a:spLocks noChangeAspect="1"/>
          </p:cNvSpPr>
          <p:nvPr/>
        </p:nvSpPr>
        <p:spPr bwMode="auto">
          <a:xfrm rot="1324120">
            <a:off x="10481079" y="3933003"/>
            <a:ext cx="446865" cy="590478"/>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defTabSz="412750" hangingPunct="0"/>
            <a:endParaRPr lang="zh-CN" altLang="en-US" sz="1500" b="1" kern="0">
              <a:solidFill>
                <a:srgbClr val="000000"/>
              </a:solidFill>
              <a:latin typeface="Helvetica Neue"/>
              <a:sym typeface="Helvetica Neue"/>
            </a:endParaRPr>
          </a:p>
        </p:txBody>
      </p:sp>
      <p:sp>
        <p:nvSpPr>
          <p:cNvPr id="32" name="标题 1"/>
          <p:cNvSpPr txBox="1"/>
          <p:nvPr/>
        </p:nvSpPr>
        <p:spPr>
          <a:xfrm>
            <a:off x="636056" y="252744"/>
            <a:ext cx="11940955" cy="5754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0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3.1 Exceeding Score: From Net Promoter Score to Net Promoter System</a:t>
            </a: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825500">
              <a:lnSpc>
                <a:spcPct val="100000"/>
              </a:lnSpc>
              <a:spcBef>
                <a:spcPts val="0"/>
              </a:spcBef>
            </a:pPr>
            <a:endParaRPr kumimoji="1" lang="en-US" altLang="zh-CN" sz="2000" i="1"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1000"/>
                                        <p:tgtEl>
                                          <p:spTgt spid="29"/>
                                        </p:tgtEl>
                                      </p:cBhvr>
                                    </p:animEffect>
                                    <p:anim calcmode="lin" valueType="num">
                                      <p:cBhvr>
                                        <p:cTn id="30" dur="1000" fill="hold"/>
                                        <p:tgtEl>
                                          <p:spTgt spid="29"/>
                                        </p:tgtEl>
                                        <p:attrNameLst>
                                          <p:attrName>ppt_x</p:attrName>
                                        </p:attrNameLst>
                                      </p:cBhvr>
                                      <p:tavLst>
                                        <p:tav tm="0">
                                          <p:val>
                                            <p:strVal val="#ppt_x"/>
                                          </p:val>
                                        </p:tav>
                                        <p:tav tm="100000">
                                          <p:val>
                                            <p:strVal val="#ppt_x"/>
                                          </p:val>
                                        </p:tav>
                                      </p:tavLst>
                                    </p:anim>
                                    <p:anim calcmode="lin" valueType="num">
                                      <p:cBhvr>
                                        <p:cTn id="31" dur="1000" fill="hold"/>
                                        <p:tgtEl>
                                          <p:spTgt spid="2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1000"/>
                                        <p:tgtEl>
                                          <p:spTgt spid="30"/>
                                        </p:tgtEl>
                                      </p:cBhvr>
                                    </p:animEffect>
                                    <p:anim calcmode="lin" valueType="num">
                                      <p:cBhvr>
                                        <p:cTn id="35" dur="1000" fill="hold"/>
                                        <p:tgtEl>
                                          <p:spTgt spid="30"/>
                                        </p:tgtEl>
                                        <p:attrNameLst>
                                          <p:attrName>ppt_x</p:attrName>
                                        </p:attrNameLst>
                                      </p:cBhvr>
                                      <p:tavLst>
                                        <p:tav tm="0">
                                          <p:val>
                                            <p:strVal val="#ppt_x"/>
                                          </p:val>
                                        </p:tav>
                                        <p:tav tm="100000">
                                          <p:val>
                                            <p:strVal val="#ppt_x"/>
                                          </p:val>
                                        </p:tav>
                                      </p:tavLst>
                                    </p:anim>
                                    <p:anim calcmode="lin" valueType="num">
                                      <p:cBhvr>
                                        <p:cTn id="3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5" grpId="0" animBg="1"/>
      <p:bldP spid="26" grpId="0" animBg="1"/>
      <p:bldP spid="27" grpId="0"/>
      <p:bldP spid="28" grpId="0" animBg="1"/>
      <p:bldP spid="29" grpId="0" animBg="1"/>
      <p:bldP spid="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668717" y="283037"/>
            <a:ext cx="9455783" cy="5490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825500" rtl="0" eaLnBrk="1" fontAlgn="auto" latinLnBrk="0" hangingPunct="1">
              <a:lnSpc>
                <a:spcPct val="100000"/>
              </a:lnSpc>
              <a:spcBef>
                <a:spcPts val="0"/>
              </a:spcBef>
              <a:spcAft>
                <a:spcPts val="0"/>
              </a:spcAft>
              <a:buClrTx/>
              <a:buSzTx/>
              <a:buFontTx/>
              <a:buNone/>
              <a:defRPr/>
            </a:pPr>
            <a:r>
              <a:rPr kumimoji="1" lang="en-US" altLang="zh-CN" sz="2000" b="0" i="0" u="none" strike="noStrike" kern="1200" cap="none" spc="0" normalizeH="0" baseline="0" noProof="0" dirty="0">
                <a:ln>
                  <a:noFill/>
                </a:ln>
                <a:solidFill>
                  <a:srgbClr val="F2F2F2">
                    <a:lumMod val="10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Conclusion</a:t>
            </a:r>
            <a:endParaRPr kumimoji="1" lang="en-US" altLang="zh-CN" sz="2000" b="0" i="0" u="none" strike="noStrike" kern="1200" cap="none" spc="0" normalizeH="0" baseline="0" noProof="0" dirty="0">
              <a:ln>
                <a:noFill/>
              </a:ln>
              <a:solidFill>
                <a:srgbClr val="F2F2F2">
                  <a:lumMod val="10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3" name="文本框 2"/>
          <p:cNvSpPr txBox="1"/>
          <p:nvPr/>
        </p:nvSpPr>
        <p:spPr>
          <a:xfrm>
            <a:off x="781830" y="1589899"/>
            <a:ext cx="10278534" cy="890628"/>
          </a:xfrm>
          <a:prstGeom prst="rect">
            <a:avLst/>
          </a:prstGeom>
          <a:noFill/>
        </p:spPr>
        <p:txBody>
          <a:bodyPr wrap="square" rtlCol="0">
            <a:spAutoFit/>
          </a:bodyPr>
          <a:lstStyle/>
          <a:p>
            <a:pPr>
              <a:lnSpc>
                <a:spcPct val="160000"/>
              </a:lnSpc>
            </a:pPr>
            <a:r>
              <a:rPr lang="en-US" altLang="zh-CN" sz="1800" b="1" dirty="0">
                <a:solidFill>
                  <a:schemeClr val="bg1">
                    <a:lumMod val="10000"/>
                  </a:schemeClr>
                </a:solidFill>
                <a:latin typeface="+mn-lt"/>
              </a:rPr>
              <a:t>1. </a:t>
            </a:r>
            <a:r>
              <a:rPr lang="en-US" altLang="zh-CN" sz="1600" b="1" dirty="0">
                <a:solidFill>
                  <a:schemeClr val="bg1">
                    <a:lumMod val="10000"/>
                  </a:schemeClr>
                </a:solidFill>
                <a:latin typeface="+mn-lt"/>
              </a:rPr>
              <a:t>Service NPS</a:t>
            </a:r>
            <a:r>
              <a:rPr lang="zh-CN" altLang="en-US" sz="1600" b="1" dirty="0">
                <a:solidFill>
                  <a:schemeClr val="bg1">
                    <a:lumMod val="10000"/>
                  </a:schemeClr>
                </a:solidFill>
                <a:latin typeface="+mn-lt"/>
              </a:rPr>
              <a:t>：</a:t>
            </a:r>
            <a:r>
              <a:rPr lang="en-US" altLang="zh-CN" sz="1600" dirty="0">
                <a:solidFill>
                  <a:schemeClr val="bg1">
                    <a:lumMod val="10000"/>
                  </a:schemeClr>
                </a:solidFill>
                <a:latin typeface="+mn-lt"/>
              </a:rPr>
              <a:t>How satisfied are you with this after-sales service? Based on your experience, please rate from 1 to 10 points. 1-Very Dissatified,10-Very Satisfied</a:t>
            </a:r>
            <a:endParaRPr lang="en-US" altLang="zh-CN" sz="1800" dirty="0">
              <a:solidFill>
                <a:schemeClr val="bg1">
                  <a:lumMod val="10000"/>
                </a:schemeClr>
              </a:solidFill>
              <a:latin typeface="+mn-lt"/>
            </a:endParaRPr>
          </a:p>
        </p:txBody>
      </p:sp>
      <p:sp>
        <p:nvSpPr>
          <p:cNvPr id="17" name="文本框 16"/>
          <p:cNvSpPr txBox="1"/>
          <p:nvPr/>
        </p:nvSpPr>
        <p:spPr>
          <a:xfrm>
            <a:off x="781829" y="2700323"/>
            <a:ext cx="11222523" cy="61555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defRPr/>
            </a:pPr>
            <a:r>
              <a:rPr kumimoji="0" lang="en-US" altLang="zh-CN" sz="18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2. </a:t>
            </a:r>
            <a:r>
              <a:rPr lang="en-US" altLang="zh-CN" sz="1600" b="1" dirty="0">
                <a:solidFill>
                  <a:srgbClr val="F2F2F2">
                    <a:lumMod val="10000"/>
                  </a:srgbClr>
                </a:solidFill>
                <a:latin typeface="OPPOSans M" panose="00020600040101010101" charset="-122"/>
                <a:ea typeface="OPPOSans M" panose="00020600040101010101" charset="-122"/>
              </a:rPr>
              <a:t>NPS promotion</a:t>
            </a:r>
            <a:r>
              <a:rPr kumimoji="0" lang="en-US" altLang="zh-CN" sz="16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task</a:t>
            </a:r>
            <a:r>
              <a:rPr kumimoji="0" lang="en-US" altLang="zh-CN"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completing the training and implementation of all staff in every regions by August</a:t>
            </a:r>
            <a:endParaRPr kumimoji="0" lang="zh-CN" altLang="en-US"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p:txBody>
      </p:sp>
      <p:grpSp>
        <p:nvGrpSpPr>
          <p:cNvPr id="14" name="组合 13"/>
          <p:cNvGrpSpPr/>
          <p:nvPr/>
        </p:nvGrpSpPr>
        <p:grpSpPr>
          <a:xfrm>
            <a:off x="505962" y="981789"/>
            <a:ext cx="11498392" cy="5424791"/>
            <a:chOff x="849292" y="1187204"/>
            <a:chExt cx="7395548" cy="1429658"/>
          </a:xfrm>
        </p:grpSpPr>
        <p:sp>
          <p:nvSpPr>
            <p:cNvPr id="15" name="圆角矩形 4"/>
            <p:cNvSpPr/>
            <p:nvPr/>
          </p:nvSpPr>
          <p:spPr>
            <a:xfrm>
              <a:off x="899160" y="1221266"/>
              <a:ext cx="7345680" cy="1395596"/>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19" name="矩形 93"/>
            <p:cNvSpPr/>
            <p:nvPr/>
          </p:nvSpPr>
          <p:spPr>
            <a:xfrm>
              <a:off x="849292" y="1187204"/>
              <a:ext cx="354868" cy="14468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grpSp>
      <p:sp>
        <p:nvSpPr>
          <p:cNvPr id="21" name="矩形 93"/>
          <p:cNvSpPr/>
          <p:nvPr/>
        </p:nvSpPr>
        <p:spPr>
          <a:xfrm rot="10800000">
            <a:off x="11608505" y="6010764"/>
            <a:ext cx="551739" cy="54900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18" name="文本框 17"/>
          <p:cNvSpPr txBox="1"/>
          <p:nvPr/>
        </p:nvSpPr>
        <p:spPr>
          <a:xfrm>
            <a:off x="781829" y="3502018"/>
            <a:ext cx="11222523" cy="258532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defRPr/>
            </a:pPr>
            <a:r>
              <a:rPr lang="en-US" altLang="zh-CN" b="1" dirty="0">
                <a:solidFill>
                  <a:srgbClr val="F2F2F2">
                    <a:lumMod val="10000"/>
                  </a:srgbClr>
                </a:solidFill>
                <a:latin typeface="OPPOSans M" panose="00020600040101010101" charset="-122"/>
                <a:ea typeface="OPPOSans M" panose="00020600040101010101" charset="-122"/>
              </a:rPr>
              <a:t>3</a:t>
            </a:r>
            <a:r>
              <a:rPr kumimoji="0" lang="en-US" altLang="zh-CN" sz="18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a:t>
            </a:r>
            <a:r>
              <a:rPr kumimoji="0" lang="en-US" altLang="zh-CN" sz="16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Process of overseas service NPS </a:t>
            </a:r>
            <a:r>
              <a:rPr kumimoji="0" lang="en-US" altLang="zh-CN"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a:t>
            </a:r>
            <a:endParaRPr kumimoji="0" lang="en-US" altLang="zh-CN"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Confirm survey object</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Distribute the survey</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User</a:t>
            </a:r>
            <a:r>
              <a:rPr lang="zh-CN" altLang="en-US" sz="1400" dirty="0">
                <a:solidFill>
                  <a:schemeClr val="bg1">
                    <a:lumMod val="10000"/>
                  </a:schemeClr>
                </a:solidFill>
                <a:latin typeface="微软雅黑" panose="020B0503020204020204" pitchFamily="34" charset="-122"/>
                <a:ea typeface="微软雅黑" panose="020B0503020204020204" pitchFamily="34" charset="-122"/>
              </a:rPr>
              <a:t> </a:t>
            </a:r>
            <a:r>
              <a:rPr lang="en-US" altLang="zh-CN" sz="1400" dirty="0">
                <a:solidFill>
                  <a:schemeClr val="bg1">
                    <a:lumMod val="10000"/>
                  </a:schemeClr>
                </a:solidFill>
                <a:latin typeface="微软雅黑" panose="020B0503020204020204" pitchFamily="34" charset="-122"/>
                <a:ea typeface="微软雅黑" panose="020B0503020204020204" pitchFamily="34" charset="-122"/>
              </a:rPr>
              <a:t>fills</a:t>
            </a:r>
            <a:r>
              <a:rPr lang="zh-CN" altLang="en-US" sz="1400" dirty="0">
                <a:solidFill>
                  <a:schemeClr val="bg1">
                    <a:lumMod val="10000"/>
                  </a:schemeClr>
                </a:solidFill>
                <a:latin typeface="微软雅黑" panose="020B0503020204020204" pitchFamily="34" charset="-122"/>
                <a:ea typeface="微软雅黑" panose="020B0503020204020204" pitchFamily="34" charset="-122"/>
              </a:rPr>
              <a:t> </a:t>
            </a:r>
            <a:r>
              <a:rPr lang="en-US" altLang="zh-CN" sz="1400" dirty="0">
                <a:solidFill>
                  <a:schemeClr val="bg1">
                    <a:lumMod val="10000"/>
                  </a:schemeClr>
                </a:solidFill>
                <a:latin typeface="微软雅黑" panose="020B0503020204020204" pitchFamily="34" charset="-122"/>
                <a:ea typeface="微软雅黑" panose="020B0503020204020204" pitchFamily="34" charset="-122"/>
              </a:rPr>
              <a:t>out the survey</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sym typeface="+mn-ea"/>
              </a:rPr>
              <a:t>Collect data</a:t>
            </a:r>
            <a:endParaRPr lang="en-US" altLang="zh-CN" sz="1400" dirty="0">
              <a:solidFill>
                <a:schemeClr val="bg1">
                  <a:lumMod val="10000"/>
                </a:schemeClr>
              </a:solidFill>
              <a:latin typeface="微软雅黑" panose="020B0503020204020204" pitchFamily="34" charset="-122"/>
              <a:ea typeface="微软雅黑" panose="020B0503020204020204" pitchFamily="34" charset="-122"/>
              <a:sym typeface="+mn-ea"/>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Present NPS data</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Analyze and Improve</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Find solutions</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Track implementation</a:t>
            </a:r>
            <a:endParaRPr lang="en-US" altLang="zh-CN" sz="1400" dirty="0">
              <a:solidFill>
                <a:schemeClr val="bg1">
                  <a:lumMod val="10000"/>
                </a:schemeClr>
              </a:solidFill>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defRPr/>
            </a:pPr>
            <a:r>
              <a:rPr lang="en-US" altLang="zh-CN" sz="1400" dirty="0">
                <a:solidFill>
                  <a:schemeClr val="bg1">
                    <a:lumMod val="10000"/>
                  </a:schemeClr>
                </a:solidFill>
                <a:latin typeface="微软雅黑" panose="020B0503020204020204" pitchFamily="34" charset="-122"/>
                <a:ea typeface="微软雅黑" panose="020B0503020204020204" pitchFamily="34" charset="-122"/>
              </a:rPr>
              <a:t>Adjust the survey</a:t>
            </a:r>
            <a:endParaRPr lang="zh-CN" altLang="en-US" sz="1800" b="1" dirty="0">
              <a:solidFill>
                <a:schemeClr val="bg1">
                  <a:lumMod val="10000"/>
                </a:schemeClr>
              </a:solidFill>
              <a:latin typeface="微软雅黑" panose="020B0503020204020204" pitchFamily="34" charset="-122"/>
              <a:ea typeface="微软雅黑" panose="020B0503020204020204" pitchFamily="34" charset="-122"/>
            </a:endParaRPr>
          </a:p>
          <a:p>
            <a:pPr marR="0" lvl="0" algn="just" defTabSz="914400" rtl="0" eaLnBrk="1" fontAlgn="auto" latinLnBrk="0" hangingPunct="1">
              <a:lnSpc>
                <a:spcPct val="100000"/>
              </a:lnSpc>
              <a:spcBef>
                <a:spcPts val="0"/>
              </a:spcBef>
              <a:spcAft>
                <a:spcPts val="0"/>
              </a:spcAft>
              <a:buClrTx/>
              <a:buSzTx/>
              <a:defRPr/>
            </a:pPr>
            <a:endParaRPr kumimoji="0" lang="zh-CN" altLang="en-US"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409050"/>
            <a:ext cx="12192000" cy="1039805"/>
            <a:chOff x="0" y="2409050"/>
            <a:chExt cx="12192000" cy="1039805"/>
          </a:xfrm>
        </p:grpSpPr>
        <p:sp>
          <p:nvSpPr>
            <p:cNvPr id="2" name="矩形 1"/>
            <p:cNvSpPr/>
            <p:nvPr/>
          </p:nvSpPr>
          <p:spPr>
            <a:xfrm>
              <a:off x="0" y="2755790"/>
              <a:ext cx="4380837" cy="4111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cs typeface="+mn-ea"/>
                <a:sym typeface="+mn-lt"/>
              </a:endParaRPr>
            </a:p>
          </p:txBody>
        </p:sp>
        <p:sp>
          <p:nvSpPr>
            <p:cNvPr id="4" name="矩形 3"/>
            <p:cNvSpPr/>
            <p:nvPr/>
          </p:nvSpPr>
          <p:spPr>
            <a:xfrm>
              <a:off x="0" y="3322855"/>
              <a:ext cx="12192000" cy="126000"/>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cs typeface="+mn-ea"/>
                <a:sym typeface="+mn-lt"/>
              </a:endParaRPr>
            </a:p>
          </p:txBody>
        </p:sp>
        <p:sp>
          <p:nvSpPr>
            <p:cNvPr id="5" name="文本框 4"/>
            <p:cNvSpPr txBox="1"/>
            <p:nvPr/>
          </p:nvSpPr>
          <p:spPr>
            <a:xfrm>
              <a:off x="4464784" y="2409050"/>
              <a:ext cx="3725700" cy="1015663"/>
            </a:xfrm>
            <a:prstGeom prst="rect">
              <a:avLst/>
            </a:prstGeom>
            <a:noFill/>
          </p:spPr>
          <p:txBody>
            <a:bodyPr wrap="none" rtlCol="0">
              <a:spAutoFit/>
            </a:bodyPr>
            <a:lstStyle/>
            <a:p>
              <a:r>
                <a:rPr lang="en-US" altLang="zh-CN" sz="6000" spc="600" dirty="0">
                  <a:solidFill>
                    <a:schemeClr val="bg2">
                      <a:lumMod val="25000"/>
                    </a:schemeClr>
                  </a:solidFill>
                  <a:latin typeface="OPPOSans B" panose="00020600040101010101" charset="-122"/>
                  <a:ea typeface="OPPOSans B" panose="00020600040101010101" charset="-122"/>
                  <a:cs typeface="+mn-ea"/>
                  <a:sym typeface="+mn-lt"/>
                </a:rPr>
                <a:t>Thanks</a:t>
              </a:r>
              <a:endParaRPr lang="zh-CN" altLang="en-US" sz="6000" spc="600" dirty="0">
                <a:solidFill>
                  <a:schemeClr val="bg2">
                    <a:lumMod val="25000"/>
                  </a:schemeClr>
                </a:solidFill>
                <a:latin typeface="OPPOSans B" panose="00020600040101010101" charset="-122"/>
                <a:ea typeface="OPPOSans B" panose="00020600040101010101" charset="-122"/>
                <a:cs typeface="+mn-ea"/>
                <a:sym typeface="+mn-lt"/>
              </a:endParaRPr>
            </a:p>
          </p:txBody>
        </p:sp>
      </p:grpSp>
      <p:sp>
        <p:nvSpPr>
          <p:cNvPr id="7" name="文本框 6"/>
          <p:cNvSpPr txBox="1"/>
          <p:nvPr/>
        </p:nvSpPr>
        <p:spPr>
          <a:xfrm>
            <a:off x="4464785" y="3604796"/>
            <a:ext cx="5766597" cy="307777"/>
          </a:xfrm>
          <a:prstGeom prst="rect">
            <a:avLst/>
          </a:prstGeom>
          <a:noFill/>
        </p:spPr>
        <p:txBody>
          <a:bodyPr wrap="square" rtlCol="0">
            <a:spAutoFit/>
          </a:bodyPr>
          <a:lstStyle/>
          <a:p>
            <a:pPr algn="dist" defTabSz="412750" hangingPunct="0"/>
            <a:r>
              <a:rPr kumimoji="1" lang="en-US" altLang="zh-CN" sz="1400" b="1" kern="0" dirty="0">
                <a:solidFill>
                  <a:srgbClr val="D5D5D5">
                    <a:lumMod val="25000"/>
                  </a:srgbClr>
                </a:solidFill>
                <a:latin typeface="OPPOSans B" panose="00020600040101010101" charset="-122"/>
                <a:ea typeface="OPPOSans B" panose="00020600040101010101" charset="-122"/>
                <a:cs typeface="OPPOSans B" panose="00020600040101010101" charset="-122"/>
                <a:sym typeface="Helvetica Neue"/>
              </a:rPr>
              <a:t>Keep Standard in Mind   Strive for Better Service</a:t>
            </a:r>
            <a:endParaRPr kumimoji="1" lang="zh-CN" altLang="en-US" sz="1400" b="1" kern="0" dirty="0">
              <a:solidFill>
                <a:srgbClr val="D5D5D5">
                  <a:lumMod val="25000"/>
                </a:srgbClr>
              </a:solidFill>
              <a:latin typeface="OPPOSans B" panose="00020600040101010101" charset="-122"/>
              <a:ea typeface="OPPOSans B" panose="00020600040101010101" charset="-122"/>
              <a:cs typeface="OPPOSans B" panose="00020600040101010101" charset="-122"/>
              <a:sym typeface="Helvetica Neue"/>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46"/>
          <p:cNvSpPr txBox="1"/>
          <p:nvPr>
            <p:custDataLst>
              <p:tags r:id="rId1"/>
            </p:custDataLst>
          </p:nvPr>
        </p:nvSpPr>
        <p:spPr>
          <a:xfrm>
            <a:off x="955055" y="540678"/>
            <a:ext cx="4138045" cy="795477"/>
          </a:xfrm>
          <a:prstGeom prst="rect">
            <a:avLst/>
          </a:prstGeom>
          <a:noFill/>
        </p:spPr>
        <p:txBody>
          <a:bodyPr anchor="ctr"/>
          <a:lstStyle/>
          <a:p>
            <a:pPr eaLnBrk="1" fontAlgn="auto" hangingPunct="1">
              <a:spcBef>
                <a:spcPts val="0"/>
              </a:spcBef>
              <a:spcAft>
                <a:spcPts val="0"/>
              </a:spcAft>
              <a:defRPr/>
            </a:pPr>
            <a:r>
              <a:rPr lang="en-US" altLang="zh-CN" sz="8800" spc="400" dirty="0">
                <a:solidFill>
                  <a:srgbClr val="046A38"/>
                </a:solidFill>
                <a:latin typeface="Broadway" panose="04040905080B02020502" pitchFamily="82" charset="0"/>
                <a:ea typeface="华文中宋" panose="02010600040101010101" pitchFamily="2" charset="-122"/>
              </a:rPr>
              <a:t>C</a:t>
            </a:r>
            <a:r>
              <a:rPr lang="en-US" altLang="zh-CN" sz="3200" spc="400" dirty="0">
                <a:solidFill>
                  <a:srgbClr val="046A38"/>
                </a:solidFill>
                <a:latin typeface="Broadway" panose="04040905080B02020502" pitchFamily="82" charset="0"/>
                <a:ea typeface="华文中宋" panose="02010600040101010101" pitchFamily="2" charset="-122"/>
              </a:rPr>
              <a:t>ONTENTS</a:t>
            </a:r>
            <a:endParaRPr lang="zh-CN" altLang="en-US" sz="4800" spc="400" dirty="0">
              <a:solidFill>
                <a:srgbClr val="046A38"/>
              </a:solidFill>
              <a:latin typeface="Broadway" panose="04040905080B02020502" pitchFamily="82" charset="0"/>
              <a:ea typeface="华文中宋" panose="02010600040101010101" pitchFamily="2" charset="-122"/>
            </a:endParaRPr>
          </a:p>
        </p:txBody>
      </p:sp>
      <p:sp>
        <p:nvSpPr>
          <p:cNvPr id="44" name="文本框 43"/>
          <p:cNvSpPr txBox="1"/>
          <p:nvPr>
            <p:custDataLst>
              <p:tags r:id="rId2"/>
            </p:custDataLst>
          </p:nvPr>
        </p:nvSpPr>
        <p:spPr>
          <a:xfrm>
            <a:off x="1798583" y="540678"/>
            <a:ext cx="1540965" cy="462759"/>
          </a:xfrm>
          <a:prstGeom prst="rect">
            <a:avLst/>
          </a:prstGeom>
          <a:noFill/>
        </p:spPr>
        <p:txBody>
          <a:bodyPr anchor="ctr"/>
          <a:lstStyle/>
          <a:p>
            <a:pPr eaLnBrk="1" fontAlgn="auto" hangingPunct="1">
              <a:spcBef>
                <a:spcPts val="0"/>
              </a:spcBef>
              <a:spcAft>
                <a:spcPts val="0"/>
              </a:spcAft>
              <a:defRPr/>
            </a:pPr>
            <a:r>
              <a:rPr lang="zh-CN" altLang="en-US" sz="3600" spc="400" dirty="0">
                <a:solidFill>
                  <a:srgbClr val="046A38"/>
                </a:solidFill>
                <a:latin typeface="OPPOSans B" panose="00020600040101010101" charset="-122"/>
                <a:ea typeface="OPPOSans B" panose="00020600040101010101" charset="-122"/>
              </a:rPr>
              <a:t>目录</a:t>
            </a:r>
            <a:endParaRPr lang="zh-CN" altLang="en-US" sz="3600" spc="400" dirty="0">
              <a:solidFill>
                <a:srgbClr val="046A38"/>
              </a:solidFill>
              <a:latin typeface="OPPOSans B" panose="00020600040101010101" charset="-122"/>
              <a:ea typeface="OPPOSans B" panose="00020600040101010101" charset="-122"/>
            </a:endParaRPr>
          </a:p>
        </p:txBody>
      </p:sp>
      <p:grpSp>
        <p:nvGrpSpPr>
          <p:cNvPr id="48" name="组合 47"/>
          <p:cNvGrpSpPr/>
          <p:nvPr/>
        </p:nvGrpSpPr>
        <p:grpSpPr>
          <a:xfrm>
            <a:off x="2492207" y="2307748"/>
            <a:ext cx="8304627" cy="687563"/>
            <a:chOff x="4023630" y="2661347"/>
            <a:chExt cx="8304627" cy="687563"/>
          </a:xfrm>
        </p:grpSpPr>
        <p:sp>
          <p:nvSpPr>
            <p:cNvPr id="63" name="圆角矩形 62"/>
            <p:cNvSpPr/>
            <p:nvPr/>
          </p:nvSpPr>
          <p:spPr>
            <a:xfrm>
              <a:off x="5493159" y="2713129"/>
              <a:ext cx="6513759"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64" name="矩形 63"/>
            <p:cNvSpPr/>
            <p:nvPr/>
          </p:nvSpPr>
          <p:spPr>
            <a:xfrm>
              <a:off x="5814499" y="2748038"/>
              <a:ext cx="6513758"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How to Conduct Strategic NPS</a:t>
              </a:r>
              <a:endPar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endParaRPr>
            </a:p>
          </p:txBody>
        </p:sp>
        <p:grpSp>
          <p:nvGrpSpPr>
            <p:cNvPr id="65" name="组合 64"/>
            <p:cNvGrpSpPr/>
            <p:nvPr/>
          </p:nvGrpSpPr>
          <p:grpSpPr>
            <a:xfrm>
              <a:off x="4023630" y="2661347"/>
              <a:ext cx="1461782" cy="687563"/>
              <a:chOff x="4304043" y="1286668"/>
              <a:chExt cx="3837944" cy="2757793"/>
            </a:xfrm>
            <a:effectLst>
              <a:outerShdw blurRad="381000" dist="254000" dir="8100000" algn="tr" rotWithShape="0">
                <a:prstClr val="black">
                  <a:alpha val="40000"/>
                </a:prstClr>
              </a:outerShdw>
            </a:effectLst>
          </p:grpSpPr>
          <p:sp>
            <p:nvSpPr>
              <p:cNvPr id="67" name="圆角矩形 66"/>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68" name="圆角矩形 67"/>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grpSp>
        <p:sp>
          <p:nvSpPr>
            <p:cNvPr id="66" name="圆角矩形 65"/>
            <p:cNvSpPr/>
            <p:nvPr/>
          </p:nvSpPr>
          <p:spPr bwMode="auto">
            <a:xfrm>
              <a:off x="4415941" y="2725985"/>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latin typeface="OPPOSans M" panose="00020600040101010101" charset="-122"/>
                  <a:ea typeface="OPPOSans M" panose="00020600040101010101" charset="-122"/>
                  <a:cs typeface="+mn-ea"/>
                  <a:sym typeface="+mn-lt"/>
                </a:rPr>
                <a:t>1</a:t>
              </a:r>
              <a:endParaRPr lang="zh-CN" altLang="en-US" sz="2400" dirty="0">
                <a:latin typeface="OPPOSans M" panose="00020600040101010101" charset="-122"/>
                <a:ea typeface="OPPOSans M" panose="00020600040101010101" charset="-122"/>
                <a:cs typeface="+mn-ea"/>
                <a:sym typeface="+mn-lt"/>
              </a:endParaRPr>
            </a:p>
          </p:txBody>
        </p:sp>
      </p:grpSp>
      <p:grpSp>
        <p:nvGrpSpPr>
          <p:cNvPr id="49" name="组合 48"/>
          <p:cNvGrpSpPr/>
          <p:nvPr/>
        </p:nvGrpSpPr>
        <p:grpSpPr>
          <a:xfrm>
            <a:off x="2492207" y="3242391"/>
            <a:ext cx="8143709" cy="687563"/>
            <a:chOff x="4023630" y="3595990"/>
            <a:chExt cx="8143709" cy="687563"/>
          </a:xfrm>
        </p:grpSpPr>
        <p:sp>
          <p:nvSpPr>
            <p:cNvPr id="57" name="圆角矩形 56"/>
            <p:cNvSpPr/>
            <p:nvPr/>
          </p:nvSpPr>
          <p:spPr>
            <a:xfrm>
              <a:off x="5493159" y="3647772"/>
              <a:ext cx="6513759"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58" name="矩形 57"/>
            <p:cNvSpPr/>
            <p:nvPr/>
          </p:nvSpPr>
          <p:spPr>
            <a:xfrm>
              <a:off x="5814498" y="3699554"/>
              <a:ext cx="6352841"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How</a:t>
              </a:r>
              <a:r>
                <a:rPr lang="zh-CN" altLang="en-US"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 </a:t>
              </a: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to</a:t>
              </a:r>
              <a:r>
                <a:rPr lang="zh-CN" altLang="en-US"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 </a:t>
              </a: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Conduct</a:t>
              </a:r>
              <a:r>
                <a:rPr lang="zh-CN" altLang="en-US"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 </a:t>
              </a: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Service</a:t>
              </a:r>
              <a:r>
                <a:rPr lang="zh-CN" altLang="en-US"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 </a:t>
              </a: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NPS</a:t>
              </a:r>
              <a:endPar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endParaRPr>
            </a:p>
          </p:txBody>
        </p:sp>
        <p:grpSp>
          <p:nvGrpSpPr>
            <p:cNvPr id="59" name="组合 58"/>
            <p:cNvGrpSpPr/>
            <p:nvPr/>
          </p:nvGrpSpPr>
          <p:grpSpPr>
            <a:xfrm>
              <a:off x="4023630" y="3595990"/>
              <a:ext cx="1461782" cy="687563"/>
              <a:chOff x="4304043" y="1286668"/>
              <a:chExt cx="3837944" cy="2757793"/>
            </a:xfrm>
            <a:effectLst>
              <a:outerShdw blurRad="381000" dist="254000" dir="8100000" algn="tr" rotWithShape="0">
                <a:prstClr val="black">
                  <a:alpha val="40000"/>
                </a:prstClr>
              </a:outerShdw>
            </a:effectLst>
          </p:grpSpPr>
          <p:sp>
            <p:nvSpPr>
              <p:cNvPr id="61" name="圆角矩形 60"/>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62" name="圆角矩形 61"/>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OPPOSans M" panose="00020600040101010101" charset="-122"/>
                  <a:ea typeface="OPPOSans M" panose="00020600040101010101" charset="-122"/>
                  <a:cs typeface="+mn-ea"/>
                  <a:sym typeface="+mn-lt"/>
                </a:endParaRPr>
              </a:p>
            </p:txBody>
          </p:sp>
        </p:grpSp>
        <p:sp>
          <p:nvSpPr>
            <p:cNvPr id="60" name="圆角矩形 59"/>
            <p:cNvSpPr/>
            <p:nvPr/>
          </p:nvSpPr>
          <p:spPr bwMode="auto">
            <a:xfrm>
              <a:off x="4415941" y="3660627"/>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latin typeface="OPPOSans M" panose="00020600040101010101" charset="-122"/>
                  <a:ea typeface="OPPOSans M" panose="00020600040101010101" charset="-122"/>
                  <a:cs typeface="+mn-ea"/>
                  <a:sym typeface="+mn-lt"/>
                </a:rPr>
                <a:t>2</a:t>
              </a:r>
              <a:endParaRPr lang="zh-CN" altLang="en-US" sz="2400" dirty="0">
                <a:latin typeface="OPPOSans M" panose="00020600040101010101" charset="-122"/>
                <a:ea typeface="OPPOSans M" panose="00020600040101010101" charset="-122"/>
                <a:cs typeface="+mn-ea"/>
                <a:sym typeface="+mn-lt"/>
              </a:endParaRPr>
            </a:p>
          </p:txBody>
        </p:sp>
      </p:grpSp>
      <p:grpSp>
        <p:nvGrpSpPr>
          <p:cNvPr id="26" name="组合 25"/>
          <p:cNvGrpSpPr/>
          <p:nvPr/>
        </p:nvGrpSpPr>
        <p:grpSpPr>
          <a:xfrm>
            <a:off x="2492207" y="4228816"/>
            <a:ext cx="7983288" cy="687563"/>
            <a:chOff x="4023630" y="3595990"/>
            <a:chExt cx="7983288" cy="687563"/>
          </a:xfrm>
        </p:grpSpPr>
        <p:sp>
          <p:nvSpPr>
            <p:cNvPr id="27" name="圆角矩形 56"/>
            <p:cNvSpPr/>
            <p:nvPr/>
          </p:nvSpPr>
          <p:spPr>
            <a:xfrm>
              <a:off x="5493159" y="3647772"/>
              <a:ext cx="6513759"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28" name="矩形 27"/>
            <p:cNvSpPr/>
            <p:nvPr/>
          </p:nvSpPr>
          <p:spPr>
            <a:xfrm>
              <a:off x="5814498" y="3660627"/>
              <a:ext cx="4837370"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NPS</a:t>
              </a:r>
              <a:r>
                <a:rPr lang="zh-CN" altLang="en-US"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 </a:t>
              </a: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is Not Only a Score</a:t>
              </a:r>
              <a:endPar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endParaRPr>
            </a:p>
          </p:txBody>
        </p:sp>
        <p:grpSp>
          <p:nvGrpSpPr>
            <p:cNvPr id="29" name="组合 28"/>
            <p:cNvGrpSpPr/>
            <p:nvPr/>
          </p:nvGrpSpPr>
          <p:grpSpPr>
            <a:xfrm>
              <a:off x="4023630" y="3595990"/>
              <a:ext cx="1461782" cy="687563"/>
              <a:chOff x="4304043" y="1286668"/>
              <a:chExt cx="3837944" cy="2757793"/>
            </a:xfrm>
            <a:effectLst>
              <a:outerShdw blurRad="381000" dist="254000" dir="8100000" algn="tr" rotWithShape="0">
                <a:prstClr val="black">
                  <a:alpha val="40000"/>
                </a:prstClr>
              </a:outerShdw>
            </a:effectLst>
          </p:grpSpPr>
          <p:sp>
            <p:nvSpPr>
              <p:cNvPr id="31" name="圆角矩形 60"/>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32" name="圆角矩形 61"/>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OPPOSans M" panose="00020600040101010101" charset="-122"/>
                  <a:ea typeface="OPPOSans M" panose="00020600040101010101" charset="-122"/>
                  <a:cs typeface="+mn-ea"/>
                  <a:sym typeface="+mn-lt"/>
                </a:endParaRPr>
              </a:p>
            </p:txBody>
          </p:sp>
        </p:grpSp>
        <p:sp>
          <p:nvSpPr>
            <p:cNvPr id="30" name="圆角矩形 59"/>
            <p:cNvSpPr/>
            <p:nvPr/>
          </p:nvSpPr>
          <p:spPr bwMode="auto">
            <a:xfrm>
              <a:off x="4415941" y="3660627"/>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latin typeface="OPPOSans M" panose="00020600040101010101" charset="-122"/>
                  <a:ea typeface="OPPOSans M" panose="00020600040101010101" charset="-122"/>
                  <a:cs typeface="+mn-ea"/>
                  <a:sym typeface="+mn-lt"/>
                </a:rPr>
                <a:t>3</a:t>
              </a:r>
              <a:endParaRPr lang="zh-CN" altLang="en-US" sz="2400" dirty="0">
                <a:latin typeface="OPPOSans M" panose="00020600040101010101" charset="-122"/>
                <a:ea typeface="OPPOSans M" panose="00020600040101010101" charset="-122"/>
                <a:cs typeface="+mn-ea"/>
                <a:sym typeface="+mn-lt"/>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8248650" cy="2390140"/>
            <a:chOff x="1799" y="2145"/>
            <a:chExt cx="12990"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01</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7850"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ONE</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425" y="3160"/>
              <a:ext cx="836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fontScale="85000" lnSpcReduction="10000"/>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nSpc>
                  <a:spcPct val="120000"/>
                </a:lnSpc>
              </a:pPr>
              <a:r>
                <a:rPr lang="en-US" altLang="zh-CN" sz="2800" b="1"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How to Conduct Strategic NPS</a:t>
              </a:r>
              <a:endParaRPr lang="en-US" altLang="zh-CN" sz="2800" b="1"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endParaRPr>
            </a:p>
          </p:txBody>
        </p:sp>
        <p:sp>
          <p:nvSpPr>
            <p:cNvPr id="18" name="矩形 17"/>
            <p:cNvSpPr/>
            <p:nvPr/>
          </p:nvSpPr>
          <p:spPr>
            <a:xfrm>
              <a:off x="6525" y="4135"/>
              <a:ext cx="8264" cy="1118"/>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1.1 </a:t>
              </a: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NPS Monitoring System </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1.2 Introduction of OPPO NPS survey</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p:txBody>
        </p:sp>
      </p:gr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灯片编号占位符 1"/>
          <p:cNvSpPr>
            <a:spLocks noGrp="1"/>
          </p:cNvSpPr>
          <p:nvPr>
            <p:ph type="sldNum" sz="quarter" idx="12"/>
          </p:nvPr>
        </p:nvSpPr>
        <p:spPr>
          <a:xfrm>
            <a:off x="130834" y="6273422"/>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7C3C16A-A549-43CA-9345-6F01298657BE}" type="slidenum">
              <a:rPr kumimoji="0" lang="en-US" sz="1200" b="0" i="0" u="none" strike="noStrike" kern="1200" cap="none" spc="0" normalizeH="0" baseline="0" noProof="0" smtClean="0">
                <a:ln>
                  <a:noFill/>
                </a:ln>
                <a:solidFill>
                  <a:srgbClr val="44546B">
                    <a:tint val="75000"/>
                  </a:srgbClr>
                </a:solidFill>
                <a:effectLst/>
                <a:uLnTx/>
                <a:uFillTx/>
                <a:latin typeface="OPPOSans M" panose="00020600040101010101" charset="-122"/>
                <a:ea typeface="OPPOSans M" panose="00020600040101010101" charset="-122"/>
              </a:rPr>
            </a:fld>
            <a:endParaRPr kumimoji="0" lang="en-US" sz="1200" b="0" i="0" u="none" strike="noStrike" kern="1200" cap="none" spc="0" normalizeH="0" baseline="0" noProof="0" dirty="0">
              <a:ln>
                <a:noFill/>
              </a:ln>
              <a:solidFill>
                <a:srgbClr val="44546B">
                  <a:tint val="75000"/>
                </a:srgbClr>
              </a:solidFill>
              <a:effectLst/>
              <a:uLnTx/>
              <a:uFillTx/>
              <a:latin typeface="OPPOSans M" panose="00020600040101010101" charset="-122"/>
              <a:ea typeface="OPPOSans M" panose="00020600040101010101" charset="-122"/>
            </a:endParaRPr>
          </a:p>
        </p:txBody>
      </p:sp>
      <p:sp>
        <p:nvSpPr>
          <p:cNvPr id="22" name="标题 1"/>
          <p:cNvSpPr txBox="1"/>
          <p:nvPr/>
        </p:nvSpPr>
        <p:spPr>
          <a:xfrm>
            <a:off x="619124" y="252202"/>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1.1 </a:t>
            </a: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rPr>
              <a:t>NPS Monitoring System</a:t>
            </a:r>
            <a:endParaRPr kumimoji="1" lang="zh-CN" altLang="en-US"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3" name="矩形 22"/>
          <p:cNvSpPr/>
          <p:nvPr/>
        </p:nvSpPr>
        <p:spPr bwMode="auto">
          <a:xfrm>
            <a:off x="2574776" y="1553880"/>
            <a:ext cx="9360000" cy="1661115"/>
          </a:xfrm>
          <a:prstGeom prst="rect">
            <a:avLst/>
          </a:prstGeom>
          <a:solidFill>
            <a:sysClr val="window" lastClr="FFFFFF">
              <a:lumMod val="95000"/>
            </a:sysClr>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defRPr/>
            </a:pPr>
            <a:endParaRPr lang="zh-CN" altLang="en-US" sz="2665" kern="0" dirty="0">
              <a:solidFill>
                <a:prstClr val="white"/>
              </a:solidFill>
              <a:latin typeface="+mn-ea"/>
            </a:endParaRPr>
          </a:p>
        </p:txBody>
      </p:sp>
      <p:sp>
        <p:nvSpPr>
          <p:cNvPr id="24" name="文本框 23"/>
          <p:cNvSpPr txBox="1"/>
          <p:nvPr/>
        </p:nvSpPr>
        <p:spPr>
          <a:xfrm>
            <a:off x="2552049" y="1645386"/>
            <a:ext cx="3538174" cy="1600438"/>
          </a:xfrm>
          <a:prstGeom prst="rect">
            <a:avLst/>
          </a:prstGeom>
          <a:noFill/>
        </p:spPr>
        <p:txBody>
          <a:bodyPr wrap="square" rtlCol="0" anchor="t" anchorCtr="0">
            <a:spAutoFit/>
          </a:bodyPr>
          <a:lstStyle/>
          <a:p>
            <a:pPr marL="240030" indent="-191770" defTabSz="777240">
              <a:buFont typeface="Arial" panose="020B0604020202020204" pitchFamily="34" charset="0"/>
              <a:buChar char="•"/>
            </a:pPr>
            <a:r>
              <a:rPr lang="zh-CN" altLang="en-US" sz="1200" dirty="0">
                <a:solidFill>
                  <a:prstClr val="black"/>
                </a:solidFill>
                <a:latin typeface="+mn-ea"/>
                <a:cs typeface="Arial" panose="020B0604020202020204" pitchFamily="34" charset="0"/>
              </a:rPr>
              <a:t>您有多大可能性把我们</a:t>
            </a:r>
            <a:r>
              <a:rPr lang="en-US" altLang="zh-CN" sz="1400" b="1" dirty="0">
                <a:solidFill>
                  <a:prstClr val="black"/>
                </a:solidFill>
                <a:latin typeface="+mn-ea"/>
                <a:cs typeface="Arial" panose="020B0604020202020204" pitchFamily="34" charset="0"/>
              </a:rPr>
              <a:t>OPPO</a:t>
            </a:r>
            <a:r>
              <a:rPr lang="zh-CN" altLang="en-US" sz="1400" b="1" dirty="0">
                <a:solidFill>
                  <a:prstClr val="black"/>
                </a:solidFill>
                <a:latin typeface="+mn-ea"/>
                <a:cs typeface="Arial" panose="020B0604020202020204" pitchFamily="34" charset="0"/>
              </a:rPr>
              <a:t>产品</a:t>
            </a:r>
            <a:r>
              <a:rPr lang="en-US" altLang="zh-CN" sz="1400" b="1" dirty="0">
                <a:solidFill>
                  <a:prstClr val="black"/>
                </a:solidFill>
                <a:latin typeface="+mn-ea"/>
                <a:cs typeface="Arial" panose="020B0604020202020204" pitchFamily="34" charset="0"/>
              </a:rPr>
              <a:t>/</a:t>
            </a:r>
            <a:r>
              <a:rPr lang="zh-CN" altLang="en-US" sz="1400" b="1" dirty="0">
                <a:solidFill>
                  <a:prstClr val="black"/>
                </a:solidFill>
                <a:latin typeface="+mn-ea"/>
                <a:cs typeface="Arial" panose="020B0604020202020204" pitchFamily="34" charset="0"/>
              </a:rPr>
              <a:t>品牌</a:t>
            </a:r>
            <a:r>
              <a:rPr lang="zh-CN" altLang="en-US" sz="1200" dirty="0">
                <a:solidFill>
                  <a:prstClr val="black"/>
                </a:solidFill>
                <a:latin typeface="+mn-ea"/>
                <a:cs typeface="Arial" panose="020B0604020202020204" pitchFamily="34" charset="0"/>
              </a:rPr>
              <a:t>推荐给您的朋友或同事？</a:t>
            </a:r>
            <a:r>
              <a:rPr lang="en-US" altLang="zh-CN" sz="1200" dirty="0">
                <a:solidFill>
                  <a:prstClr val="black"/>
                </a:solidFill>
                <a:latin typeface="+mn-ea"/>
                <a:cs typeface="Arial" panose="020B0604020202020204" pitchFamily="34" charset="0"/>
              </a:rPr>
              <a:t> 0</a:t>
            </a:r>
            <a:r>
              <a:rPr lang="zh-CN" altLang="en-US" sz="1200" dirty="0">
                <a:solidFill>
                  <a:prstClr val="black"/>
                </a:solidFill>
                <a:latin typeface="+mn-ea"/>
                <a:cs typeface="Arial" panose="020B0604020202020204" pitchFamily="34" charset="0"/>
              </a:rPr>
              <a:t>分表示非常不可能，</a:t>
            </a:r>
            <a:r>
              <a:rPr lang="en-US" altLang="zh-CN" sz="1200" dirty="0">
                <a:solidFill>
                  <a:prstClr val="black"/>
                </a:solidFill>
                <a:latin typeface="+mn-ea"/>
                <a:cs typeface="Arial" panose="020B0604020202020204" pitchFamily="34" charset="0"/>
              </a:rPr>
              <a:t>10</a:t>
            </a:r>
            <a:r>
              <a:rPr lang="zh-CN" altLang="en-US" sz="1200" dirty="0">
                <a:solidFill>
                  <a:prstClr val="black"/>
                </a:solidFill>
                <a:latin typeface="+mn-ea"/>
                <a:cs typeface="Arial" panose="020B0604020202020204" pitchFamily="34" charset="0"/>
              </a:rPr>
              <a:t>分表示非常可能。</a:t>
            </a: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r>
              <a:rPr lang="en-US" altLang="zh-CN" sz="1200" dirty="0">
                <a:solidFill>
                  <a:prstClr val="black"/>
                </a:solidFill>
                <a:latin typeface="+mn-ea"/>
                <a:cs typeface="Arial" panose="020B0604020202020204" pitchFamily="34" charset="0"/>
              </a:rPr>
              <a:t>How likely are you to recommend our </a:t>
            </a:r>
            <a:r>
              <a:rPr lang="en-US" altLang="zh-CN" sz="1200" b="1" dirty="0">
                <a:solidFill>
                  <a:prstClr val="black"/>
                </a:solidFill>
                <a:latin typeface="+mn-ea"/>
                <a:cs typeface="Arial" panose="020B0604020202020204" pitchFamily="34" charset="0"/>
              </a:rPr>
              <a:t>product/brand </a:t>
            </a:r>
            <a:r>
              <a:rPr lang="en-US" altLang="zh-CN" sz="1200" dirty="0">
                <a:solidFill>
                  <a:prstClr val="black"/>
                </a:solidFill>
                <a:latin typeface="+mn-ea"/>
                <a:cs typeface="Arial" panose="020B0604020202020204" pitchFamily="34" charset="0"/>
              </a:rPr>
              <a:t>to a friend or colleague? </a:t>
            </a: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r>
              <a:rPr lang="en-US" altLang="zh-CN" sz="1200" dirty="0">
                <a:solidFill>
                  <a:prstClr val="black"/>
                </a:solidFill>
                <a:latin typeface="+mn-ea"/>
                <a:cs typeface="Arial" panose="020B0604020202020204" pitchFamily="34" charset="0"/>
              </a:rPr>
              <a:t>0-Not at all likely</a:t>
            </a:r>
            <a:r>
              <a:rPr lang="zh-CN" altLang="en-US" sz="1200" dirty="0">
                <a:solidFill>
                  <a:prstClr val="black"/>
                </a:solidFill>
                <a:latin typeface="+mn-ea"/>
                <a:cs typeface="Arial" panose="020B0604020202020204" pitchFamily="34" charset="0"/>
              </a:rPr>
              <a:t>，</a:t>
            </a:r>
            <a:r>
              <a:rPr lang="en-US" altLang="zh-CN" sz="1200" dirty="0">
                <a:solidFill>
                  <a:prstClr val="black"/>
                </a:solidFill>
                <a:latin typeface="+mn-ea"/>
                <a:cs typeface="Arial" panose="020B0604020202020204" pitchFamily="34" charset="0"/>
              </a:rPr>
              <a:t>10-Extremely likely </a:t>
            </a: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endParaRPr lang="zh-CN" altLang="en-US" sz="1200" dirty="0">
              <a:solidFill>
                <a:prstClr val="black"/>
              </a:solidFill>
              <a:latin typeface="+mn-ea"/>
              <a:cs typeface="Arial" panose="020B0604020202020204" pitchFamily="34" charset="0"/>
            </a:endParaRPr>
          </a:p>
        </p:txBody>
      </p:sp>
      <p:sp>
        <p:nvSpPr>
          <p:cNvPr id="25" name="文本框 24"/>
          <p:cNvSpPr txBox="1"/>
          <p:nvPr/>
        </p:nvSpPr>
        <p:spPr>
          <a:xfrm>
            <a:off x="3374554" y="1095785"/>
            <a:ext cx="1285929" cy="369332"/>
          </a:xfrm>
          <a:prstGeom prst="rect">
            <a:avLst/>
          </a:prstGeom>
          <a:noFill/>
        </p:spPr>
        <p:txBody>
          <a:bodyPr wrap="none" rtlCol="0" anchor="t" anchorCtr="0">
            <a:spAutoFit/>
          </a:bodyPr>
          <a:lstStyle/>
          <a:p>
            <a:pPr defTabSz="777240"/>
            <a:r>
              <a:rPr lang="en-US" altLang="zh-CN" b="1" dirty="0">
                <a:solidFill>
                  <a:prstClr val="black"/>
                </a:solidFill>
                <a:latin typeface="+mn-ea"/>
                <a:cs typeface="Arial" panose="020B0604020202020204" pitchFamily="34" charset="0"/>
              </a:rPr>
              <a:t>Question</a:t>
            </a:r>
            <a:endParaRPr lang="zh-CN" altLang="en-US" b="1" dirty="0">
              <a:solidFill>
                <a:prstClr val="black"/>
              </a:solidFill>
              <a:latin typeface="+mn-ea"/>
              <a:cs typeface="Arial" panose="020B0604020202020204" pitchFamily="34" charset="0"/>
            </a:endParaRPr>
          </a:p>
        </p:txBody>
      </p:sp>
      <p:sp>
        <p:nvSpPr>
          <p:cNvPr id="26" name="文本框 25"/>
          <p:cNvSpPr txBox="1"/>
          <p:nvPr/>
        </p:nvSpPr>
        <p:spPr>
          <a:xfrm>
            <a:off x="6632399" y="1065060"/>
            <a:ext cx="1510350" cy="369332"/>
          </a:xfrm>
          <a:prstGeom prst="rect">
            <a:avLst/>
          </a:prstGeom>
          <a:noFill/>
        </p:spPr>
        <p:txBody>
          <a:bodyPr wrap="none" rtlCol="0" anchor="t" anchorCtr="0">
            <a:spAutoFit/>
          </a:bodyPr>
          <a:lstStyle/>
          <a:p>
            <a:pPr defTabSz="777240"/>
            <a:r>
              <a:rPr lang="en-US" altLang="zh-CN" b="1" dirty="0">
                <a:solidFill>
                  <a:prstClr val="black"/>
                </a:solidFill>
                <a:latin typeface="+mn-ea"/>
                <a:cs typeface="Arial" panose="020B0604020202020204" pitchFamily="34" charset="0"/>
              </a:rPr>
              <a:t>Monitoring</a:t>
            </a:r>
            <a:endParaRPr lang="zh-CN" altLang="en-US" b="1" dirty="0">
              <a:solidFill>
                <a:prstClr val="black"/>
              </a:solidFill>
              <a:latin typeface="+mn-ea"/>
              <a:cs typeface="Arial" panose="020B0604020202020204" pitchFamily="34" charset="0"/>
            </a:endParaRPr>
          </a:p>
        </p:txBody>
      </p:sp>
      <p:sp>
        <p:nvSpPr>
          <p:cNvPr id="27" name="文本框 26"/>
          <p:cNvSpPr txBox="1"/>
          <p:nvPr/>
        </p:nvSpPr>
        <p:spPr>
          <a:xfrm>
            <a:off x="6071028" y="2184926"/>
            <a:ext cx="2230739" cy="461665"/>
          </a:xfrm>
          <a:prstGeom prst="rect">
            <a:avLst/>
          </a:prstGeom>
          <a:noFill/>
        </p:spPr>
        <p:txBody>
          <a:bodyPr wrap="none" rtlCol="0" anchor="t" anchorCtr="0">
            <a:spAutoFit/>
          </a:bodyPr>
          <a:lstStyle/>
          <a:p>
            <a:pPr marL="48260" algn="ctr" defTabSz="777240"/>
            <a:r>
              <a:rPr lang="zh-CN" altLang="en-US" sz="1200" dirty="0">
                <a:solidFill>
                  <a:prstClr val="black"/>
                </a:solidFill>
                <a:latin typeface="+mn-ea"/>
                <a:cs typeface="Arial" panose="020B0604020202020204" pitchFamily="34" charset="0"/>
              </a:rPr>
              <a:t>外部第三方调查</a:t>
            </a:r>
            <a:endParaRPr lang="en-US" altLang="zh-CN" sz="1200" dirty="0">
              <a:solidFill>
                <a:prstClr val="black"/>
              </a:solidFill>
              <a:latin typeface="+mn-ea"/>
              <a:cs typeface="Arial" panose="020B0604020202020204" pitchFamily="34" charset="0"/>
            </a:endParaRPr>
          </a:p>
          <a:p>
            <a:pPr marL="48260" algn="ctr" defTabSz="777240"/>
            <a:r>
              <a:rPr lang="en-US" altLang="zh-CN" sz="1200" dirty="0">
                <a:solidFill>
                  <a:prstClr val="black"/>
                </a:solidFill>
                <a:latin typeface="+mn-ea"/>
                <a:cs typeface="Arial" panose="020B0604020202020204" pitchFamily="34" charset="0"/>
              </a:rPr>
              <a:t>Third party investigation</a:t>
            </a:r>
            <a:endParaRPr lang="en-US" altLang="zh-CN" sz="1200" dirty="0">
              <a:solidFill>
                <a:prstClr val="black"/>
              </a:solidFill>
              <a:latin typeface="+mn-ea"/>
              <a:cs typeface="Arial" panose="020B0604020202020204" pitchFamily="34" charset="0"/>
            </a:endParaRPr>
          </a:p>
        </p:txBody>
      </p:sp>
      <p:sp>
        <p:nvSpPr>
          <p:cNvPr id="28" name="矩形 27"/>
          <p:cNvSpPr/>
          <p:nvPr/>
        </p:nvSpPr>
        <p:spPr bwMode="auto">
          <a:xfrm>
            <a:off x="2574776" y="4068352"/>
            <a:ext cx="9360000" cy="1714115"/>
          </a:xfrm>
          <a:prstGeom prst="rect">
            <a:avLst/>
          </a:prstGeom>
          <a:solidFill>
            <a:sysClr val="window" lastClr="FFFFFF">
              <a:lumMod val="95000"/>
            </a:sysClr>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defRPr/>
            </a:pPr>
            <a:endParaRPr lang="zh-CN" altLang="en-US" sz="2400" kern="0" dirty="0">
              <a:solidFill>
                <a:schemeClr val="bg1">
                  <a:lumMod val="10000"/>
                </a:schemeClr>
              </a:solidFill>
              <a:latin typeface="+mn-ea"/>
            </a:endParaRPr>
          </a:p>
        </p:txBody>
      </p:sp>
      <p:sp>
        <p:nvSpPr>
          <p:cNvPr id="29" name="文本框 28"/>
          <p:cNvSpPr txBox="1"/>
          <p:nvPr/>
        </p:nvSpPr>
        <p:spPr>
          <a:xfrm>
            <a:off x="2570749" y="4093487"/>
            <a:ext cx="3348602" cy="1969770"/>
          </a:xfrm>
          <a:prstGeom prst="rect">
            <a:avLst/>
          </a:prstGeom>
          <a:noFill/>
        </p:spPr>
        <p:txBody>
          <a:bodyPr wrap="square" rtlCol="0" anchor="t" anchorCtr="0">
            <a:spAutoFit/>
          </a:bodyPr>
          <a:lstStyle/>
          <a:p>
            <a:pPr marL="240030" indent="-191770" defTabSz="777240">
              <a:buFont typeface="Arial" panose="020B0604020202020204" pitchFamily="34" charset="0"/>
              <a:buChar char="•"/>
            </a:pPr>
            <a:r>
              <a:rPr lang="zh-CN" altLang="en-US" sz="1200" dirty="0">
                <a:solidFill>
                  <a:prstClr val="black"/>
                </a:solidFill>
                <a:latin typeface="+mn-ea"/>
                <a:cs typeface="Arial" panose="020B0604020202020204" pitchFamily="34" charset="0"/>
              </a:rPr>
              <a:t>您对本次</a:t>
            </a:r>
            <a:r>
              <a:rPr lang="zh-CN" altLang="en-US" sz="1400" b="1" dirty="0">
                <a:solidFill>
                  <a:schemeClr val="bg1">
                    <a:lumMod val="10000"/>
                  </a:schemeClr>
                </a:solidFill>
                <a:latin typeface="+mn-ea"/>
                <a:cs typeface="Arial" panose="020B0604020202020204" pitchFamily="34" charset="0"/>
              </a:rPr>
              <a:t>维修过程的满意程度</a:t>
            </a:r>
            <a:r>
              <a:rPr lang="zh-CN" altLang="en-US" sz="1200" dirty="0">
                <a:solidFill>
                  <a:prstClr val="black"/>
                </a:solidFill>
                <a:latin typeface="+mn-ea"/>
                <a:cs typeface="Arial" panose="020B0604020202020204" pitchFamily="34" charset="0"/>
              </a:rPr>
              <a:t>如何？请根据您的满意程度打分。从</a:t>
            </a:r>
            <a:r>
              <a:rPr lang="en-US" altLang="zh-CN" sz="1200" dirty="0">
                <a:solidFill>
                  <a:prstClr val="black"/>
                </a:solidFill>
                <a:latin typeface="+mn-ea"/>
                <a:cs typeface="Arial" panose="020B0604020202020204" pitchFamily="34" charset="0"/>
              </a:rPr>
              <a:t>1-10</a:t>
            </a:r>
            <a:r>
              <a:rPr lang="zh-CN" altLang="en-US" sz="1200" dirty="0">
                <a:solidFill>
                  <a:prstClr val="black"/>
                </a:solidFill>
                <a:latin typeface="+mn-ea"/>
                <a:cs typeface="Arial" panose="020B0604020202020204" pitchFamily="34" charset="0"/>
              </a:rPr>
              <a:t>分，</a:t>
            </a:r>
            <a:r>
              <a:rPr lang="en-US" altLang="zh-CN" sz="1200" dirty="0">
                <a:solidFill>
                  <a:prstClr val="black"/>
                </a:solidFill>
                <a:latin typeface="+mn-ea"/>
                <a:cs typeface="Arial" panose="020B0604020202020204" pitchFamily="34" charset="0"/>
              </a:rPr>
              <a:t>1</a:t>
            </a:r>
            <a:r>
              <a:rPr lang="zh-CN" altLang="en-US" sz="1200" dirty="0">
                <a:solidFill>
                  <a:prstClr val="black"/>
                </a:solidFill>
                <a:latin typeface="+mn-ea"/>
                <a:cs typeface="Arial" panose="020B0604020202020204" pitchFamily="34" charset="0"/>
              </a:rPr>
              <a:t>分表示“非常不满意”，</a:t>
            </a:r>
            <a:r>
              <a:rPr lang="en-US" altLang="zh-CN" sz="1200" dirty="0">
                <a:solidFill>
                  <a:prstClr val="black"/>
                </a:solidFill>
                <a:latin typeface="+mn-ea"/>
                <a:cs typeface="Arial" panose="020B0604020202020204" pitchFamily="34" charset="0"/>
              </a:rPr>
              <a:t>10</a:t>
            </a:r>
            <a:r>
              <a:rPr lang="zh-CN" altLang="en-US" sz="1200" dirty="0">
                <a:solidFill>
                  <a:prstClr val="black"/>
                </a:solidFill>
                <a:latin typeface="+mn-ea"/>
                <a:cs typeface="Arial" panose="020B0604020202020204" pitchFamily="34" charset="0"/>
              </a:rPr>
              <a:t>分表示“非常满意”。</a:t>
            </a:r>
            <a:endParaRPr lang="en-US" altLang="zh-CN" sz="1200" dirty="0">
              <a:solidFill>
                <a:prstClr val="black"/>
              </a:solidFill>
              <a:latin typeface="+mn-ea"/>
              <a:cs typeface="Arial" panose="020B0604020202020204" pitchFamily="34" charset="0"/>
            </a:endParaRPr>
          </a:p>
          <a:p>
            <a:pPr marL="48260" defTabSz="777240"/>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r>
              <a:rPr kumimoji="0" lang="en-US" altLang="zh-CN" sz="12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How satisfied are you with this </a:t>
            </a:r>
            <a:r>
              <a:rPr kumimoji="0" lang="en-US" altLang="zh-CN" sz="12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after-sales service</a:t>
            </a:r>
            <a:r>
              <a:rPr kumimoji="0" lang="en-US" altLang="zh-CN" sz="12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Based on your experience, please rate from 1 to 10 points</a:t>
            </a:r>
            <a:r>
              <a:rPr lang="en-US" altLang="zh-CN" sz="1200" dirty="0">
                <a:solidFill>
                  <a:srgbClr val="F2F2F2">
                    <a:lumMod val="10000"/>
                  </a:srgbClr>
                </a:solidFill>
                <a:latin typeface="OPPOSans M" panose="00020600040101010101" charset="-122"/>
                <a:ea typeface="OPPOSans M" panose="00020600040101010101" charset="-122"/>
              </a:rPr>
              <a:t>. 1-Very Dissatified,10-Very Satisfied</a:t>
            </a:r>
            <a:endParaRPr lang="zh-CN" altLang="en-US" sz="1200" dirty="0">
              <a:latin typeface="OPPOSans M" panose="00020600040101010101" charset="-122"/>
              <a:ea typeface="OPPOSans M" panose="00020600040101010101" charset="-122"/>
            </a:endParaRPr>
          </a:p>
          <a:p>
            <a:pPr marL="240030" indent="-191770" defTabSz="777240">
              <a:buFont typeface="Arial" panose="020B0604020202020204" pitchFamily="34" charset="0"/>
              <a:buChar char="•"/>
            </a:pPr>
            <a:endParaRPr lang="zh-CN" altLang="en-US" sz="1200" dirty="0">
              <a:solidFill>
                <a:prstClr val="black"/>
              </a:solidFill>
              <a:latin typeface="+mn-ea"/>
              <a:cs typeface="Arial" panose="020B0604020202020204" pitchFamily="34" charset="0"/>
            </a:endParaRPr>
          </a:p>
        </p:txBody>
      </p:sp>
      <p:sp>
        <p:nvSpPr>
          <p:cNvPr id="31" name="文本框 30"/>
          <p:cNvSpPr txBox="1"/>
          <p:nvPr/>
        </p:nvSpPr>
        <p:spPr>
          <a:xfrm>
            <a:off x="6097247" y="4442871"/>
            <a:ext cx="2315058" cy="830997"/>
          </a:xfrm>
          <a:prstGeom prst="rect">
            <a:avLst/>
          </a:prstGeom>
          <a:noFill/>
        </p:spPr>
        <p:txBody>
          <a:bodyPr wrap="square" rtlCol="0" anchor="t" anchorCtr="0">
            <a:spAutoFit/>
          </a:bodyPr>
          <a:lstStyle/>
          <a:p>
            <a:pPr marL="48260" algn="ctr" defTabSz="777240"/>
            <a:r>
              <a:rPr lang="zh-CN" altLang="en-US" sz="1200" dirty="0">
                <a:solidFill>
                  <a:prstClr val="black"/>
                </a:solidFill>
                <a:latin typeface="+mn-ea"/>
                <a:cs typeface="Arial" panose="020B0604020202020204" pitchFamily="34" charset="0"/>
              </a:rPr>
              <a:t>第三方调查</a:t>
            </a:r>
            <a:endParaRPr lang="en-US" altLang="zh-CN" sz="1200" dirty="0">
              <a:solidFill>
                <a:prstClr val="black"/>
              </a:solidFill>
              <a:latin typeface="+mn-ea"/>
              <a:cs typeface="Arial" panose="020B0604020202020204" pitchFamily="34" charset="0"/>
            </a:endParaRPr>
          </a:p>
          <a:p>
            <a:pPr marL="48260" algn="ctr" defTabSz="777240"/>
            <a:r>
              <a:rPr lang="zh-CN" altLang="en-US" sz="1200" dirty="0">
                <a:solidFill>
                  <a:prstClr val="black"/>
                </a:solidFill>
                <a:latin typeface="+mn-ea"/>
                <a:cs typeface="Arial" panose="020B0604020202020204" pitchFamily="34" charset="0"/>
              </a:rPr>
              <a:t>内部日常监测</a:t>
            </a:r>
            <a:endParaRPr lang="en-US" altLang="zh-CN" sz="1200" dirty="0">
              <a:solidFill>
                <a:prstClr val="black"/>
              </a:solidFill>
              <a:latin typeface="+mn-ea"/>
              <a:cs typeface="Arial" panose="020B0604020202020204" pitchFamily="34" charset="0"/>
            </a:endParaRPr>
          </a:p>
          <a:p>
            <a:pPr marL="48260" algn="ctr" defTabSz="777240"/>
            <a:r>
              <a:rPr lang="en-US" altLang="zh-CN" sz="1200" dirty="0">
                <a:solidFill>
                  <a:prstClr val="black"/>
                </a:solidFill>
                <a:latin typeface="+mn-ea"/>
                <a:cs typeface="Arial" panose="020B0604020202020204" pitchFamily="34" charset="0"/>
              </a:rPr>
              <a:t>Third party investigation</a:t>
            </a:r>
            <a:endParaRPr lang="en-US" altLang="zh-CN" sz="1200" dirty="0">
              <a:solidFill>
                <a:prstClr val="black"/>
              </a:solidFill>
              <a:latin typeface="+mn-ea"/>
              <a:cs typeface="Arial" panose="020B0604020202020204" pitchFamily="34" charset="0"/>
            </a:endParaRPr>
          </a:p>
          <a:p>
            <a:pPr marL="48260" algn="ctr" defTabSz="777240"/>
            <a:r>
              <a:rPr lang="en-US" altLang="zh-CN" sz="1200" dirty="0">
                <a:solidFill>
                  <a:prstClr val="black"/>
                </a:solidFill>
                <a:latin typeface="+mn-ea"/>
                <a:cs typeface="Arial" panose="020B0604020202020204" pitchFamily="34" charset="0"/>
              </a:rPr>
              <a:t>And internal monitoring</a:t>
            </a:r>
            <a:endParaRPr lang="en-US" altLang="zh-CN" sz="1200" dirty="0">
              <a:solidFill>
                <a:prstClr val="black"/>
              </a:solidFill>
              <a:latin typeface="+mn-ea"/>
              <a:cs typeface="Arial" panose="020B0604020202020204" pitchFamily="34" charset="0"/>
            </a:endParaRPr>
          </a:p>
        </p:txBody>
      </p:sp>
      <p:sp>
        <p:nvSpPr>
          <p:cNvPr id="32" name="矩形 31"/>
          <p:cNvSpPr/>
          <p:nvPr/>
        </p:nvSpPr>
        <p:spPr bwMode="auto">
          <a:xfrm>
            <a:off x="335359" y="4150573"/>
            <a:ext cx="1950639" cy="1612570"/>
          </a:xfrm>
          <a:prstGeom prst="rect">
            <a:avLst/>
          </a:prstGeom>
          <a:solidFill>
            <a:srgbClr val="397D54"/>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r>
              <a:rPr lang="en-US" altLang="zh-CN" sz="2665" dirty="0">
                <a:solidFill>
                  <a:prstClr val="white"/>
                </a:solidFill>
                <a:latin typeface="+mn-ea"/>
              </a:rPr>
              <a:t>Service</a:t>
            </a:r>
            <a:endParaRPr lang="en-US" altLang="zh-CN" sz="2665" dirty="0">
              <a:solidFill>
                <a:prstClr val="white"/>
              </a:solidFill>
              <a:latin typeface="+mn-ea"/>
            </a:endParaRPr>
          </a:p>
          <a:p>
            <a:pPr algn="ctr" defTabSz="777240"/>
            <a:r>
              <a:rPr lang="en-US" altLang="zh-CN" sz="2665" dirty="0">
                <a:solidFill>
                  <a:prstClr val="white"/>
                </a:solidFill>
                <a:latin typeface="+mn-ea"/>
              </a:rPr>
              <a:t>NPS</a:t>
            </a:r>
            <a:endParaRPr lang="en-US" altLang="zh-CN" sz="2665" dirty="0">
              <a:solidFill>
                <a:prstClr val="white"/>
              </a:solidFill>
              <a:latin typeface="+mn-ea"/>
            </a:endParaRPr>
          </a:p>
        </p:txBody>
      </p:sp>
      <p:sp>
        <p:nvSpPr>
          <p:cNvPr id="33" name="矩形 32"/>
          <p:cNvSpPr/>
          <p:nvPr/>
        </p:nvSpPr>
        <p:spPr bwMode="auto">
          <a:xfrm>
            <a:off x="335360" y="1587747"/>
            <a:ext cx="1950640" cy="1536000"/>
          </a:xfrm>
          <a:prstGeom prst="rect">
            <a:avLst/>
          </a:prstGeom>
          <a:solidFill>
            <a:srgbClr val="6F9C7F"/>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r>
              <a:rPr lang="en-US" altLang="zh-CN" sz="2665" dirty="0">
                <a:solidFill>
                  <a:prstClr val="white"/>
                </a:solidFill>
                <a:latin typeface="+mn-ea"/>
              </a:rPr>
              <a:t>Strategic</a:t>
            </a:r>
            <a:r>
              <a:rPr lang="zh-CN" altLang="en-US" sz="2665" dirty="0">
                <a:solidFill>
                  <a:prstClr val="white"/>
                </a:solidFill>
                <a:latin typeface="+mn-ea"/>
              </a:rPr>
              <a:t> </a:t>
            </a:r>
            <a:r>
              <a:rPr lang="en-US" altLang="zh-CN" sz="2665" dirty="0">
                <a:solidFill>
                  <a:prstClr val="white"/>
                </a:solidFill>
                <a:latin typeface="+mn-ea"/>
              </a:rPr>
              <a:t>NPS</a:t>
            </a:r>
            <a:endParaRPr lang="zh-CN" altLang="en-US" sz="2665" dirty="0">
              <a:solidFill>
                <a:prstClr val="white"/>
              </a:solidFill>
              <a:latin typeface="+mn-ea"/>
            </a:endParaRPr>
          </a:p>
        </p:txBody>
      </p:sp>
      <p:cxnSp>
        <p:nvCxnSpPr>
          <p:cNvPr id="34" name="直接连接符 33"/>
          <p:cNvCxnSpPr/>
          <p:nvPr/>
        </p:nvCxnSpPr>
        <p:spPr>
          <a:xfrm>
            <a:off x="383979" y="3634025"/>
            <a:ext cx="11550797" cy="0"/>
          </a:xfrm>
          <a:prstGeom prst="line">
            <a:avLst/>
          </a:prstGeom>
          <a:noFill/>
          <a:ln w="25400" cap="flat" cmpd="sng" algn="ctr">
            <a:solidFill>
              <a:srgbClr val="397D54"/>
            </a:solidFill>
            <a:prstDash val="dash"/>
          </a:ln>
          <a:effectLst/>
        </p:spPr>
      </p:cxnSp>
      <p:sp>
        <p:nvSpPr>
          <p:cNvPr id="35" name="箭头: 下 34"/>
          <p:cNvSpPr/>
          <p:nvPr/>
        </p:nvSpPr>
        <p:spPr>
          <a:xfrm>
            <a:off x="619124" y="3133272"/>
            <a:ext cx="492443" cy="913406"/>
          </a:xfrm>
          <a:prstGeom prst="downArrow">
            <a:avLst/>
          </a:prstGeom>
          <a:gradFill flip="none" rotWithShape="1">
            <a:gsLst>
              <a:gs pos="0">
                <a:srgbClr val="575757">
                  <a:lumMod val="0"/>
                  <a:lumOff val="100000"/>
                </a:srgbClr>
              </a:gs>
              <a:gs pos="35000">
                <a:srgbClr val="575757">
                  <a:lumMod val="0"/>
                  <a:lumOff val="100000"/>
                </a:srgbClr>
              </a:gs>
              <a:gs pos="100000">
                <a:srgbClr val="575757">
                  <a:lumMod val="100000"/>
                </a:srgbClr>
              </a:gs>
            </a:gsLst>
            <a:path path="circle">
              <a:fillToRect l="50000" t="-80000" r="50000" b="180000"/>
            </a:path>
            <a:tileRect/>
          </a:gra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6" name="箭头: 下 35"/>
          <p:cNvSpPr/>
          <p:nvPr/>
        </p:nvSpPr>
        <p:spPr>
          <a:xfrm flipV="1">
            <a:off x="1297765" y="3107434"/>
            <a:ext cx="506147" cy="905765"/>
          </a:xfrm>
          <a:prstGeom prst="downArrow">
            <a:avLst/>
          </a:prstGeom>
          <a:gradFill flip="none" rotWithShape="1">
            <a:gsLst>
              <a:gs pos="0">
                <a:srgbClr val="575757">
                  <a:lumMod val="0"/>
                  <a:lumOff val="100000"/>
                </a:srgbClr>
              </a:gs>
              <a:gs pos="35000">
                <a:srgbClr val="575757">
                  <a:lumMod val="0"/>
                  <a:lumOff val="100000"/>
                </a:srgbClr>
              </a:gs>
              <a:gs pos="100000">
                <a:srgbClr val="575757">
                  <a:lumMod val="100000"/>
                </a:srgbClr>
              </a:gs>
            </a:gsLst>
            <a:path path="circle">
              <a:fillToRect l="50000" t="-80000" r="50000" b="180000"/>
            </a:path>
            <a:tileRect/>
          </a:gra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7" name="文本框 36"/>
          <p:cNvSpPr txBox="1"/>
          <p:nvPr/>
        </p:nvSpPr>
        <p:spPr>
          <a:xfrm>
            <a:off x="1373866" y="3309330"/>
            <a:ext cx="346249" cy="931736"/>
          </a:xfrm>
          <a:prstGeom prst="rect">
            <a:avLst/>
          </a:prstGeom>
          <a:noFill/>
        </p:spPr>
        <p:txBody>
          <a:bodyPr vert="eaVert" wrap="square" rtlCol="0">
            <a:spAutoFit/>
          </a:bodyPr>
          <a:lstStyle/>
          <a:p>
            <a:r>
              <a:rPr lang="en-US" altLang="zh-CN" sz="1050" b="1" dirty="0">
                <a:solidFill>
                  <a:prstClr val="white"/>
                </a:solidFill>
                <a:latin typeface="Arial" panose="020B0604020202020204"/>
                <a:ea typeface="微软雅黑" panose="020B0503020204020204" pitchFamily="34" charset="-122"/>
              </a:rPr>
              <a:t>support</a:t>
            </a:r>
            <a:endParaRPr lang="zh-CN" altLang="en-US" sz="1050" b="1" dirty="0">
              <a:solidFill>
                <a:prstClr val="white"/>
              </a:solidFill>
              <a:latin typeface="+mn-ea"/>
            </a:endParaRPr>
          </a:p>
        </p:txBody>
      </p:sp>
      <p:sp>
        <p:nvSpPr>
          <p:cNvPr id="38" name="文本框 37"/>
          <p:cNvSpPr txBox="1"/>
          <p:nvPr/>
        </p:nvSpPr>
        <p:spPr>
          <a:xfrm flipH="1">
            <a:off x="702766" y="3248864"/>
            <a:ext cx="346249" cy="797814"/>
          </a:xfrm>
          <a:prstGeom prst="rect">
            <a:avLst/>
          </a:prstGeom>
          <a:noFill/>
        </p:spPr>
        <p:txBody>
          <a:bodyPr vert="eaVert" wrap="square" rtlCol="0">
            <a:spAutoFit/>
          </a:bodyPr>
          <a:lstStyle/>
          <a:p>
            <a:r>
              <a:rPr lang="en-US" altLang="zh-CN" sz="1050" b="1" dirty="0">
                <a:solidFill>
                  <a:schemeClr val="bg1"/>
                </a:solidFill>
                <a:latin typeface="+mn-ea"/>
              </a:rPr>
              <a:t>check</a:t>
            </a:r>
            <a:endParaRPr lang="zh-CN" altLang="en-US" sz="1050" b="1" dirty="0">
              <a:solidFill>
                <a:schemeClr val="bg1"/>
              </a:solidFill>
              <a:latin typeface="+mn-ea"/>
            </a:endParaRPr>
          </a:p>
        </p:txBody>
      </p:sp>
      <p:sp>
        <p:nvSpPr>
          <p:cNvPr id="39" name="文本框 38"/>
          <p:cNvSpPr txBox="1"/>
          <p:nvPr/>
        </p:nvSpPr>
        <p:spPr>
          <a:xfrm>
            <a:off x="9356342" y="1075533"/>
            <a:ext cx="1056700" cy="369332"/>
          </a:xfrm>
          <a:prstGeom prst="rect">
            <a:avLst/>
          </a:prstGeom>
          <a:noFill/>
        </p:spPr>
        <p:txBody>
          <a:bodyPr wrap="none" rtlCol="0" anchor="t" anchorCtr="0">
            <a:spAutoFit/>
          </a:bodyPr>
          <a:lstStyle/>
          <a:p>
            <a:pPr defTabSz="777240"/>
            <a:r>
              <a:rPr lang="en-US" altLang="zh-CN" b="1" dirty="0">
                <a:solidFill>
                  <a:prstClr val="black"/>
                </a:solidFill>
                <a:latin typeface="+mn-ea"/>
                <a:cs typeface="Arial" panose="020B0604020202020204" pitchFamily="34" charset="0"/>
              </a:rPr>
              <a:t>Target </a:t>
            </a:r>
            <a:endParaRPr lang="zh-CN" altLang="en-US" b="1" dirty="0">
              <a:solidFill>
                <a:prstClr val="black"/>
              </a:solidFill>
              <a:latin typeface="+mn-ea"/>
              <a:cs typeface="Arial" panose="020B0604020202020204" pitchFamily="34" charset="0"/>
            </a:endParaRPr>
          </a:p>
        </p:txBody>
      </p:sp>
      <p:sp>
        <p:nvSpPr>
          <p:cNvPr id="40" name="文本框 39"/>
          <p:cNvSpPr txBox="1"/>
          <p:nvPr/>
        </p:nvSpPr>
        <p:spPr>
          <a:xfrm>
            <a:off x="8386086" y="1984626"/>
            <a:ext cx="3548690" cy="1206500"/>
          </a:xfrm>
          <a:prstGeom prst="rect">
            <a:avLst/>
          </a:prstGeom>
          <a:noFill/>
        </p:spPr>
        <p:txBody>
          <a:bodyPr wrap="square" rtlCol="0">
            <a:spAutoFit/>
          </a:bodyPr>
          <a:lstStyle/>
          <a:p>
            <a:pPr algn="ctr"/>
            <a:r>
              <a:rPr lang="zh-CN" altLang="en-US" sz="1200" dirty="0">
                <a:solidFill>
                  <a:schemeClr val="bg1">
                    <a:lumMod val="10000"/>
                  </a:schemeClr>
                </a:solidFill>
                <a:latin typeface="+mn-ea"/>
              </a:rPr>
              <a:t>解决公司及业务系统的方向问题</a:t>
            </a:r>
            <a:endParaRPr lang="zh-CN" altLang="en-US" sz="1200" dirty="0">
              <a:solidFill>
                <a:schemeClr val="bg1">
                  <a:lumMod val="10000"/>
                </a:schemeClr>
              </a:solidFill>
              <a:latin typeface="+mn-ea"/>
            </a:endParaRPr>
          </a:p>
          <a:p>
            <a:pPr algn="ctr"/>
            <a:r>
              <a:rPr lang="en-US" altLang="zh-CN" sz="1200" dirty="0">
                <a:solidFill>
                  <a:schemeClr val="bg1">
                    <a:lumMod val="10000"/>
                  </a:schemeClr>
                </a:solidFill>
                <a:latin typeface="OPPOSans M" panose="00020600040101010101" charset="-122"/>
                <a:ea typeface="OPPOSans M" panose="00020600040101010101" charset="-122"/>
              </a:rPr>
              <a:t>Solving the direction problem of the company and business</a:t>
            </a:r>
            <a:endParaRPr lang="en-US" altLang="zh-CN" sz="1200" dirty="0">
              <a:solidFill>
                <a:schemeClr val="bg1">
                  <a:lumMod val="10000"/>
                </a:schemeClr>
              </a:solidFill>
              <a:latin typeface="OPPOSans M" panose="00020600040101010101" charset="-122"/>
              <a:ea typeface="OPPOSans M" panose="00020600040101010101" charset="-122"/>
            </a:endParaRPr>
          </a:p>
          <a:p>
            <a:endParaRPr lang="zh-CN" altLang="en-US" sz="1800" dirty="0">
              <a:solidFill>
                <a:schemeClr val="bg1">
                  <a:lumMod val="10000"/>
                </a:schemeClr>
              </a:solidFill>
              <a:latin typeface="+mn-ea"/>
            </a:endParaRPr>
          </a:p>
          <a:p>
            <a:endParaRPr lang="zh-CN" altLang="en-US" dirty="0"/>
          </a:p>
        </p:txBody>
      </p:sp>
      <p:sp>
        <p:nvSpPr>
          <p:cNvPr id="41" name="文本框 40"/>
          <p:cNvSpPr txBox="1"/>
          <p:nvPr/>
        </p:nvSpPr>
        <p:spPr>
          <a:xfrm>
            <a:off x="8508267" y="4558681"/>
            <a:ext cx="3548690" cy="1023620"/>
          </a:xfrm>
          <a:prstGeom prst="rect">
            <a:avLst/>
          </a:prstGeom>
          <a:noFill/>
        </p:spPr>
        <p:txBody>
          <a:bodyPr wrap="square" rtlCol="0">
            <a:spAutoFit/>
          </a:bodyPr>
          <a:lstStyle/>
          <a:p>
            <a:pPr algn="ctr"/>
            <a:r>
              <a:rPr lang="zh-CN" altLang="en-US" sz="1200" kern="0" dirty="0">
                <a:solidFill>
                  <a:schemeClr val="bg1">
                    <a:lumMod val="10000"/>
                  </a:schemeClr>
                </a:solidFill>
                <a:latin typeface="+mn-ea"/>
              </a:rPr>
              <a:t>解决具体业务的改善问题</a:t>
            </a:r>
            <a:endParaRPr lang="zh-CN" altLang="en-US" sz="1200" kern="0" dirty="0">
              <a:solidFill>
                <a:schemeClr val="bg1">
                  <a:lumMod val="10000"/>
                </a:schemeClr>
              </a:solidFill>
              <a:latin typeface="+mn-ea"/>
            </a:endParaRPr>
          </a:p>
          <a:p>
            <a:pPr algn="ctr"/>
            <a:r>
              <a:rPr lang="en-US" altLang="zh-CN" sz="1200" dirty="0">
                <a:solidFill>
                  <a:schemeClr val="bg1">
                    <a:lumMod val="10000"/>
                  </a:schemeClr>
                </a:solidFill>
                <a:latin typeface="OPPOSans M" panose="00020600040101010101" charset="-122"/>
                <a:ea typeface="OPPOSans M" panose="00020600040101010101" charset="-122"/>
              </a:rPr>
              <a:t>Solving specific business issues</a:t>
            </a:r>
            <a:endParaRPr lang="en-US" altLang="zh-CN" sz="1200" dirty="0">
              <a:solidFill>
                <a:schemeClr val="bg1">
                  <a:lumMod val="10000"/>
                </a:schemeClr>
              </a:solidFill>
              <a:latin typeface="OPPOSans M" panose="00020600040101010101" charset="-122"/>
              <a:ea typeface="OPPOSans M" panose="00020600040101010101" charset="-122"/>
            </a:endParaRPr>
          </a:p>
          <a:p>
            <a:endParaRPr lang="zh-CN" altLang="en-US" sz="1800" kern="0" dirty="0">
              <a:solidFill>
                <a:schemeClr val="bg1">
                  <a:lumMod val="10000"/>
                </a:schemeClr>
              </a:solidFill>
              <a:latin typeface="+mn-ea"/>
            </a:endParaRPr>
          </a:p>
          <a:p>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4055093" y="1469325"/>
            <a:ext cx="1487978" cy="431867"/>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dirty="0"/>
              <a:t>OPPO NPS</a:t>
            </a:r>
            <a:endParaRPr lang="zh-CN" altLang="en-US" dirty="0"/>
          </a:p>
        </p:txBody>
      </p:sp>
      <p:sp>
        <p:nvSpPr>
          <p:cNvPr id="19" name="矩形 18"/>
          <p:cNvSpPr/>
          <p:nvPr/>
        </p:nvSpPr>
        <p:spPr>
          <a:xfrm>
            <a:off x="8672580" y="2829605"/>
            <a:ext cx="1465812" cy="47630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Customer service</a:t>
            </a:r>
            <a:endParaRPr lang="zh-CN" altLang="en-US" sz="1400" dirty="0"/>
          </a:p>
        </p:txBody>
      </p:sp>
      <p:sp>
        <p:nvSpPr>
          <p:cNvPr id="20" name="矩形 19"/>
          <p:cNvSpPr/>
          <p:nvPr/>
        </p:nvSpPr>
        <p:spPr>
          <a:xfrm>
            <a:off x="4059349" y="2820300"/>
            <a:ext cx="1313409" cy="49109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Check-out process</a:t>
            </a:r>
            <a:endParaRPr lang="zh-CN" altLang="en-US" sz="1400" dirty="0"/>
          </a:p>
        </p:txBody>
      </p:sp>
      <p:sp>
        <p:nvSpPr>
          <p:cNvPr id="21" name="矩形 20"/>
          <p:cNvSpPr/>
          <p:nvPr/>
        </p:nvSpPr>
        <p:spPr>
          <a:xfrm>
            <a:off x="6305631" y="2829800"/>
            <a:ext cx="1016907" cy="476303"/>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Return&amp;</a:t>
            </a:r>
            <a:endParaRPr lang="en-US" altLang="zh-CN" sz="1400" dirty="0"/>
          </a:p>
          <a:p>
            <a:pPr algn="ctr"/>
            <a:r>
              <a:rPr lang="en-US" altLang="zh-CN" sz="1400" dirty="0"/>
              <a:t>exchange</a:t>
            </a:r>
            <a:endParaRPr lang="zh-CN" altLang="en-US" sz="1400" dirty="0"/>
          </a:p>
        </p:txBody>
      </p:sp>
      <p:sp>
        <p:nvSpPr>
          <p:cNvPr id="22" name="矩形 21"/>
          <p:cNvSpPr/>
          <p:nvPr/>
        </p:nvSpPr>
        <p:spPr>
          <a:xfrm>
            <a:off x="5415736" y="2820300"/>
            <a:ext cx="825857" cy="498761"/>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Delivery</a:t>
            </a:r>
            <a:endParaRPr lang="zh-CN" altLang="en-US" sz="1400" dirty="0"/>
          </a:p>
        </p:txBody>
      </p:sp>
      <p:sp>
        <p:nvSpPr>
          <p:cNvPr id="23" name="矩形 22"/>
          <p:cNvSpPr/>
          <p:nvPr/>
        </p:nvSpPr>
        <p:spPr>
          <a:xfrm>
            <a:off x="2686438" y="2827966"/>
            <a:ext cx="1313409" cy="49109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Compare &amp; decision</a:t>
            </a:r>
            <a:endParaRPr lang="zh-CN" altLang="en-US" sz="1400" dirty="0"/>
          </a:p>
        </p:txBody>
      </p:sp>
      <p:sp>
        <p:nvSpPr>
          <p:cNvPr id="24" name="矩形 23"/>
          <p:cNvSpPr/>
          <p:nvPr/>
        </p:nvSpPr>
        <p:spPr>
          <a:xfrm>
            <a:off x="1518470" y="2820300"/>
            <a:ext cx="1124990" cy="498761"/>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Selection fitting</a:t>
            </a:r>
            <a:endParaRPr lang="zh-CN" altLang="en-US" sz="1400" dirty="0"/>
          </a:p>
        </p:txBody>
      </p:sp>
      <p:sp>
        <p:nvSpPr>
          <p:cNvPr id="25" name="矩形 24"/>
          <p:cNvSpPr/>
          <p:nvPr/>
        </p:nvSpPr>
        <p:spPr>
          <a:xfrm>
            <a:off x="121929" y="2820300"/>
            <a:ext cx="1341041" cy="504791"/>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On-boarding</a:t>
            </a:r>
            <a:endParaRPr lang="zh-CN" altLang="en-US" sz="1400" dirty="0"/>
          </a:p>
        </p:txBody>
      </p:sp>
      <p:sp>
        <p:nvSpPr>
          <p:cNvPr id="26" name="矩形 25"/>
          <p:cNvSpPr/>
          <p:nvPr/>
        </p:nvSpPr>
        <p:spPr>
          <a:xfrm>
            <a:off x="7386575" y="2820648"/>
            <a:ext cx="1221968" cy="483427"/>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t>Use of product</a:t>
            </a:r>
            <a:endParaRPr lang="zh-CN" altLang="en-US" sz="1400" dirty="0"/>
          </a:p>
        </p:txBody>
      </p:sp>
      <p:cxnSp>
        <p:nvCxnSpPr>
          <p:cNvPr id="9" name="直接连接符 8"/>
          <p:cNvCxnSpPr>
            <a:stCxn id="18" idx="2"/>
            <a:endCxn id="25" idx="0"/>
          </p:cNvCxnSpPr>
          <p:nvPr/>
        </p:nvCxnSpPr>
        <p:spPr>
          <a:xfrm flipH="1">
            <a:off x="792450" y="1901192"/>
            <a:ext cx="4006632" cy="919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接连接符 30"/>
          <p:cNvCxnSpPr>
            <a:stCxn id="18" idx="2"/>
            <a:endCxn id="24" idx="0"/>
          </p:cNvCxnSpPr>
          <p:nvPr/>
        </p:nvCxnSpPr>
        <p:spPr>
          <a:xfrm flipH="1">
            <a:off x="2080965" y="1901192"/>
            <a:ext cx="2718117" cy="919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接连接符 33"/>
          <p:cNvCxnSpPr>
            <a:stCxn id="18" idx="2"/>
            <a:endCxn id="23" idx="0"/>
          </p:cNvCxnSpPr>
          <p:nvPr/>
        </p:nvCxnSpPr>
        <p:spPr>
          <a:xfrm flipH="1">
            <a:off x="3343143" y="1901192"/>
            <a:ext cx="1455939" cy="9267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接连接符 37"/>
          <p:cNvCxnSpPr>
            <a:stCxn id="18" idx="2"/>
            <a:endCxn id="20" idx="0"/>
          </p:cNvCxnSpPr>
          <p:nvPr/>
        </p:nvCxnSpPr>
        <p:spPr>
          <a:xfrm flipH="1">
            <a:off x="4716054" y="1901192"/>
            <a:ext cx="83028" cy="919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18" idx="2"/>
            <a:endCxn id="22" idx="0"/>
          </p:cNvCxnSpPr>
          <p:nvPr/>
        </p:nvCxnSpPr>
        <p:spPr>
          <a:xfrm>
            <a:off x="4799082" y="1901192"/>
            <a:ext cx="1029583" cy="919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18" idx="2"/>
            <a:endCxn id="21" idx="0"/>
          </p:cNvCxnSpPr>
          <p:nvPr/>
        </p:nvCxnSpPr>
        <p:spPr>
          <a:xfrm>
            <a:off x="4799082" y="1901192"/>
            <a:ext cx="2015003" cy="92860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接连接符 45"/>
          <p:cNvCxnSpPr>
            <a:stCxn id="18" idx="2"/>
            <a:endCxn id="26" idx="0"/>
          </p:cNvCxnSpPr>
          <p:nvPr/>
        </p:nvCxnSpPr>
        <p:spPr>
          <a:xfrm>
            <a:off x="4799082" y="1901192"/>
            <a:ext cx="3198477" cy="919456"/>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接连接符 48"/>
          <p:cNvCxnSpPr>
            <a:stCxn id="18" idx="2"/>
          </p:cNvCxnSpPr>
          <p:nvPr/>
        </p:nvCxnSpPr>
        <p:spPr>
          <a:xfrm>
            <a:off x="4799082" y="1901192"/>
            <a:ext cx="4470202" cy="875909"/>
          </a:xfrm>
          <a:prstGeom prst="line">
            <a:avLst/>
          </a:prstGeom>
        </p:spPr>
        <p:style>
          <a:lnRef idx="1">
            <a:schemeClr val="accent1"/>
          </a:lnRef>
          <a:fillRef idx="0">
            <a:schemeClr val="accent1"/>
          </a:fillRef>
          <a:effectRef idx="0">
            <a:schemeClr val="accent1"/>
          </a:effectRef>
          <a:fontRef idx="minor">
            <a:schemeClr val="tx1"/>
          </a:fontRef>
        </p:style>
      </p:cxnSp>
      <p:sp>
        <p:nvSpPr>
          <p:cNvPr id="54" name="矩形 53"/>
          <p:cNvSpPr/>
          <p:nvPr/>
        </p:nvSpPr>
        <p:spPr>
          <a:xfrm>
            <a:off x="208419" y="3591098"/>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55" name="矩形 54"/>
          <p:cNvSpPr/>
          <p:nvPr/>
        </p:nvSpPr>
        <p:spPr>
          <a:xfrm>
            <a:off x="182889" y="4445257"/>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56" name="矩形 55"/>
          <p:cNvSpPr/>
          <p:nvPr/>
        </p:nvSpPr>
        <p:spPr>
          <a:xfrm>
            <a:off x="643444" y="359248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58" name="矩形 57"/>
          <p:cNvSpPr/>
          <p:nvPr/>
        </p:nvSpPr>
        <p:spPr>
          <a:xfrm>
            <a:off x="617914" y="445426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59" name="矩形 58"/>
          <p:cNvSpPr/>
          <p:nvPr/>
        </p:nvSpPr>
        <p:spPr>
          <a:xfrm>
            <a:off x="1062544" y="359248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0" name="矩形 59"/>
          <p:cNvSpPr/>
          <p:nvPr/>
        </p:nvSpPr>
        <p:spPr>
          <a:xfrm>
            <a:off x="1037014" y="445426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1" name="矩形 60"/>
          <p:cNvSpPr/>
          <p:nvPr/>
        </p:nvSpPr>
        <p:spPr>
          <a:xfrm>
            <a:off x="1549539" y="3583478"/>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2" name="矩形 61"/>
          <p:cNvSpPr/>
          <p:nvPr/>
        </p:nvSpPr>
        <p:spPr>
          <a:xfrm>
            <a:off x="1524009" y="4437637"/>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3" name="矩形 62"/>
          <p:cNvSpPr/>
          <p:nvPr/>
        </p:nvSpPr>
        <p:spPr>
          <a:xfrm>
            <a:off x="1984564" y="358486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4" name="矩形 63"/>
          <p:cNvSpPr/>
          <p:nvPr/>
        </p:nvSpPr>
        <p:spPr>
          <a:xfrm>
            <a:off x="1959034" y="443140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5" name="矩形 64"/>
          <p:cNvSpPr/>
          <p:nvPr/>
        </p:nvSpPr>
        <p:spPr>
          <a:xfrm>
            <a:off x="2403664" y="358486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6" name="矩形 65"/>
          <p:cNvSpPr/>
          <p:nvPr/>
        </p:nvSpPr>
        <p:spPr>
          <a:xfrm>
            <a:off x="2378134" y="443140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7" name="矩形 66"/>
          <p:cNvSpPr/>
          <p:nvPr/>
        </p:nvSpPr>
        <p:spPr>
          <a:xfrm>
            <a:off x="2829699" y="3575858"/>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8" name="矩形 67"/>
          <p:cNvSpPr/>
          <p:nvPr/>
        </p:nvSpPr>
        <p:spPr>
          <a:xfrm>
            <a:off x="2804169" y="4430017"/>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9" name="矩形 68"/>
          <p:cNvSpPr/>
          <p:nvPr/>
        </p:nvSpPr>
        <p:spPr>
          <a:xfrm>
            <a:off x="3264724" y="356454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0" name="矩形 69"/>
          <p:cNvSpPr/>
          <p:nvPr/>
        </p:nvSpPr>
        <p:spPr>
          <a:xfrm>
            <a:off x="3239194" y="44237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1" name="矩形 70"/>
          <p:cNvSpPr/>
          <p:nvPr/>
        </p:nvSpPr>
        <p:spPr>
          <a:xfrm>
            <a:off x="3683824" y="356454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2" name="矩形 71"/>
          <p:cNvSpPr/>
          <p:nvPr/>
        </p:nvSpPr>
        <p:spPr>
          <a:xfrm>
            <a:off x="3658294" y="44237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3" name="矩形 72"/>
          <p:cNvSpPr/>
          <p:nvPr/>
        </p:nvSpPr>
        <p:spPr>
          <a:xfrm>
            <a:off x="4170819" y="3568238"/>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4" name="矩形 73"/>
          <p:cNvSpPr/>
          <p:nvPr/>
        </p:nvSpPr>
        <p:spPr>
          <a:xfrm>
            <a:off x="4145289" y="4422397"/>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5" name="矩形 74"/>
          <p:cNvSpPr/>
          <p:nvPr/>
        </p:nvSpPr>
        <p:spPr>
          <a:xfrm>
            <a:off x="4605844" y="356962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7" name="矩形 76"/>
          <p:cNvSpPr/>
          <p:nvPr/>
        </p:nvSpPr>
        <p:spPr>
          <a:xfrm>
            <a:off x="4580314" y="441616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78" name="矩形 77"/>
          <p:cNvSpPr/>
          <p:nvPr/>
        </p:nvSpPr>
        <p:spPr>
          <a:xfrm>
            <a:off x="5024944" y="356962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0" name="矩形 79"/>
          <p:cNvSpPr/>
          <p:nvPr/>
        </p:nvSpPr>
        <p:spPr>
          <a:xfrm>
            <a:off x="4999414" y="441616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1" name="矩形 80"/>
          <p:cNvSpPr/>
          <p:nvPr/>
        </p:nvSpPr>
        <p:spPr>
          <a:xfrm>
            <a:off x="5473839" y="3568238"/>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2" name="矩形 81"/>
          <p:cNvSpPr/>
          <p:nvPr/>
        </p:nvSpPr>
        <p:spPr>
          <a:xfrm>
            <a:off x="5448309" y="4422397"/>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3" name="矩形 82"/>
          <p:cNvSpPr/>
          <p:nvPr/>
        </p:nvSpPr>
        <p:spPr>
          <a:xfrm>
            <a:off x="5908864" y="356962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4" name="矩形 83"/>
          <p:cNvSpPr/>
          <p:nvPr/>
        </p:nvSpPr>
        <p:spPr>
          <a:xfrm>
            <a:off x="5883334" y="441616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5" name="矩形 84"/>
          <p:cNvSpPr/>
          <p:nvPr/>
        </p:nvSpPr>
        <p:spPr>
          <a:xfrm>
            <a:off x="6327964" y="356962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6" name="矩形 85"/>
          <p:cNvSpPr/>
          <p:nvPr/>
        </p:nvSpPr>
        <p:spPr>
          <a:xfrm>
            <a:off x="6302434" y="441616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7" name="矩形 86"/>
          <p:cNvSpPr/>
          <p:nvPr/>
        </p:nvSpPr>
        <p:spPr>
          <a:xfrm>
            <a:off x="6754684" y="356200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8" name="矩形 87"/>
          <p:cNvSpPr/>
          <p:nvPr/>
        </p:nvSpPr>
        <p:spPr>
          <a:xfrm>
            <a:off x="6729154" y="44237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9" name="矩形 88"/>
          <p:cNvSpPr/>
          <p:nvPr/>
        </p:nvSpPr>
        <p:spPr>
          <a:xfrm>
            <a:off x="7173784" y="356200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0" name="矩形 89"/>
          <p:cNvSpPr/>
          <p:nvPr/>
        </p:nvSpPr>
        <p:spPr>
          <a:xfrm>
            <a:off x="7148254" y="44237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1" name="矩形 90"/>
          <p:cNvSpPr/>
          <p:nvPr/>
        </p:nvSpPr>
        <p:spPr>
          <a:xfrm>
            <a:off x="7577644" y="356200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2" name="矩形 91"/>
          <p:cNvSpPr/>
          <p:nvPr/>
        </p:nvSpPr>
        <p:spPr>
          <a:xfrm>
            <a:off x="7552114" y="44237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3" name="矩形 92"/>
          <p:cNvSpPr/>
          <p:nvPr/>
        </p:nvSpPr>
        <p:spPr>
          <a:xfrm>
            <a:off x="8004364" y="355438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4" name="矩形 93"/>
          <p:cNvSpPr/>
          <p:nvPr/>
        </p:nvSpPr>
        <p:spPr>
          <a:xfrm>
            <a:off x="7978834" y="440092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5" name="矩形 94"/>
          <p:cNvSpPr/>
          <p:nvPr/>
        </p:nvSpPr>
        <p:spPr>
          <a:xfrm>
            <a:off x="8423464" y="355438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6" name="矩形 95"/>
          <p:cNvSpPr/>
          <p:nvPr/>
        </p:nvSpPr>
        <p:spPr>
          <a:xfrm>
            <a:off x="8397934" y="440092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7" name="矩形 96"/>
          <p:cNvSpPr/>
          <p:nvPr/>
        </p:nvSpPr>
        <p:spPr>
          <a:xfrm>
            <a:off x="8842564" y="354676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98" name="矩形 97"/>
          <p:cNvSpPr/>
          <p:nvPr/>
        </p:nvSpPr>
        <p:spPr>
          <a:xfrm>
            <a:off x="8817034" y="440854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100" dirty="0"/>
              <a:t>Discount</a:t>
            </a:r>
            <a:endParaRPr lang="zh-CN" altLang="en-US" sz="1100" dirty="0"/>
          </a:p>
        </p:txBody>
      </p:sp>
      <p:sp>
        <p:nvSpPr>
          <p:cNvPr id="99" name="矩形 98"/>
          <p:cNvSpPr/>
          <p:nvPr/>
        </p:nvSpPr>
        <p:spPr>
          <a:xfrm>
            <a:off x="9269284" y="355692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00" name="矩形 99"/>
          <p:cNvSpPr/>
          <p:nvPr/>
        </p:nvSpPr>
        <p:spPr>
          <a:xfrm>
            <a:off x="9243754" y="43983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000" dirty="0"/>
              <a:t>Being friendly</a:t>
            </a:r>
            <a:endParaRPr lang="zh-CN" altLang="en-US" sz="1000" dirty="0"/>
          </a:p>
        </p:txBody>
      </p:sp>
      <p:sp>
        <p:nvSpPr>
          <p:cNvPr id="101" name="矩形 100"/>
          <p:cNvSpPr/>
          <p:nvPr/>
        </p:nvSpPr>
        <p:spPr>
          <a:xfrm>
            <a:off x="9688384" y="3541682"/>
            <a:ext cx="268177" cy="837534"/>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000" dirty="0"/>
              <a:t>Satisfaction of</a:t>
            </a:r>
            <a:endParaRPr lang="zh-CN" altLang="en-US" sz="1000" dirty="0"/>
          </a:p>
        </p:txBody>
      </p:sp>
      <p:sp>
        <p:nvSpPr>
          <p:cNvPr id="102" name="矩形 101"/>
          <p:cNvSpPr/>
          <p:nvPr/>
        </p:nvSpPr>
        <p:spPr>
          <a:xfrm>
            <a:off x="9662854" y="4398381"/>
            <a:ext cx="326957" cy="1479665"/>
          </a:xfrm>
          <a:prstGeom prst="rect">
            <a:avLst/>
          </a:pr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000" dirty="0"/>
              <a:t>Speed of return</a:t>
            </a:r>
            <a:endParaRPr lang="zh-CN" altLang="en-US" sz="1000" dirty="0"/>
          </a:p>
        </p:txBody>
      </p:sp>
      <p:cxnSp>
        <p:nvCxnSpPr>
          <p:cNvPr id="50" name="直接连接符 49"/>
          <p:cNvCxnSpPr>
            <a:stCxn id="25" idx="2"/>
            <a:endCxn id="54" idx="0"/>
          </p:cNvCxnSpPr>
          <p:nvPr/>
        </p:nvCxnSpPr>
        <p:spPr>
          <a:xfrm flipH="1">
            <a:off x="342508" y="3325091"/>
            <a:ext cx="449942" cy="2660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直接连接符 102"/>
          <p:cNvCxnSpPr>
            <a:stCxn id="25" idx="2"/>
            <a:endCxn id="56" idx="0"/>
          </p:cNvCxnSpPr>
          <p:nvPr/>
        </p:nvCxnSpPr>
        <p:spPr>
          <a:xfrm flipH="1">
            <a:off x="777533" y="3325091"/>
            <a:ext cx="14917" cy="267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直接连接符 104"/>
          <p:cNvCxnSpPr>
            <a:stCxn id="25" idx="2"/>
            <a:endCxn id="59" idx="0"/>
          </p:cNvCxnSpPr>
          <p:nvPr/>
        </p:nvCxnSpPr>
        <p:spPr>
          <a:xfrm>
            <a:off x="792450" y="3325091"/>
            <a:ext cx="404183" cy="267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2087056" y="3312968"/>
            <a:ext cx="404183" cy="267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直接连接符 108"/>
          <p:cNvCxnSpPr>
            <a:stCxn id="24" idx="2"/>
            <a:endCxn id="63" idx="0"/>
          </p:cNvCxnSpPr>
          <p:nvPr/>
        </p:nvCxnSpPr>
        <p:spPr>
          <a:xfrm>
            <a:off x="2080965" y="3319061"/>
            <a:ext cx="37688" cy="2658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直接连接符 114"/>
          <p:cNvCxnSpPr>
            <a:stCxn id="24" idx="2"/>
            <a:endCxn id="61" idx="0"/>
          </p:cNvCxnSpPr>
          <p:nvPr/>
        </p:nvCxnSpPr>
        <p:spPr>
          <a:xfrm flipH="1">
            <a:off x="1683628" y="3319061"/>
            <a:ext cx="397337" cy="264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直接连接符 117"/>
          <p:cNvCxnSpPr>
            <a:stCxn id="23" idx="2"/>
          </p:cNvCxnSpPr>
          <p:nvPr/>
        </p:nvCxnSpPr>
        <p:spPr>
          <a:xfrm>
            <a:off x="3343143" y="3319061"/>
            <a:ext cx="492484" cy="2612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直接连接符 119"/>
          <p:cNvCxnSpPr>
            <a:stCxn id="23" idx="2"/>
            <a:endCxn id="69" idx="0"/>
          </p:cNvCxnSpPr>
          <p:nvPr/>
        </p:nvCxnSpPr>
        <p:spPr>
          <a:xfrm>
            <a:off x="3343143" y="3319061"/>
            <a:ext cx="55670" cy="245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直接连接符 122"/>
          <p:cNvCxnSpPr>
            <a:stCxn id="23" idx="2"/>
            <a:endCxn id="67" idx="0"/>
          </p:cNvCxnSpPr>
          <p:nvPr/>
        </p:nvCxnSpPr>
        <p:spPr>
          <a:xfrm flipH="1">
            <a:off x="2963788" y="3319061"/>
            <a:ext cx="379355" cy="256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nvCxnSpPr>
        <p:spPr>
          <a:xfrm>
            <a:off x="4662970" y="3293084"/>
            <a:ext cx="492484" cy="2612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直接连接符 126"/>
          <p:cNvCxnSpPr>
            <a:stCxn id="20" idx="2"/>
            <a:endCxn id="75" idx="0"/>
          </p:cNvCxnSpPr>
          <p:nvPr/>
        </p:nvCxnSpPr>
        <p:spPr>
          <a:xfrm>
            <a:off x="4716054" y="3311395"/>
            <a:ext cx="23879" cy="2582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直接连接符 129"/>
          <p:cNvCxnSpPr>
            <a:stCxn id="20" idx="2"/>
            <a:endCxn id="73" idx="0"/>
          </p:cNvCxnSpPr>
          <p:nvPr/>
        </p:nvCxnSpPr>
        <p:spPr>
          <a:xfrm flipH="1">
            <a:off x="4304908" y="3311395"/>
            <a:ext cx="411146" cy="2568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直接连接符 133"/>
          <p:cNvCxnSpPr>
            <a:stCxn id="22" idx="2"/>
          </p:cNvCxnSpPr>
          <p:nvPr/>
        </p:nvCxnSpPr>
        <p:spPr>
          <a:xfrm>
            <a:off x="5828665" y="3319061"/>
            <a:ext cx="203425" cy="2468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直接连接符 135"/>
          <p:cNvCxnSpPr>
            <a:stCxn id="22" idx="2"/>
            <a:endCxn id="81" idx="0"/>
          </p:cNvCxnSpPr>
          <p:nvPr/>
        </p:nvCxnSpPr>
        <p:spPr>
          <a:xfrm flipH="1">
            <a:off x="5607928" y="3319061"/>
            <a:ext cx="220737" cy="2491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直接连接符 138"/>
          <p:cNvCxnSpPr>
            <a:stCxn id="21" idx="2"/>
          </p:cNvCxnSpPr>
          <p:nvPr/>
        </p:nvCxnSpPr>
        <p:spPr>
          <a:xfrm>
            <a:off x="6814085" y="3306103"/>
            <a:ext cx="484832" cy="2482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直接连接符 140"/>
          <p:cNvCxnSpPr>
            <a:stCxn id="21" idx="2"/>
          </p:cNvCxnSpPr>
          <p:nvPr/>
        </p:nvCxnSpPr>
        <p:spPr>
          <a:xfrm>
            <a:off x="6814085" y="3306103"/>
            <a:ext cx="67589" cy="2612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直接连接符 142"/>
          <p:cNvCxnSpPr>
            <a:stCxn id="21" idx="2"/>
            <a:endCxn id="85" idx="0"/>
          </p:cNvCxnSpPr>
          <p:nvPr/>
        </p:nvCxnSpPr>
        <p:spPr>
          <a:xfrm flipH="1">
            <a:off x="6462053" y="3306103"/>
            <a:ext cx="352032" cy="263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直接连接符 145"/>
          <p:cNvCxnSpPr>
            <a:stCxn id="26" idx="2"/>
          </p:cNvCxnSpPr>
          <p:nvPr/>
        </p:nvCxnSpPr>
        <p:spPr>
          <a:xfrm>
            <a:off x="7997559" y="3304075"/>
            <a:ext cx="558277" cy="2503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直接连接符 147"/>
          <p:cNvCxnSpPr>
            <a:stCxn id="26" idx="2"/>
          </p:cNvCxnSpPr>
          <p:nvPr/>
        </p:nvCxnSpPr>
        <p:spPr>
          <a:xfrm>
            <a:off x="7997559" y="3304075"/>
            <a:ext cx="139372" cy="2510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直接连接符 149"/>
          <p:cNvCxnSpPr>
            <a:stCxn id="26" idx="2"/>
            <a:endCxn id="91" idx="0"/>
          </p:cNvCxnSpPr>
          <p:nvPr/>
        </p:nvCxnSpPr>
        <p:spPr>
          <a:xfrm flipH="1">
            <a:off x="7711733" y="3304075"/>
            <a:ext cx="285826" cy="25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直接连接符 152"/>
          <p:cNvCxnSpPr>
            <a:stCxn id="19" idx="2"/>
          </p:cNvCxnSpPr>
          <p:nvPr/>
        </p:nvCxnSpPr>
        <p:spPr>
          <a:xfrm>
            <a:off x="9405486" y="3305910"/>
            <a:ext cx="422075" cy="2226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直接连接符 154"/>
          <p:cNvCxnSpPr>
            <a:stCxn id="19" idx="2"/>
          </p:cNvCxnSpPr>
          <p:nvPr/>
        </p:nvCxnSpPr>
        <p:spPr>
          <a:xfrm>
            <a:off x="9405486" y="3305910"/>
            <a:ext cx="3170" cy="2226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直接连接符 156"/>
          <p:cNvCxnSpPr>
            <a:stCxn id="19" idx="2"/>
            <a:endCxn id="97" idx="0"/>
          </p:cNvCxnSpPr>
          <p:nvPr/>
        </p:nvCxnSpPr>
        <p:spPr>
          <a:xfrm flipH="1">
            <a:off x="8976653" y="3305910"/>
            <a:ext cx="428833" cy="240852"/>
          </a:xfrm>
          <a:prstGeom prst="line">
            <a:avLst/>
          </a:prstGeom>
        </p:spPr>
        <p:style>
          <a:lnRef idx="1">
            <a:schemeClr val="accent1"/>
          </a:lnRef>
          <a:fillRef idx="0">
            <a:schemeClr val="accent1"/>
          </a:fillRef>
          <a:effectRef idx="0">
            <a:schemeClr val="accent1"/>
          </a:effectRef>
          <a:fontRef idx="minor">
            <a:schemeClr val="tx1"/>
          </a:fontRef>
        </p:style>
      </p:cxnSp>
      <p:sp>
        <p:nvSpPr>
          <p:cNvPr id="161" name="文本框 160"/>
          <p:cNvSpPr txBox="1"/>
          <p:nvPr/>
        </p:nvSpPr>
        <p:spPr>
          <a:xfrm>
            <a:off x="3162293" y="2511834"/>
            <a:ext cx="686773" cy="276999"/>
          </a:xfrm>
          <a:prstGeom prst="rect">
            <a:avLst/>
          </a:prstGeom>
          <a:noFill/>
        </p:spPr>
        <p:txBody>
          <a:bodyPr wrap="square" rtlCol="0">
            <a:spAutoFit/>
          </a:bodyPr>
          <a:lstStyle/>
          <a:p>
            <a:r>
              <a:rPr lang="en-US" altLang="zh-CN" sz="1100" dirty="0"/>
              <a:t>R=XX</a:t>
            </a:r>
            <a:endParaRPr lang="zh-CN" altLang="en-US" sz="1100" dirty="0"/>
          </a:p>
        </p:txBody>
      </p:sp>
      <p:sp>
        <p:nvSpPr>
          <p:cNvPr id="162" name="文本框 161"/>
          <p:cNvSpPr txBox="1"/>
          <p:nvPr/>
        </p:nvSpPr>
        <p:spPr>
          <a:xfrm>
            <a:off x="6988083" y="2556668"/>
            <a:ext cx="686773" cy="276999"/>
          </a:xfrm>
          <a:prstGeom prst="rect">
            <a:avLst/>
          </a:prstGeom>
          <a:noFill/>
        </p:spPr>
        <p:txBody>
          <a:bodyPr wrap="square" rtlCol="0">
            <a:spAutoFit/>
          </a:bodyPr>
          <a:lstStyle/>
          <a:p>
            <a:r>
              <a:rPr lang="en-US" altLang="zh-CN" sz="1100" dirty="0"/>
              <a:t>R=XX</a:t>
            </a:r>
            <a:endParaRPr lang="zh-CN" altLang="en-US" sz="1100" dirty="0"/>
          </a:p>
        </p:txBody>
      </p:sp>
      <p:sp>
        <p:nvSpPr>
          <p:cNvPr id="163" name="文本框 162"/>
          <p:cNvSpPr txBox="1"/>
          <p:nvPr/>
        </p:nvSpPr>
        <p:spPr>
          <a:xfrm>
            <a:off x="191716" y="3326475"/>
            <a:ext cx="686773" cy="276999"/>
          </a:xfrm>
          <a:prstGeom prst="rect">
            <a:avLst/>
          </a:prstGeom>
          <a:noFill/>
        </p:spPr>
        <p:txBody>
          <a:bodyPr wrap="square" rtlCol="0">
            <a:spAutoFit/>
          </a:bodyPr>
          <a:lstStyle/>
          <a:p>
            <a:r>
              <a:rPr lang="en-US" altLang="zh-CN" sz="1100" dirty="0"/>
              <a:t>R=XX</a:t>
            </a:r>
            <a:endParaRPr lang="zh-CN" altLang="en-US" sz="1100" dirty="0"/>
          </a:p>
        </p:txBody>
      </p:sp>
      <p:sp>
        <p:nvSpPr>
          <p:cNvPr id="164" name="文本框 163"/>
          <p:cNvSpPr txBox="1"/>
          <p:nvPr/>
        </p:nvSpPr>
        <p:spPr>
          <a:xfrm>
            <a:off x="9120474" y="3287837"/>
            <a:ext cx="686773" cy="276999"/>
          </a:xfrm>
          <a:prstGeom prst="rect">
            <a:avLst/>
          </a:prstGeom>
          <a:noFill/>
        </p:spPr>
        <p:txBody>
          <a:bodyPr wrap="square" rtlCol="0">
            <a:spAutoFit/>
          </a:bodyPr>
          <a:lstStyle/>
          <a:p>
            <a:r>
              <a:rPr lang="en-US" altLang="zh-CN" sz="1100" dirty="0"/>
              <a:t>R=XX</a:t>
            </a:r>
            <a:endParaRPr lang="zh-CN" altLang="en-US" sz="1100" dirty="0"/>
          </a:p>
        </p:txBody>
      </p:sp>
      <p:sp>
        <p:nvSpPr>
          <p:cNvPr id="165" name="矩形 164"/>
          <p:cNvSpPr/>
          <p:nvPr/>
        </p:nvSpPr>
        <p:spPr>
          <a:xfrm>
            <a:off x="8608544" y="2650333"/>
            <a:ext cx="1540790" cy="326835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67" name="箭头: 左 166"/>
          <p:cNvSpPr/>
          <p:nvPr/>
        </p:nvSpPr>
        <p:spPr>
          <a:xfrm>
            <a:off x="10194090" y="1352820"/>
            <a:ext cx="1953965" cy="774991"/>
          </a:xfrm>
          <a:prstGeom prst="left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200" dirty="0">
                <a:solidFill>
                  <a:schemeClr val="bg1">
                    <a:lumMod val="10000"/>
                  </a:schemeClr>
                </a:solidFill>
              </a:rPr>
              <a:t>Strategic NPS</a:t>
            </a:r>
            <a:endParaRPr lang="en-US" altLang="zh-CN" sz="1200" dirty="0">
              <a:solidFill>
                <a:schemeClr val="bg1">
                  <a:lumMod val="10000"/>
                </a:schemeClr>
              </a:solidFill>
            </a:endParaRPr>
          </a:p>
          <a:p>
            <a:pPr algn="ctr"/>
            <a:r>
              <a:rPr lang="zh-CN" altLang="en-US" sz="1100" dirty="0">
                <a:solidFill>
                  <a:schemeClr val="bg1">
                    <a:lumMod val="10000"/>
                  </a:schemeClr>
                </a:solidFill>
              </a:rPr>
              <a:t>（</a:t>
            </a:r>
            <a:r>
              <a:rPr kumimoji="0" lang="en-US" altLang="zh-CN" sz="9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Level-one</a:t>
            </a:r>
            <a:r>
              <a:rPr kumimoji="0" lang="zh-CN" altLang="en-US" sz="9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a:t>
            </a:r>
            <a:r>
              <a:rPr kumimoji="0" lang="en-US" altLang="zh-CN" sz="9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Indicator </a:t>
            </a:r>
            <a:r>
              <a:rPr lang="zh-CN" altLang="en-US" sz="1400" dirty="0">
                <a:solidFill>
                  <a:schemeClr val="bg1">
                    <a:lumMod val="10000"/>
                  </a:schemeClr>
                </a:solidFill>
              </a:rPr>
              <a:t>）</a:t>
            </a:r>
            <a:endParaRPr lang="zh-CN" altLang="en-US" sz="1400" dirty="0">
              <a:solidFill>
                <a:schemeClr val="bg1">
                  <a:lumMod val="10000"/>
                </a:schemeClr>
              </a:solidFill>
            </a:endParaRPr>
          </a:p>
        </p:txBody>
      </p:sp>
      <p:sp>
        <p:nvSpPr>
          <p:cNvPr id="168" name="箭头: 左 167"/>
          <p:cNvSpPr/>
          <p:nvPr/>
        </p:nvSpPr>
        <p:spPr>
          <a:xfrm>
            <a:off x="10213371" y="2650333"/>
            <a:ext cx="1851630" cy="774991"/>
          </a:xfrm>
          <a:prstGeom prst="lef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200" dirty="0">
                <a:solidFill>
                  <a:schemeClr val="bg1">
                    <a:lumMod val="10000"/>
                  </a:schemeClr>
                </a:solidFill>
              </a:rPr>
              <a:t>Service NPS</a:t>
            </a:r>
            <a:endParaRPr lang="en-US" altLang="zh-CN" sz="1200" dirty="0">
              <a:solidFill>
                <a:schemeClr val="bg1">
                  <a:lumMod val="10000"/>
                </a:schemeClr>
              </a:solidFill>
            </a:endParaRPr>
          </a:p>
          <a:p>
            <a:pPr algn="ctr"/>
            <a:r>
              <a:rPr lang="zh-CN" altLang="en-US" sz="1200" dirty="0">
                <a:solidFill>
                  <a:schemeClr val="bg1">
                    <a:lumMod val="10000"/>
                  </a:schemeClr>
                </a:solidFill>
              </a:rPr>
              <a:t>（</a:t>
            </a:r>
            <a:r>
              <a:rPr kumimoji="0" lang="en-US" altLang="zh-CN" sz="9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Level-two indicator </a:t>
            </a:r>
            <a:r>
              <a:rPr lang="zh-CN" altLang="en-US" sz="1200" dirty="0">
                <a:solidFill>
                  <a:schemeClr val="bg1">
                    <a:lumMod val="10000"/>
                  </a:schemeClr>
                </a:solidFill>
              </a:rPr>
              <a:t>）</a:t>
            </a:r>
            <a:endParaRPr lang="zh-CN" altLang="en-US" sz="1200" dirty="0">
              <a:solidFill>
                <a:schemeClr val="bg1">
                  <a:lumMod val="10000"/>
                </a:schemeClr>
              </a:solidFill>
            </a:endParaRPr>
          </a:p>
        </p:txBody>
      </p:sp>
      <p:sp>
        <p:nvSpPr>
          <p:cNvPr id="169" name="箭头: 左 168"/>
          <p:cNvSpPr/>
          <p:nvPr/>
        </p:nvSpPr>
        <p:spPr>
          <a:xfrm>
            <a:off x="10316096" y="4161633"/>
            <a:ext cx="1787853" cy="774991"/>
          </a:xfrm>
          <a:prstGeom prst="lef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200" dirty="0">
                <a:solidFill>
                  <a:schemeClr val="bg1">
                    <a:lumMod val="10000"/>
                  </a:schemeClr>
                </a:solidFill>
              </a:rPr>
              <a:t>Key</a:t>
            </a:r>
            <a:r>
              <a:rPr lang="zh-CN" altLang="en-US" sz="1200" dirty="0">
                <a:solidFill>
                  <a:schemeClr val="bg1">
                    <a:lumMod val="10000"/>
                  </a:schemeClr>
                </a:solidFill>
              </a:rPr>
              <a:t> </a:t>
            </a:r>
            <a:r>
              <a:rPr lang="en-US" altLang="zh-CN" sz="1200" dirty="0">
                <a:solidFill>
                  <a:schemeClr val="bg1">
                    <a:lumMod val="10000"/>
                  </a:schemeClr>
                </a:solidFill>
              </a:rPr>
              <a:t>factors</a:t>
            </a:r>
            <a:endParaRPr lang="en-US" altLang="zh-CN" sz="1200" dirty="0">
              <a:solidFill>
                <a:schemeClr val="bg1">
                  <a:lumMod val="10000"/>
                </a:schemeClr>
              </a:solidFill>
            </a:endParaRPr>
          </a:p>
          <a:p>
            <a:pPr algn="ctr"/>
            <a:r>
              <a:rPr lang="zh-CN" altLang="en-US" sz="1000" dirty="0">
                <a:solidFill>
                  <a:schemeClr val="bg1">
                    <a:lumMod val="10000"/>
                  </a:schemeClr>
                </a:solidFill>
              </a:rPr>
              <a:t>（</a:t>
            </a:r>
            <a:r>
              <a:rPr lang="en-US" altLang="zh-CN" sz="1000" dirty="0">
                <a:solidFill>
                  <a:schemeClr val="bg1">
                    <a:lumMod val="10000"/>
                  </a:schemeClr>
                </a:solidFill>
              </a:rPr>
              <a:t>level-three indicator</a:t>
            </a:r>
            <a:r>
              <a:rPr lang="zh-CN" altLang="en-US" sz="1000" dirty="0">
                <a:solidFill>
                  <a:schemeClr val="bg1">
                    <a:lumMod val="10000"/>
                  </a:schemeClr>
                </a:solidFill>
              </a:rPr>
              <a:t>）</a:t>
            </a:r>
            <a:endParaRPr lang="zh-CN" altLang="en-US" sz="1050" dirty="0">
              <a:solidFill>
                <a:schemeClr val="bg1">
                  <a:lumMod val="10000"/>
                </a:schemeClr>
              </a:solidFill>
            </a:endParaRPr>
          </a:p>
        </p:txBody>
      </p:sp>
      <p:sp>
        <p:nvSpPr>
          <p:cNvPr id="172" name="对话气泡: 圆角矩形 171"/>
          <p:cNvSpPr/>
          <p:nvPr/>
        </p:nvSpPr>
        <p:spPr>
          <a:xfrm>
            <a:off x="227446" y="1202963"/>
            <a:ext cx="2819784" cy="815738"/>
          </a:xfrm>
          <a:prstGeom prst="wedgeRoundRectCallout">
            <a:avLst>
              <a:gd name="adj1" fmla="val 79796"/>
              <a:gd name="adj2" fmla="val -6267"/>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74" name="文本框 173"/>
          <p:cNvSpPr txBox="1"/>
          <p:nvPr/>
        </p:nvSpPr>
        <p:spPr>
          <a:xfrm>
            <a:off x="268369" y="1221228"/>
            <a:ext cx="2757141" cy="830997"/>
          </a:xfrm>
          <a:prstGeom prst="rect">
            <a:avLst/>
          </a:prstGeom>
          <a:noFill/>
        </p:spPr>
        <p:txBody>
          <a:bodyPr wrap="square">
            <a:spAutoFit/>
          </a:bodyPr>
          <a:lstStyle/>
          <a:p>
            <a:pPr lvl="0">
              <a:defRPr/>
            </a:pPr>
            <a:r>
              <a:rPr lang="en-US" altLang="zh-CN" sz="1200" dirty="0">
                <a:solidFill>
                  <a:schemeClr val="bg1">
                    <a:lumMod val="10000"/>
                  </a:schemeClr>
                </a:solidFill>
              </a:rPr>
              <a:t>OPPO NPS is the cumulative reflection of users' experience of each contact point of OPPO device</a:t>
            </a:r>
            <a:endParaRPr lang="zh-CN" altLang="en-US" sz="1200" dirty="0">
              <a:solidFill>
                <a:schemeClr val="bg1">
                  <a:lumMod val="10000"/>
                </a:schemeClr>
              </a:solidFill>
            </a:endParaRPr>
          </a:p>
        </p:txBody>
      </p:sp>
      <p:sp>
        <p:nvSpPr>
          <p:cNvPr id="106" name="标题 1"/>
          <p:cNvSpPr txBox="1"/>
          <p:nvPr/>
        </p:nvSpPr>
        <p:spPr>
          <a:xfrm>
            <a:off x="619124" y="252202"/>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1.1 </a:t>
            </a: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rPr>
              <a:t>NPS Monitoring System</a:t>
            </a:r>
            <a:endParaRPr kumimoji="1" lang="zh-CN" altLang="en-US"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107" name="矩形 106"/>
          <p:cNvSpPr/>
          <p:nvPr/>
        </p:nvSpPr>
        <p:spPr>
          <a:xfrm>
            <a:off x="1644" y="1058271"/>
            <a:ext cx="12190356" cy="5090405"/>
          </a:xfrm>
          <a:prstGeom prst="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 name="矩形: 对角圆角 1"/>
          <p:cNvSpPr/>
          <p:nvPr/>
        </p:nvSpPr>
        <p:spPr>
          <a:xfrm>
            <a:off x="699918" y="3096135"/>
            <a:ext cx="10276497" cy="1331185"/>
          </a:xfrm>
          <a:prstGeom prst="round2Diag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71" name="文本框 170"/>
          <p:cNvSpPr txBox="1"/>
          <p:nvPr/>
        </p:nvSpPr>
        <p:spPr>
          <a:xfrm>
            <a:off x="984148" y="3215331"/>
            <a:ext cx="9468296" cy="1138773"/>
          </a:xfrm>
          <a:prstGeom prst="rect">
            <a:avLst/>
          </a:prstGeom>
          <a:noFill/>
        </p:spPr>
        <p:txBody>
          <a:bodyPr wrap="square">
            <a:spAutoFit/>
          </a:bodyPr>
          <a:lstStyle/>
          <a:p>
            <a:pPr algn="ctr"/>
            <a:r>
              <a:rPr lang="en-US" altLang="zh-CN" sz="1600" dirty="0">
                <a:solidFill>
                  <a:schemeClr val="bg1"/>
                </a:solidFill>
              </a:rPr>
              <a:t>NPS</a:t>
            </a:r>
            <a:r>
              <a:rPr lang="zh-CN" altLang="en-US" sz="1600" dirty="0">
                <a:solidFill>
                  <a:schemeClr val="bg1"/>
                </a:solidFill>
              </a:rPr>
              <a:t>管理方法其实是协助我们进行顾客体验的根因分析，找出优化方向后，持续改善顾客体验，并持续追踪改善效果，不断迭代的一种顾客体验管理制度。</a:t>
            </a:r>
            <a:endParaRPr lang="en-US" altLang="zh-CN" sz="1600" dirty="0">
              <a:solidFill>
                <a:schemeClr val="bg1"/>
              </a:solidFill>
            </a:endParaRPr>
          </a:p>
          <a:p>
            <a:pPr lvl="0" algn="ctr"/>
            <a:r>
              <a:rPr lang="en-US" altLang="zh-CN" sz="1200" dirty="0">
                <a:solidFill>
                  <a:schemeClr val="bg1"/>
                </a:solidFill>
              </a:rPr>
              <a:t>The NPS management method is actually a continuously iterating the customer experience management system that assists us in analyzing the root cause of the customer experience. And after finding the optimization direction, we continuously improve the customer experience, and continuously track the improvement effect.</a:t>
            </a:r>
            <a:endParaRPr lang="zh-CN" altLang="en-US" sz="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1000"/>
                                        <p:tgtEl>
                                          <p:spTgt spid="107"/>
                                        </p:tgtEl>
                                      </p:cBhvr>
                                    </p:animEffect>
                                    <p:anim calcmode="lin" valueType="num">
                                      <p:cBhvr>
                                        <p:cTn id="8" dur="1000" fill="hold"/>
                                        <p:tgtEl>
                                          <p:spTgt spid="107"/>
                                        </p:tgtEl>
                                        <p:attrNameLst>
                                          <p:attrName>ppt_x</p:attrName>
                                        </p:attrNameLst>
                                      </p:cBhvr>
                                      <p:tavLst>
                                        <p:tav tm="0">
                                          <p:val>
                                            <p:strVal val="#ppt_x"/>
                                          </p:val>
                                        </p:tav>
                                        <p:tav tm="100000">
                                          <p:val>
                                            <p:strVal val="#ppt_x"/>
                                          </p:val>
                                        </p:tav>
                                      </p:tavLst>
                                    </p:anim>
                                    <p:anim calcmode="lin" valueType="num">
                                      <p:cBhvr>
                                        <p:cTn id="9" dur="1000" fill="hold"/>
                                        <p:tgtEl>
                                          <p:spTgt spid="10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1"/>
                                        </p:tgtEl>
                                        <p:attrNameLst>
                                          <p:attrName>style.visibility</p:attrName>
                                        </p:attrNameLst>
                                      </p:cBhvr>
                                      <p:to>
                                        <p:strVal val="visible"/>
                                      </p:to>
                                    </p:set>
                                    <p:animEffect transition="in" filter="fade">
                                      <p:cBhvr>
                                        <p:cTn id="17" dur="1000"/>
                                        <p:tgtEl>
                                          <p:spTgt spid="171"/>
                                        </p:tgtEl>
                                      </p:cBhvr>
                                    </p:animEffect>
                                    <p:anim calcmode="lin" valueType="num">
                                      <p:cBhvr>
                                        <p:cTn id="18" dur="1000" fill="hold"/>
                                        <p:tgtEl>
                                          <p:spTgt spid="171"/>
                                        </p:tgtEl>
                                        <p:attrNameLst>
                                          <p:attrName>ppt_x</p:attrName>
                                        </p:attrNameLst>
                                      </p:cBhvr>
                                      <p:tavLst>
                                        <p:tav tm="0">
                                          <p:val>
                                            <p:strVal val="#ppt_x"/>
                                          </p:val>
                                        </p:tav>
                                        <p:tav tm="100000">
                                          <p:val>
                                            <p:strVal val="#ppt_x"/>
                                          </p:val>
                                        </p:tav>
                                      </p:tavLst>
                                    </p:anim>
                                    <p:anim calcmode="lin" valueType="num">
                                      <p:cBhvr>
                                        <p:cTn id="19" dur="1000" fill="hold"/>
                                        <p:tgtEl>
                                          <p:spTgt spid="1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2" grpId="0" animBg="1"/>
      <p:bldP spid="1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灯片编号占位符 1"/>
          <p:cNvSpPr>
            <a:spLocks noGrp="1"/>
          </p:cNvSpPr>
          <p:nvPr>
            <p:ph type="sldNum" sz="quarter" idx="12"/>
          </p:nvPr>
        </p:nvSpPr>
        <p:spPr>
          <a:xfrm>
            <a:off x="130834" y="6273422"/>
            <a:ext cx="2743200" cy="365125"/>
          </a:xfrm>
        </p:spPr>
        <p:txBody>
          <a:bodyPr/>
          <a:lstStyle/>
          <a:p>
            <a:fld id="{97C3C16A-A549-43CA-9345-6F01298657BE}" type="slidenum">
              <a:rPr lang="en-US" smtClean="0"/>
            </a:fld>
            <a:endParaRPr lang="en-US" dirty="0"/>
          </a:p>
        </p:txBody>
      </p:sp>
      <p:sp>
        <p:nvSpPr>
          <p:cNvPr id="18" name="标题 1"/>
          <p:cNvSpPr txBox="1"/>
          <p:nvPr/>
        </p:nvSpPr>
        <p:spPr>
          <a:xfrm>
            <a:off x="605249" y="992005"/>
            <a:ext cx="10825505" cy="965269"/>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60000"/>
              </a:lnSpc>
            </a:pPr>
            <a:r>
              <a:rPr lang="en-US" altLang="zh-CN" sz="2400" b="1" dirty="0">
                <a:solidFill>
                  <a:schemeClr val="bg1">
                    <a:lumMod val="10000"/>
                  </a:schemeClr>
                </a:solidFill>
                <a:latin typeface="+mn-lt"/>
              </a:rPr>
              <a:t>Service NPS</a:t>
            </a:r>
            <a:r>
              <a:rPr lang="zh-CN" altLang="en-US" sz="2400" b="1" dirty="0">
                <a:solidFill>
                  <a:schemeClr val="bg1">
                    <a:lumMod val="10000"/>
                  </a:schemeClr>
                </a:solidFill>
                <a:latin typeface="+mn-lt"/>
              </a:rPr>
              <a:t>：</a:t>
            </a:r>
            <a:r>
              <a:rPr lang="en-US" altLang="zh-CN" sz="2400" dirty="0">
                <a:solidFill>
                  <a:schemeClr val="bg1">
                    <a:lumMod val="10000"/>
                  </a:schemeClr>
                </a:solidFill>
                <a:latin typeface="+mn-lt"/>
              </a:rPr>
              <a:t>How satisfied are you with this after-sales service? Based on your experience, please rate from 1 to 10 points. 1-Very Dissatified,10-Very Satisfied</a:t>
            </a:r>
            <a:endParaRPr lang="en-US" altLang="zh-CN" sz="2400" dirty="0">
              <a:solidFill>
                <a:schemeClr val="bg1">
                  <a:lumMod val="10000"/>
                </a:schemeClr>
              </a:solidFill>
              <a:latin typeface="+mn-lt"/>
            </a:endParaRPr>
          </a:p>
          <a:p>
            <a:pPr>
              <a:lnSpc>
                <a:spcPct val="160000"/>
              </a:lnSpc>
            </a:pPr>
            <a:endParaRPr lang="zh-CN" altLang="en-US" sz="2400" b="1" dirty="0">
              <a:solidFill>
                <a:schemeClr val="bg1">
                  <a:lumMod val="10000"/>
                </a:schemeClr>
              </a:solidFill>
              <a:latin typeface="+mn-lt"/>
            </a:endParaRPr>
          </a:p>
        </p:txBody>
      </p:sp>
      <p:sp>
        <p:nvSpPr>
          <p:cNvPr id="56" name="文本框 55"/>
          <p:cNvSpPr txBox="1"/>
          <p:nvPr/>
        </p:nvSpPr>
        <p:spPr>
          <a:xfrm>
            <a:off x="865242" y="3617654"/>
            <a:ext cx="10694379" cy="16795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50000"/>
              </a:lnSpc>
              <a:buFont typeface="Wingdings" panose="05000000000000000000" pitchFamily="2" charset="2"/>
              <a:buChar char="l"/>
            </a:pPr>
            <a:r>
              <a:rPr lang="en-US" altLang="zh-CN" sz="1400" dirty="0">
                <a:solidFill>
                  <a:schemeClr val="bg1">
                    <a:lumMod val="10000"/>
                  </a:schemeClr>
                </a:solidFill>
                <a:latin typeface="+mn-ea"/>
                <a:ea typeface="+mn-ea"/>
              </a:rPr>
              <a:t>Service is to support the company’s strategic NPS improvement through </a:t>
            </a:r>
            <a:r>
              <a:rPr lang="en-US" altLang="zh-CN" sz="1400" b="1" dirty="0">
                <a:solidFill>
                  <a:schemeClr val="bg1">
                    <a:lumMod val="10000"/>
                  </a:schemeClr>
                </a:solidFill>
                <a:latin typeface="+mn-ea"/>
                <a:ea typeface="+mn-ea"/>
              </a:rPr>
              <a:t>indirect contributions.</a:t>
            </a:r>
            <a:endParaRPr lang="en-US" altLang="zh-CN" sz="1400" b="1" dirty="0">
              <a:solidFill>
                <a:schemeClr val="bg1">
                  <a:lumMod val="10000"/>
                </a:schemeClr>
              </a:solidFill>
              <a:latin typeface="+mn-ea"/>
              <a:ea typeface="+mn-ea"/>
            </a:endParaRPr>
          </a:p>
          <a:p>
            <a:pPr marL="285750" indent="-285750">
              <a:lnSpc>
                <a:spcPct val="150000"/>
              </a:lnSpc>
              <a:buFont typeface="Wingdings" panose="05000000000000000000" pitchFamily="2" charset="2"/>
              <a:buChar char="l"/>
            </a:pPr>
            <a:r>
              <a:rPr lang="en-US" altLang="zh-CN" sz="1400" dirty="0">
                <a:solidFill>
                  <a:schemeClr val="bg1">
                    <a:lumMod val="10000"/>
                  </a:schemeClr>
                </a:solidFill>
                <a:latin typeface="+mn-ea"/>
                <a:ea typeface="+mn-ea"/>
              </a:rPr>
              <a:t>When a user goes to SC to repair the phone, asking about </a:t>
            </a:r>
            <a:r>
              <a:rPr lang="en-US" altLang="zh-CN" sz="1400" b="1" dirty="0">
                <a:solidFill>
                  <a:schemeClr val="bg1">
                    <a:lumMod val="10000"/>
                  </a:schemeClr>
                </a:solidFill>
                <a:latin typeface="+mn-ea"/>
                <a:ea typeface="+mn-ea"/>
              </a:rPr>
              <a:t>the user’s satisfaction is more in line with the user’s current feeling</a:t>
            </a:r>
            <a:r>
              <a:rPr lang="en-US" altLang="zh-CN" sz="1400" dirty="0">
                <a:solidFill>
                  <a:schemeClr val="bg1">
                    <a:lumMod val="10000"/>
                  </a:schemeClr>
                </a:solidFill>
                <a:latin typeface="+mn-ea"/>
                <a:ea typeface="+mn-ea"/>
              </a:rPr>
              <a:t>.</a:t>
            </a:r>
            <a:endParaRPr lang="en-US" altLang="zh-CN" sz="1400" dirty="0">
              <a:solidFill>
                <a:schemeClr val="bg1">
                  <a:lumMod val="10000"/>
                </a:schemeClr>
              </a:solidFill>
              <a:latin typeface="+mn-ea"/>
              <a:ea typeface="+mn-ea"/>
            </a:endParaRPr>
          </a:p>
          <a:p>
            <a:pPr marL="285750" indent="-285750">
              <a:lnSpc>
                <a:spcPct val="150000"/>
              </a:lnSpc>
              <a:buFont typeface="Wingdings" panose="05000000000000000000" pitchFamily="2" charset="2"/>
              <a:buChar char="l"/>
            </a:pPr>
            <a:r>
              <a:rPr lang="en-US" altLang="zh-CN" sz="1400" dirty="0">
                <a:solidFill>
                  <a:schemeClr val="bg1">
                    <a:lumMod val="10000"/>
                  </a:schemeClr>
                </a:solidFill>
                <a:latin typeface="+mn-ea"/>
                <a:ea typeface="+mn-ea"/>
              </a:rPr>
              <a:t>If </a:t>
            </a:r>
            <a:r>
              <a:rPr lang="en-US" altLang="zh-CN" sz="1400" dirty="0">
                <a:solidFill>
                  <a:schemeClr val="bg1">
                    <a:lumMod val="10000"/>
                  </a:schemeClr>
                </a:solidFill>
                <a:latin typeface="+mn-ea"/>
              </a:rPr>
              <a:t>we</a:t>
            </a:r>
            <a:r>
              <a:rPr lang="zh-CN" altLang="en-US" sz="1400" dirty="0">
                <a:solidFill>
                  <a:schemeClr val="bg1">
                    <a:lumMod val="10000"/>
                  </a:schemeClr>
                </a:solidFill>
                <a:latin typeface="+mn-ea"/>
              </a:rPr>
              <a:t> </a:t>
            </a:r>
            <a:r>
              <a:rPr lang="en-US" altLang="zh-CN" sz="1400" dirty="0">
                <a:solidFill>
                  <a:schemeClr val="bg1">
                    <a:lumMod val="10000"/>
                  </a:schemeClr>
                </a:solidFill>
                <a:latin typeface="+mn-ea"/>
                <a:ea typeface="+mn-ea"/>
              </a:rPr>
              <a:t>asked about the user’s willingness to recommend, the user’s relatives and friends are required to use the OPPO phone and the phone is malfunctioning.  </a:t>
            </a:r>
            <a:r>
              <a:rPr lang="en-US" altLang="zh-CN" sz="1400" b="1" dirty="0">
                <a:solidFill>
                  <a:schemeClr val="bg1">
                    <a:lumMod val="10000"/>
                  </a:schemeClr>
                </a:solidFill>
                <a:latin typeface="+mn-ea"/>
                <a:ea typeface="+mn-ea"/>
              </a:rPr>
              <a:t>The situation is rare</a:t>
            </a:r>
            <a:r>
              <a:rPr lang="en-US" altLang="zh-CN" sz="1400" dirty="0">
                <a:solidFill>
                  <a:schemeClr val="bg1">
                    <a:lumMod val="10000"/>
                  </a:schemeClr>
                </a:solidFill>
                <a:latin typeface="+mn-ea"/>
                <a:ea typeface="+mn-ea"/>
              </a:rPr>
              <a:t>. </a:t>
            </a:r>
            <a:endParaRPr lang="en-US" altLang="zh-CN" sz="1400" dirty="0">
              <a:solidFill>
                <a:schemeClr val="bg1">
                  <a:lumMod val="10000"/>
                </a:schemeClr>
              </a:solidFill>
              <a:latin typeface="+mn-ea"/>
              <a:ea typeface="+mn-ea"/>
              <a:sym typeface="Arial" panose="020B0604020202020204" pitchFamily="34" charset="0"/>
            </a:endParaRPr>
          </a:p>
        </p:txBody>
      </p:sp>
      <p:sp>
        <p:nvSpPr>
          <p:cNvPr id="57" name="文本框 56"/>
          <p:cNvSpPr txBox="1"/>
          <p:nvPr/>
        </p:nvSpPr>
        <p:spPr>
          <a:xfrm>
            <a:off x="1561766" y="2352132"/>
            <a:ext cx="8513141" cy="8865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pPr>
            <a:r>
              <a:rPr lang="en-US" altLang="zh-CN" sz="1800" b="1" dirty="0">
                <a:solidFill>
                  <a:schemeClr val="bg1">
                    <a:lumMod val="10000"/>
                  </a:schemeClr>
                </a:solidFill>
                <a:latin typeface="+mn-lt"/>
              </a:rPr>
              <a:t>Why does service NPS use </a:t>
            </a:r>
            <a:r>
              <a:rPr lang="en-US" altLang="zh-CN" sz="1800" b="1" i="1" dirty="0">
                <a:solidFill>
                  <a:schemeClr val="bg1">
                    <a:lumMod val="10000"/>
                  </a:schemeClr>
                </a:solidFill>
                <a:latin typeface="+mn-lt"/>
              </a:rPr>
              <a:t>customer satisfaction </a:t>
            </a:r>
            <a:r>
              <a:rPr lang="en-US" altLang="zh-CN" sz="1800" b="1" dirty="0">
                <a:solidFill>
                  <a:schemeClr val="bg1">
                    <a:lumMod val="10000"/>
                  </a:schemeClr>
                </a:solidFill>
                <a:latin typeface="+mn-lt"/>
              </a:rPr>
              <a:t>instead of real </a:t>
            </a:r>
            <a:r>
              <a:rPr lang="en-US" altLang="zh-CN" sz="1800" b="1" i="1" dirty="0">
                <a:solidFill>
                  <a:schemeClr val="bg1">
                    <a:lumMod val="10000"/>
                  </a:schemeClr>
                </a:solidFill>
                <a:latin typeface="+mn-lt"/>
              </a:rPr>
              <a:t>Net Promoter </a:t>
            </a:r>
            <a:r>
              <a:rPr lang="en-US" altLang="zh-CN" b="1" i="1" dirty="0">
                <a:solidFill>
                  <a:schemeClr val="bg1">
                    <a:lumMod val="10000"/>
                  </a:schemeClr>
                </a:solidFill>
              </a:rPr>
              <a:t>S</a:t>
            </a:r>
            <a:r>
              <a:rPr lang="en-US" altLang="zh-CN" sz="1800" b="1" i="1" dirty="0">
                <a:solidFill>
                  <a:schemeClr val="bg1">
                    <a:lumMod val="10000"/>
                  </a:schemeClr>
                </a:solidFill>
                <a:latin typeface="+mn-lt"/>
              </a:rPr>
              <a:t>core</a:t>
            </a:r>
            <a:r>
              <a:rPr lang="zh-CN" altLang="en-US" sz="1800" b="1" dirty="0">
                <a:solidFill>
                  <a:schemeClr val="bg1">
                    <a:lumMod val="10000"/>
                  </a:schemeClr>
                </a:solidFill>
                <a:latin typeface="+mn-lt"/>
              </a:rPr>
              <a:t>？</a:t>
            </a:r>
            <a:endParaRPr lang="zh-CN" altLang="en-US" sz="1800" b="1" dirty="0">
              <a:solidFill>
                <a:schemeClr val="bg1">
                  <a:lumMod val="10000"/>
                </a:schemeClr>
              </a:solidFill>
              <a:highlight>
                <a:srgbClr val="FFFF00"/>
              </a:highlight>
              <a:latin typeface="+mn-lt"/>
            </a:endParaRPr>
          </a:p>
        </p:txBody>
      </p:sp>
      <p:sp>
        <p:nvSpPr>
          <p:cNvPr id="30" name="school-doubt_73177"/>
          <p:cNvSpPr>
            <a:spLocks noChangeAspect="1"/>
          </p:cNvSpPr>
          <p:nvPr/>
        </p:nvSpPr>
        <p:spPr bwMode="auto">
          <a:xfrm rot="1324120">
            <a:off x="959799" y="2356885"/>
            <a:ext cx="446865" cy="590478"/>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defTabSz="412750" hangingPunct="0"/>
            <a:endParaRPr lang="zh-CN" altLang="en-US" sz="1500" b="1" kern="0">
              <a:solidFill>
                <a:srgbClr val="000000"/>
              </a:solidFill>
              <a:latin typeface="Helvetica Neue"/>
              <a:sym typeface="Helvetica Neue"/>
            </a:endParaRPr>
          </a:p>
        </p:txBody>
      </p:sp>
      <p:sp>
        <p:nvSpPr>
          <p:cNvPr id="8" name="标题 1"/>
          <p:cNvSpPr txBox="1"/>
          <p:nvPr/>
        </p:nvSpPr>
        <p:spPr>
          <a:xfrm>
            <a:off x="619124" y="252202"/>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1.1 </a:t>
            </a: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rPr>
              <a:t>NPS Monitoring System</a:t>
            </a:r>
            <a:endParaRPr kumimoji="1" lang="zh-CN" altLang="en-US"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25383" y="261589"/>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1.2 Introduction of OPPO NPS Survey</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34" name="文本框 33"/>
          <p:cNvSpPr txBox="1"/>
          <p:nvPr/>
        </p:nvSpPr>
        <p:spPr>
          <a:xfrm>
            <a:off x="625382" y="1451959"/>
            <a:ext cx="10873501" cy="886525"/>
          </a:xfrm>
          <a:prstGeom prst="rect">
            <a:avLst/>
          </a:prstGeom>
          <a:noFill/>
          <a:ln w="12700" cap="flat">
            <a:noFill/>
            <a:miter lim="400000"/>
          </a:ln>
          <a:effectLst/>
          <a:sp3d/>
        </p:spPr>
        <p:txBody>
          <a:bodyPr wrap="square">
            <a:spAutoFit/>
          </a:bodyPr>
          <a:lstStyle/>
          <a:p>
            <a:pPr marL="0" marR="0" lvl="0" indent="0" defTabSz="412750" eaLnBrk="1" fontAlgn="auto" latinLnBrk="0" hangingPunct="0">
              <a:lnSpc>
                <a:spcPct val="15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a:t>
            </a:r>
            <a:r>
              <a:rPr kumimoji="0" lang="en-US" altLang="zh-CN"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In June 2020, the company's decision-making committee decided to introduce the NPS system and regard NPS as the company's current first-level indicator</a:t>
            </a:r>
            <a:r>
              <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a:t>
            </a:r>
            <a:endParaRPr kumimoji="0" lang="en-US" altLang="zh-CN"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endParaRPr>
          </a:p>
        </p:txBody>
      </p:sp>
      <p:sp>
        <p:nvSpPr>
          <p:cNvPr id="35" name="文本框 34"/>
          <p:cNvSpPr txBox="1"/>
          <p:nvPr/>
        </p:nvSpPr>
        <p:spPr>
          <a:xfrm>
            <a:off x="625381" y="2672216"/>
            <a:ext cx="10873501" cy="886525"/>
          </a:xfrm>
          <a:prstGeom prst="rect">
            <a:avLst/>
          </a:prstGeom>
          <a:noFill/>
          <a:ln w="12700" cap="flat">
            <a:noFill/>
            <a:miter lim="400000"/>
          </a:ln>
          <a:effectLst/>
          <a:sp3d/>
        </p:spPr>
        <p:txBody>
          <a:bodyPr wrap="square">
            <a:spAutoFit/>
          </a:bodyPr>
          <a:lstStyle/>
          <a:p>
            <a:pPr marL="0" marR="0" lvl="0" indent="0" defTabSz="412750" eaLnBrk="1" fontAlgn="auto" latinLnBrk="0" hangingPunct="0">
              <a:lnSpc>
                <a:spcPct val="15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a:t>
            </a:r>
            <a:r>
              <a:rPr kumimoji="0" lang="en-US" altLang="zh-CN"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In 2020, the company made a clear strategic declaration of ‘All for one, with user experience as the core’</a:t>
            </a:r>
            <a:r>
              <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a:t>
            </a:r>
            <a:endPar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endParaRPr>
          </a:p>
        </p:txBody>
      </p:sp>
      <p:sp>
        <p:nvSpPr>
          <p:cNvPr id="36" name="文本框 35"/>
          <p:cNvSpPr txBox="1"/>
          <p:nvPr/>
        </p:nvSpPr>
        <p:spPr>
          <a:xfrm>
            <a:off x="625381" y="3892473"/>
            <a:ext cx="11420888" cy="1302023"/>
          </a:xfrm>
          <a:prstGeom prst="rect">
            <a:avLst/>
          </a:prstGeom>
          <a:noFill/>
          <a:ln w="12700" cap="flat">
            <a:noFill/>
            <a:miter lim="400000"/>
          </a:ln>
          <a:effectLst/>
          <a:sp3d/>
        </p:spPr>
        <p:txBody>
          <a:bodyPr wrap="square">
            <a:spAutoFit/>
          </a:bodyPr>
          <a:lstStyle/>
          <a:p>
            <a:pPr marL="0" marR="0" lvl="0" indent="0" defTabSz="412750" eaLnBrk="1" fontAlgn="auto" latinLnBrk="0" hangingPunct="0">
              <a:lnSpc>
                <a:spcPct val="15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a:t>
            </a:r>
            <a:r>
              <a:rPr kumimoji="0" lang="en-US" altLang="zh-CN"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In 2021, all company’s business departments will enter a stage of comprehensive NPS promotion and experience improvement, and </a:t>
            </a:r>
            <a:r>
              <a:rPr lang="en-US" altLang="zh-CN" b="1" kern="0" dirty="0">
                <a:solidFill>
                  <a:srgbClr val="000000"/>
                </a:solidFill>
                <a:latin typeface="OPPOSans R" panose="00020600040101010101" charset="-122"/>
                <a:ea typeface="OPPOSans R" panose="00020600040101010101" charset="-122"/>
                <a:sym typeface="Helvetica Neue"/>
              </a:rPr>
              <a:t>firstly </a:t>
            </a:r>
            <a:r>
              <a:rPr kumimoji="0" lang="en-US" altLang="zh-CN"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strive to reach the top 2 in the industry in China’s mobile NPS rankings</a:t>
            </a:r>
            <a:r>
              <a:rPr kumimoji="0" lang="zh-CN" altLang="en-US"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rPr>
              <a:t>”</a:t>
            </a:r>
            <a:endParaRPr kumimoji="0" lang="en-US" altLang="zh-CN" sz="1800" b="1" i="0" u="none" strike="noStrike" kern="0" cap="none" spc="0" normalizeH="0" baseline="0" noProof="0" dirty="0">
              <a:ln>
                <a:noFill/>
              </a:ln>
              <a:solidFill>
                <a:srgbClr val="000000"/>
              </a:solidFill>
              <a:effectLst/>
              <a:uLnTx/>
              <a:uFillTx/>
              <a:latin typeface="OPPOSans R" panose="00020600040101010101" charset="-122"/>
              <a:ea typeface="OPPOSans R" panose="00020600040101010101" charset="-122"/>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rotWithShape="1">
          <a:blip r:embed="rId1"/>
          <a:srcRect b="11167"/>
          <a:stretch>
            <a:fillRect/>
          </a:stretch>
        </p:blipFill>
        <p:spPr>
          <a:xfrm>
            <a:off x="656450" y="3366367"/>
            <a:ext cx="3596952" cy="1803436"/>
          </a:xfrm>
          <a:prstGeom prst="rect">
            <a:avLst/>
          </a:prstGeom>
        </p:spPr>
      </p:pic>
      <p:grpSp>
        <p:nvGrpSpPr>
          <p:cNvPr id="36" name="#12095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811860" y="1020593"/>
            <a:ext cx="10962919" cy="5317148"/>
            <a:chOff x="673100" y="1443891"/>
            <a:chExt cx="10962919" cy="5317148"/>
          </a:xfrm>
        </p:grpSpPr>
        <p:cxnSp>
          <p:nvCxnSpPr>
            <p:cNvPr id="37" name="直接连接符 36"/>
            <p:cNvCxnSpPr/>
            <p:nvPr/>
          </p:nvCxnSpPr>
          <p:spPr>
            <a:xfrm>
              <a:off x="673100" y="1661179"/>
              <a:ext cx="3265921" cy="0"/>
            </a:xfrm>
            <a:prstGeom prst="line">
              <a:avLst/>
            </a:prstGeom>
            <a:noFill/>
            <a:ln w="76200" cap="rnd" cmpd="sng" algn="ctr">
              <a:solidFill>
                <a:srgbClr val="FFFFFF">
                  <a:lumMod val="85000"/>
                </a:srgbClr>
              </a:solidFill>
              <a:prstDash val="solid"/>
              <a:round/>
              <a:tailEnd type="arrow" w="sm" len="sm"/>
            </a:ln>
            <a:effectLst/>
          </p:spPr>
        </p:cxnSp>
        <p:grpSp>
          <p:nvGrpSpPr>
            <p:cNvPr id="38" name="iṡ1îďe"/>
            <p:cNvGrpSpPr/>
            <p:nvPr/>
          </p:nvGrpSpPr>
          <p:grpSpPr>
            <a:xfrm>
              <a:off x="2113672" y="1443891"/>
              <a:ext cx="453418" cy="453417"/>
              <a:chOff x="3053759" y="2636364"/>
              <a:chExt cx="531791" cy="531791"/>
            </a:xfrm>
          </p:grpSpPr>
          <p:sp>
            <p:nvSpPr>
              <p:cNvPr id="86" name="íṣľîḓê"/>
              <p:cNvSpPr/>
              <p:nvPr/>
            </p:nvSpPr>
            <p:spPr>
              <a:xfrm>
                <a:off x="3053759" y="2636364"/>
                <a:ext cx="531791" cy="531791"/>
              </a:xfrm>
              <a:prstGeom prst="ellipse">
                <a:avLst/>
              </a:prstGeom>
              <a:solidFill>
                <a:srgbClr val="046937"/>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sym typeface="Helvetica Neue"/>
                </a:endParaRPr>
              </a:p>
            </p:txBody>
          </p:sp>
          <p:sp>
            <p:nvSpPr>
              <p:cNvPr id="87" name="î$1iḍe"/>
              <p:cNvSpPr/>
              <p:nvPr/>
            </p:nvSpPr>
            <p:spPr bwMode="auto">
              <a:xfrm>
                <a:off x="3172435" y="2738347"/>
                <a:ext cx="294438" cy="283596"/>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sym typeface="Helvetica Neue"/>
                </a:endParaRPr>
              </a:p>
            </p:txBody>
          </p:sp>
        </p:grpSp>
        <p:grpSp>
          <p:nvGrpSpPr>
            <p:cNvPr id="39" name="íşliḋé"/>
            <p:cNvGrpSpPr/>
            <p:nvPr/>
          </p:nvGrpSpPr>
          <p:grpSpPr>
            <a:xfrm>
              <a:off x="3939019" y="1708312"/>
              <a:ext cx="3789938" cy="544288"/>
              <a:chOff x="2260361" y="1708312"/>
              <a:chExt cx="1853742" cy="544288"/>
            </a:xfrm>
          </p:grpSpPr>
          <p:cxnSp>
            <p:nvCxnSpPr>
              <p:cNvPr id="84" name="直接连接符 83"/>
              <p:cNvCxnSpPr/>
              <p:nvPr/>
            </p:nvCxnSpPr>
            <p:spPr>
              <a:xfrm>
                <a:off x="2260361" y="1708312"/>
                <a:ext cx="234917" cy="516816"/>
              </a:xfrm>
              <a:prstGeom prst="line">
                <a:avLst/>
              </a:prstGeom>
              <a:noFill/>
              <a:ln w="76200" cap="rnd" cmpd="sng" algn="ctr">
                <a:solidFill>
                  <a:srgbClr val="FFFFFF">
                    <a:lumMod val="85000"/>
                  </a:srgbClr>
                </a:solidFill>
                <a:prstDash val="solid"/>
                <a:round/>
              </a:ln>
              <a:effectLst/>
            </p:spPr>
          </p:cxnSp>
          <p:cxnSp>
            <p:nvCxnSpPr>
              <p:cNvPr id="85" name="直接连接符 84"/>
              <p:cNvCxnSpPr/>
              <p:nvPr/>
            </p:nvCxnSpPr>
            <p:spPr>
              <a:xfrm>
                <a:off x="2516671" y="2252600"/>
                <a:ext cx="1597432" cy="0"/>
              </a:xfrm>
              <a:prstGeom prst="line">
                <a:avLst/>
              </a:prstGeom>
              <a:noFill/>
              <a:ln w="76200" cap="rnd" cmpd="sng" algn="ctr">
                <a:solidFill>
                  <a:srgbClr val="FFFFFF">
                    <a:lumMod val="85000"/>
                  </a:srgbClr>
                </a:solidFill>
                <a:prstDash val="solid"/>
                <a:round/>
                <a:tailEnd type="arrow" w="sm" len="sm"/>
              </a:ln>
              <a:effectLst/>
            </p:spPr>
          </p:cxnSp>
        </p:grpSp>
        <p:grpSp>
          <p:nvGrpSpPr>
            <p:cNvPr id="47" name="ïṣľïḋè"/>
            <p:cNvGrpSpPr/>
            <p:nvPr/>
          </p:nvGrpSpPr>
          <p:grpSpPr>
            <a:xfrm>
              <a:off x="5869292" y="1984377"/>
              <a:ext cx="453418" cy="453417"/>
              <a:chOff x="3053760" y="2620852"/>
              <a:chExt cx="531791" cy="531791"/>
            </a:xfrm>
          </p:grpSpPr>
          <p:sp>
            <p:nvSpPr>
              <p:cNvPr id="82" name="ïşḷîdé"/>
              <p:cNvSpPr/>
              <p:nvPr/>
            </p:nvSpPr>
            <p:spPr>
              <a:xfrm>
                <a:off x="3053760" y="2620852"/>
                <a:ext cx="531791" cy="531791"/>
              </a:xfrm>
              <a:prstGeom prst="ellipse">
                <a:avLst/>
              </a:prstGeom>
              <a:solidFill>
                <a:srgbClr val="C9C9C8"/>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sym typeface="Helvetica Neue"/>
                </a:endParaRPr>
              </a:p>
            </p:txBody>
          </p:sp>
          <p:sp>
            <p:nvSpPr>
              <p:cNvPr id="83" name="íšḻiḍè"/>
              <p:cNvSpPr/>
              <p:nvPr/>
            </p:nvSpPr>
            <p:spPr bwMode="auto">
              <a:xfrm>
                <a:off x="3172435" y="2738349"/>
                <a:ext cx="294438" cy="283598"/>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sym typeface="Helvetica Neue"/>
                </a:endParaRPr>
              </a:p>
            </p:txBody>
          </p:sp>
        </p:grpSp>
        <p:grpSp>
          <p:nvGrpSpPr>
            <p:cNvPr id="56" name="îŝļîḍé"/>
            <p:cNvGrpSpPr/>
            <p:nvPr/>
          </p:nvGrpSpPr>
          <p:grpSpPr>
            <a:xfrm>
              <a:off x="7728959" y="2262027"/>
              <a:ext cx="3789938" cy="516816"/>
              <a:chOff x="4114104" y="2262027"/>
              <a:chExt cx="1853742" cy="516816"/>
            </a:xfrm>
          </p:grpSpPr>
          <p:cxnSp>
            <p:nvCxnSpPr>
              <p:cNvPr id="80" name="直接连接符 79"/>
              <p:cNvCxnSpPr/>
              <p:nvPr/>
            </p:nvCxnSpPr>
            <p:spPr>
              <a:xfrm>
                <a:off x="4114104" y="2262027"/>
                <a:ext cx="234917" cy="516816"/>
              </a:xfrm>
              <a:prstGeom prst="line">
                <a:avLst/>
              </a:prstGeom>
              <a:noFill/>
              <a:ln w="76200" cap="rnd" cmpd="sng" algn="ctr">
                <a:solidFill>
                  <a:srgbClr val="FFFFFF">
                    <a:lumMod val="85000"/>
                  </a:srgbClr>
                </a:solidFill>
                <a:prstDash val="solid"/>
                <a:round/>
              </a:ln>
              <a:effectLst/>
            </p:spPr>
          </p:cxnSp>
          <p:cxnSp>
            <p:nvCxnSpPr>
              <p:cNvPr id="81" name="直接连接符 80"/>
              <p:cNvCxnSpPr/>
              <p:nvPr/>
            </p:nvCxnSpPr>
            <p:spPr>
              <a:xfrm>
                <a:off x="4370414" y="2768608"/>
                <a:ext cx="1597432" cy="0"/>
              </a:xfrm>
              <a:prstGeom prst="line">
                <a:avLst/>
              </a:prstGeom>
              <a:noFill/>
              <a:ln w="76200" cap="rnd" cmpd="sng" algn="ctr">
                <a:solidFill>
                  <a:srgbClr val="FFFFFF">
                    <a:lumMod val="85000"/>
                  </a:srgbClr>
                </a:solidFill>
                <a:prstDash val="solid"/>
                <a:round/>
                <a:tailEnd type="arrow" w="sm" len="sm"/>
              </a:ln>
              <a:effectLst/>
            </p:spPr>
          </p:cxnSp>
        </p:grpSp>
        <p:grpSp>
          <p:nvGrpSpPr>
            <p:cNvPr id="57" name="ïṥļiḋé"/>
            <p:cNvGrpSpPr/>
            <p:nvPr/>
          </p:nvGrpSpPr>
          <p:grpSpPr>
            <a:xfrm>
              <a:off x="9624910" y="2457056"/>
              <a:ext cx="453418" cy="453417"/>
              <a:chOff x="3053759" y="2525800"/>
              <a:chExt cx="531791" cy="531790"/>
            </a:xfrm>
          </p:grpSpPr>
          <p:sp>
            <p:nvSpPr>
              <p:cNvPr id="78" name="iŝlíḓè"/>
              <p:cNvSpPr/>
              <p:nvPr/>
            </p:nvSpPr>
            <p:spPr>
              <a:xfrm>
                <a:off x="3053759" y="2525800"/>
                <a:ext cx="531791" cy="531790"/>
              </a:xfrm>
              <a:prstGeom prst="ellipse">
                <a:avLst/>
              </a:prstGeom>
              <a:solidFill>
                <a:srgbClr val="2DC84D"/>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sym typeface="Helvetica Neue"/>
                </a:endParaRPr>
              </a:p>
            </p:txBody>
          </p:sp>
          <p:sp>
            <p:nvSpPr>
              <p:cNvPr id="79" name="íṣ1ïḑê"/>
              <p:cNvSpPr/>
              <p:nvPr/>
            </p:nvSpPr>
            <p:spPr bwMode="auto">
              <a:xfrm>
                <a:off x="3182666" y="2659733"/>
                <a:ext cx="294438" cy="283598"/>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sym typeface="Helvetica Neue"/>
                </a:endParaRPr>
              </a:p>
            </p:txBody>
          </p:sp>
        </p:grpSp>
        <p:grpSp>
          <p:nvGrpSpPr>
            <p:cNvPr id="68" name="işliḑé"/>
            <p:cNvGrpSpPr/>
            <p:nvPr/>
          </p:nvGrpSpPr>
          <p:grpSpPr>
            <a:xfrm>
              <a:off x="4350073" y="2526442"/>
              <a:ext cx="3560116" cy="4234597"/>
              <a:chOff x="2476580" y="2526442"/>
              <a:chExt cx="1746164" cy="4234597"/>
            </a:xfrm>
          </p:grpSpPr>
          <p:sp>
            <p:nvSpPr>
              <p:cNvPr id="76" name="isļïdè"/>
              <p:cNvSpPr txBox="1"/>
              <p:nvPr/>
            </p:nvSpPr>
            <p:spPr>
              <a:xfrm>
                <a:off x="2476580" y="5201076"/>
                <a:ext cx="1746164" cy="1559963"/>
              </a:xfrm>
              <a:prstGeom prst="rect">
                <a:avLst/>
              </a:prstGeom>
              <a:noFill/>
              <a:ln>
                <a:noFill/>
              </a:ln>
            </p:spPr>
            <p:txBody>
              <a:bodyPr wrap="square" lIns="45720" tIns="22860" rIns="45720" bIns="22860" anchor="t" anchorCtr="0">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50000"/>
                  </a:lnSpc>
                  <a:spcBef>
                    <a:spcPct val="0"/>
                  </a:spcBef>
                  <a:spcAft>
                    <a:spcPts val="0"/>
                  </a:spcAft>
                  <a:buClrTx/>
                  <a:buSzTx/>
                  <a:buFontTx/>
                  <a:buNone/>
                  <a:defRPr/>
                </a:pPr>
                <a:r>
                  <a:rPr kumimoji="0" lang="zh-CN" altLang="en-US" sz="1300" b="1" i="0" u="none" strike="noStrike" kern="1200" cap="none" spc="0" normalizeH="0" baseline="0" noProof="0" dirty="0">
                    <a:ln>
                      <a:noFill/>
                    </a:ln>
                    <a:solidFill>
                      <a:srgbClr val="000000"/>
                    </a:solidFill>
                    <a:effectLst/>
                    <a:uLnTx/>
                    <a:uFillTx/>
                    <a:sym typeface="Helvetica Neue"/>
                  </a:rPr>
                  <a:t>步骤</a:t>
                </a:r>
                <a:r>
                  <a:rPr kumimoji="0" lang="zh-CN" altLang="en-US" sz="1300" b="0" i="0" u="none" strike="noStrike" kern="1200" cap="none" spc="0" normalizeH="0" baseline="0" noProof="0" dirty="0">
                    <a:ln>
                      <a:noFill/>
                    </a:ln>
                    <a:solidFill>
                      <a:srgbClr val="000000"/>
                    </a:solidFill>
                    <a:effectLst/>
                    <a:uLnTx/>
                    <a:uFillTx/>
                    <a:sym typeface="Helvetica Neue"/>
                  </a:rPr>
                  <a:t>：采用用户旅程地图（</a:t>
                </a:r>
                <a:r>
                  <a:rPr kumimoji="0" lang="en-US" altLang="zh-CN" sz="1300" b="0" i="0" u="none" strike="noStrike" kern="1200" cap="none" spc="0" normalizeH="0" baseline="0" noProof="0" dirty="0">
                    <a:ln>
                      <a:noFill/>
                    </a:ln>
                    <a:solidFill>
                      <a:srgbClr val="000000"/>
                    </a:solidFill>
                    <a:effectLst/>
                    <a:uLnTx/>
                    <a:uFillTx/>
                    <a:sym typeface="Helvetica Neue"/>
                  </a:rPr>
                  <a:t>User Journey Map)</a:t>
                </a:r>
                <a:r>
                  <a:rPr kumimoji="0" lang="zh-CN" altLang="en-US" sz="1300" b="0" i="0" u="none" strike="noStrike" kern="1200" cap="none" spc="0" normalizeH="0" baseline="0" noProof="0" dirty="0">
                    <a:ln>
                      <a:noFill/>
                    </a:ln>
                    <a:solidFill>
                      <a:srgbClr val="000000"/>
                    </a:solidFill>
                    <a:effectLst/>
                    <a:uLnTx/>
                    <a:uFillTx/>
                    <a:sym typeface="Helvetica Neue"/>
                  </a:rPr>
                  <a:t>工具，</a:t>
                </a:r>
                <a:r>
                  <a:rPr kumimoji="0" lang="zh-CN" altLang="en-US" sz="1300" b="0" i="0" u="none" strike="noStrike" kern="1200" cap="none" spc="0" normalizeH="0" baseline="0" noProof="0" dirty="0">
                    <a:ln>
                      <a:noFill/>
                    </a:ln>
                    <a:solidFill>
                      <a:srgbClr val="000000"/>
                    </a:solidFill>
                    <a:effectLst/>
                    <a:uLnTx/>
                    <a:uFillTx/>
                    <a:sym typeface="+mn-lt"/>
                  </a:rPr>
                  <a:t>梳理出用户全生命周期的关键旅程阶段、用户行为和体验驱动因子</a:t>
                </a:r>
                <a:endParaRPr kumimoji="0" lang="en-US" altLang="zh-CN" sz="1300" b="0" i="0" u="none" strike="noStrike" kern="1200" cap="none" spc="0" normalizeH="0" baseline="0" noProof="0" dirty="0">
                  <a:ln>
                    <a:noFill/>
                  </a:ln>
                  <a:solidFill>
                    <a:srgbClr val="000000"/>
                  </a:solidFill>
                  <a:effectLst/>
                  <a:uLnTx/>
                  <a:uFillTx/>
                  <a:sym typeface="+mn-lt"/>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zh-CN" altLang="en-US" sz="1300" b="1" i="0" u="none" strike="noStrike" kern="1200" cap="none" spc="0" normalizeH="0" baseline="0" noProof="0" dirty="0">
                    <a:ln>
                      <a:noFill/>
                    </a:ln>
                    <a:solidFill>
                      <a:srgbClr val="000000"/>
                    </a:solidFill>
                    <a:effectLst/>
                    <a:uLnTx/>
                    <a:uFillTx/>
                    <a:sym typeface="+mn-lt"/>
                  </a:rPr>
                  <a:t>结果</a:t>
                </a:r>
                <a:r>
                  <a:rPr kumimoji="0" lang="zh-CN" altLang="en-US" sz="1300" b="0" i="0" u="none" strike="noStrike" kern="1200" cap="none" spc="0" normalizeH="0" baseline="0" noProof="0" dirty="0">
                    <a:ln>
                      <a:noFill/>
                    </a:ln>
                    <a:solidFill>
                      <a:srgbClr val="000000"/>
                    </a:solidFill>
                    <a:effectLst/>
                    <a:uLnTx/>
                    <a:uFillTx/>
                    <a:sym typeface="+mn-lt"/>
                  </a:rPr>
                  <a:t>：</a:t>
                </a:r>
                <a:r>
                  <a:rPr kumimoji="0" lang="en-US" altLang="zh-CN" sz="1300" b="0" i="0" u="none" strike="noStrike" kern="1200" cap="none" spc="0" normalizeH="0" baseline="0" noProof="0" dirty="0">
                    <a:ln>
                      <a:noFill/>
                    </a:ln>
                    <a:solidFill>
                      <a:srgbClr val="000000"/>
                    </a:solidFill>
                    <a:effectLst/>
                    <a:uLnTx/>
                    <a:uFillTx/>
                    <a:sym typeface="+mn-lt"/>
                  </a:rPr>
                  <a:t>16</a:t>
                </a:r>
                <a:r>
                  <a:rPr kumimoji="0" lang="zh-CN" altLang="en-US" sz="1300" b="0" i="0" u="none" strike="noStrike" kern="1200" cap="none" spc="0" normalizeH="0" baseline="0" noProof="0" dirty="0">
                    <a:ln>
                      <a:noFill/>
                    </a:ln>
                    <a:solidFill>
                      <a:srgbClr val="000000"/>
                    </a:solidFill>
                    <a:effectLst/>
                    <a:uLnTx/>
                    <a:uFillTx/>
                    <a:sym typeface="+mn-lt"/>
                  </a:rPr>
                  <a:t>个用户旅程阶段，</a:t>
                </a:r>
                <a:r>
                  <a:rPr kumimoji="0" lang="en-US" altLang="zh-CN" sz="1300" b="0" i="0" u="none" strike="noStrike" kern="1200" cap="none" spc="0" normalizeH="0" baseline="0" noProof="0" dirty="0">
                    <a:ln>
                      <a:noFill/>
                    </a:ln>
                    <a:solidFill>
                      <a:srgbClr val="000000"/>
                    </a:solidFill>
                    <a:effectLst/>
                    <a:uLnTx/>
                    <a:uFillTx/>
                    <a:sym typeface="+mn-lt"/>
                  </a:rPr>
                  <a:t>70</a:t>
                </a:r>
                <a:r>
                  <a:rPr kumimoji="0" lang="zh-CN" altLang="en-US" sz="1300" b="0" i="0" u="none" strike="noStrike" kern="1200" cap="none" spc="0" normalizeH="0" baseline="0" noProof="0" dirty="0">
                    <a:ln>
                      <a:noFill/>
                    </a:ln>
                    <a:solidFill>
                      <a:srgbClr val="000000"/>
                    </a:solidFill>
                    <a:effectLst/>
                    <a:uLnTx/>
                    <a:uFillTx/>
                    <a:sym typeface="+mn-lt"/>
                  </a:rPr>
                  <a:t>个用户行为场景，</a:t>
                </a:r>
                <a:r>
                  <a:rPr kumimoji="0" lang="en-US" altLang="zh-CN" sz="1300" b="0" i="0" u="none" strike="noStrike" kern="1200" cap="none" spc="0" normalizeH="0" baseline="0" noProof="0" dirty="0">
                    <a:ln>
                      <a:noFill/>
                    </a:ln>
                    <a:solidFill>
                      <a:srgbClr val="000000"/>
                    </a:solidFill>
                    <a:effectLst/>
                    <a:uLnTx/>
                    <a:uFillTx/>
                    <a:sym typeface="+mn-lt"/>
                  </a:rPr>
                  <a:t>290</a:t>
                </a:r>
                <a:r>
                  <a:rPr kumimoji="0" lang="zh-CN" altLang="en-US" sz="1300" b="0" i="0" u="none" strike="noStrike" kern="1200" cap="none" spc="0" normalizeH="0" baseline="0" noProof="0" dirty="0">
                    <a:ln>
                      <a:noFill/>
                    </a:ln>
                    <a:solidFill>
                      <a:srgbClr val="000000"/>
                    </a:solidFill>
                    <a:effectLst/>
                    <a:uLnTx/>
                    <a:uFillTx/>
                    <a:sym typeface="+mn-lt"/>
                  </a:rPr>
                  <a:t>个体验驱动因子，</a:t>
                </a:r>
                <a:r>
                  <a:rPr kumimoji="0" lang="en-US" altLang="zh-CN" sz="1300" b="0" i="0" u="none" strike="noStrike" kern="1200" cap="none" spc="0" normalizeH="0" baseline="0" noProof="0" dirty="0">
                    <a:ln>
                      <a:noFill/>
                    </a:ln>
                    <a:solidFill>
                      <a:srgbClr val="000000"/>
                    </a:solidFill>
                    <a:effectLst/>
                    <a:uLnTx/>
                    <a:uFillTx/>
                    <a:sym typeface="+mn-lt"/>
                  </a:rPr>
                  <a:t>5</a:t>
                </a:r>
                <a:r>
                  <a:rPr kumimoji="0" lang="zh-CN" altLang="en-US" sz="1300" b="0" i="0" u="none" strike="noStrike" kern="1200" cap="none" spc="0" normalizeH="0" baseline="0" noProof="0" dirty="0">
                    <a:ln>
                      <a:noFill/>
                    </a:ln>
                    <a:solidFill>
                      <a:srgbClr val="000000"/>
                    </a:solidFill>
                    <a:effectLst/>
                    <a:uLnTx/>
                    <a:uFillTx/>
                    <a:sym typeface="+mn-lt"/>
                  </a:rPr>
                  <a:t>大跨部门关键议题，</a:t>
                </a:r>
                <a:r>
                  <a:rPr kumimoji="0" lang="en-US" altLang="zh-CN" sz="1300" b="0" i="0" u="none" strike="noStrike" kern="1200" cap="none" spc="0" normalizeH="0" baseline="0" noProof="0" dirty="0">
                    <a:ln>
                      <a:noFill/>
                    </a:ln>
                    <a:solidFill>
                      <a:srgbClr val="000000"/>
                    </a:solidFill>
                    <a:effectLst/>
                    <a:uLnTx/>
                    <a:uFillTx/>
                    <a:sym typeface="+mn-lt"/>
                  </a:rPr>
                  <a:t>19</a:t>
                </a:r>
                <a:r>
                  <a:rPr kumimoji="0" lang="zh-CN" altLang="en-US" sz="1300" b="0" i="0" u="none" strike="noStrike" kern="1200" cap="none" spc="0" normalizeH="0" baseline="0" noProof="0" dirty="0">
                    <a:ln>
                      <a:noFill/>
                    </a:ln>
                    <a:solidFill>
                      <a:srgbClr val="000000"/>
                    </a:solidFill>
                    <a:effectLst/>
                    <a:uLnTx/>
                    <a:uFillTx/>
                    <a:sym typeface="+mn-lt"/>
                  </a:rPr>
                  <a:t>个部门内关键议题</a:t>
                </a:r>
                <a:endParaRPr kumimoji="0" lang="en-US" altLang="zh-CN" sz="1300" b="0" i="0" u="none" strike="noStrike" kern="1200" cap="none" spc="0" normalizeH="0" baseline="0" noProof="0" dirty="0">
                  <a:ln>
                    <a:noFill/>
                  </a:ln>
                  <a:solidFill>
                    <a:srgbClr val="000000"/>
                  </a:solidFill>
                  <a:effectLst/>
                  <a:uLnTx/>
                  <a:uFillTx/>
                  <a:sym typeface="+mn-lt"/>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300" b="0" i="0" u="none" strike="noStrike" kern="1200" cap="none" spc="0" normalizeH="0" baseline="0" noProof="0" dirty="0">
                    <a:ln>
                      <a:noFill/>
                    </a:ln>
                    <a:solidFill>
                      <a:srgbClr val="000000"/>
                    </a:solidFill>
                    <a:effectLst/>
                    <a:uLnTx/>
                    <a:uFillTx/>
                    <a:sym typeface="+mn-lt"/>
                  </a:rPr>
                  <a:t>Using the User Journey Map tool to sort out the key journey stages, user behaviors and experience driving factors of the user's full life cycle</a:t>
                </a:r>
                <a:endParaRPr kumimoji="0" lang="zh-CN" altLang="en-US" sz="1300" b="0" i="0" u="none" strike="noStrike" kern="1200" cap="none" spc="0" normalizeH="0" baseline="0" noProof="0" dirty="0">
                  <a:ln>
                    <a:noFill/>
                  </a:ln>
                  <a:solidFill>
                    <a:srgbClr val="000000"/>
                  </a:solidFill>
                  <a:effectLst/>
                  <a:uLnTx/>
                  <a:uFillTx/>
                  <a:sym typeface="+mn-lt"/>
                </a:endParaRPr>
              </a:p>
              <a:p>
                <a:pPr marL="0" marR="0" lvl="0" indent="0" algn="l" defTabSz="457200" rtl="0" eaLnBrk="1" fontAlgn="auto" latinLnBrk="0" hangingPunct="1">
                  <a:lnSpc>
                    <a:spcPct val="150000"/>
                  </a:lnSpc>
                  <a:spcBef>
                    <a:spcPct val="0"/>
                  </a:spcBef>
                  <a:spcAft>
                    <a:spcPts val="0"/>
                  </a:spcAft>
                  <a:buClrTx/>
                  <a:buSzTx/>
                  <a:buFontTx/>
                  <a:buNone/>
                  <a:defRPr/>
                </a:pPr>
                <a:endParaRPr kumimoji="0" lang="en-US" altLang="zh-CN" sz="1200" b="0" i="0" u="none" strike="noStrike" kern="1200" cap="none" spc="0" normalizeH="0" baseline="0" noProof="0" dirty="0">
                  <a:ln>
                    <a:noFill/>
                  </a:ln>
                  <a:solidFill>
                    <a:srgbClr val="000000"/>
                  </a:solidFill>
                  <a:effectLst/>
                  <a:uLnTx/>
                  <a:uFillTx/>
                  <a:sym typeface="Helvetica Neue"/>
                </a:endParaRPr>
              </a:p>
            </p:txBody>
          </p:sp>
          <p:sp>
            <p:nvSpPr>
              <p:cNvPr id="77" name="îslïḍe"/>
              <p:cNvSpPr/>
              <p:nvPr/>
            </p:nvSpPr>
            <p:spPr>
              <a:xfrm>
                <a:off x="2515154" y="2526442"/>
                <a:ext cx="1635534"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000000"/>
                    </a:solidFill>
                    <a:effectLst/>
                    <a:uLnTx/>
                    <a:uFillTx/>
                    <a:sym typeface="Helvetica Neue"/>
                  </a:rPr>
                  <a:t>2020.09</a:t>
                </a:r>
                <a:endParaRPr kumimoji="0" lang="en-US" altLang="zh-CN" sz="1400" b="1" i="0" u="none" strike="noStrike" kern="1200" cap="none" spc="0" normalizeH="0" baseline="0" noProof="0" dirty="0">
                  <a:ln>
                    <a:noFill/>
                  </a:ln>
                  <a:solidFill>
                    <a:srgbClr val="000000"/>
                  </a:solidFill>
                  <a:effectLst/>
                  <a:uLnTx/>
                  <a:uFillTx/>
                  <a:sym typeface="Helvetica Neue"/>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1" i="0" u="none" strike="noStrike" kern="1200" cap="none" spc="0" normalizeH="0" baseline="0" noProof="0" dirty="0">
                    <a:ln>
                      <a:noFill/>
                    </a:ln>
                    <a:solidFill>
                      <a:srgbClr val="000000"/>
                    </a:solidFill>
                    <a:effectLst/>
                    <a:uLnTx/>
                    <a:uFillTx/>
                    <a:sym typeface="Helvetica Neue"/>
                  </a:rPr>
                  <a:t>Sorting out the key journey stages</a:t>
                </a:r>
                <a:endParaRPr kumimoji="0" lang="zh-CN" altLang="en-US" sz="1100" b="1" i="0" u="none" strike="noStrike" kern="1200" cap="none" spc="0" normalizeH="0" baseline="0" noProof="0" dirty="0">
                  <a:ln>
                    <a:noFill/>
                  </a:ln>
                  <a:solidFill>
                    <a:srgbClr val="000000"/>
                  </a:solidFill>
                  <a:effectLst/>
                  <a:uLnTx/>
                  <a:uFillTx/>
                  <a:sym typeface="Helvetica Neue"/>
                </a:endParaRPr>
              </a:p>
            </p:txBody>
          </p:sp>
        </p:grpSp>
        <p:grpSp>
          <p:nvGrpSpPr>
            <p:cNvPr id="69" name="ïṥ1ïďe"/>
            <p:cNvGrpSpPr/>
            <p:nvPr/>
          </p:nvGrpSpPr>
          <p:grpSpPr>
            <a:xfrm>
              <a:off x="8067219" y="2942335"/>
              <a:ext cx="3568800" cy="3705580"/>
              <a:chOff x="4299764" y="2942335"/>
              <a:chExt cx="1750423" cy="3705580"/>
            </a:xfrm>
          </p:grpSpPr>
          <p:sp>
            <p:nvSpPr>
              <p:cNvPr id="72" name="îṡļïḓê"/>
              <p:cNvSpPr txBox="1"/>
              <p:nvPr/>
            </p:nvSpPr>
            <p:spPr>
              <a:xfrm>
                <a:off x="4299764" y="5178565"/>
                <a:ext cx="1750423" cy="1469350"/>
              </a:xfrm>
              <a:prstGeom prst="rect">
                <a:avLst/>
              </a:prstGeom>
              <a:noFill/>
              <a:ln>
                <a:noFill/>
              </a:ln>
            </p:spPr>
            <p:txBody>
              <a:bodyPr wrap="square" lIns="45720" tIns="22860" rIns="45720" bIns="22860" anchor="t" anchorCtr="0">
                <a:normAutofit fontScale="7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50000"/>
                  </a:lnSpc>
                  <a:spcBef>
                    <a:spcPct val="0"/>
                  </a:spcBef>
                  <a:spcAft>
                    <a:spcPts val="0"/>
                  </a:spcAft>
                  <a:buClrTx/>
                  <a:buSzTx/>
                  <a:buFontTx/>
                  <a:buNone/>
                  <a:defRPr/>
                </a:pPr>
                <a:r>
                  <a:rPr kumimoji="0" lang="zh-CN" altLang="en-US" sz="1400" b="1" i="0" u="none" strike="noStrike" kern="1200" cap="none" spc="0" normalizeH="0" baseline="0" noProof="0" dirty="0">
                    <a:ln>
                      <a:noFill/>
                    </a:ln>
                    <a:solidFill>
                      <a:srgbClr val="000000"/>
                    </a:solidFill>
                    <a:effectLst/>
                    <a:uLnTx/>
                    <a:uFillTx/>
                    <a:sym typeface="Helvetica Neue"/>
                  </a:rPr>
                  <a:t>步骤</a:t>
                </a:r>
                <a:r>
                  <a:rPr kumimoji="0" lang="zh-CN" altLang="en-US" sz="1400" b="0" i="0" u="none" strike="noStrike" kern="1200" cap="none" spc="0" normalizeH="0" baseline="0" noProof="0" dirty="0">
                    <a:ln>
                      <a:noFill/>
                    </a:ln>
                    <a:solidFill>
                      <a:srgbClr val="000000"/>
                    </a:solidFill>
                    <a:effectLst/>
                    <a:uLnTx/>
                    <a:uFillTx/>
                    <a:sym typeface="Helvetica Neue"/>
                  </a:rPr>
                  <a:t>：根据前期梳理的关键旅程，确认用户行为以及体验驱动因子，并导入</a:t>
                </a:r>
                <a:r>
                  <a:rPr kumimoji="0" lang="en-US" altLang="zh-CN" sz="1400" b="0" i="0" u="none" strike="noStrike" kern="1200" cap="none" spc="0" normalizeH="0" baseline="0" noProof="0" dirty="0">
                    <a:ln>
                      <a:noFill/>
                    </a:ln>
                    <a:solidFill>
                      <a:srgbClr val="000000"/>
                    </a:solidFill>
                    <a:effectLst/>
                    <a:uLnTx/>
                    <a:uFillTx/>
                    <a:sym typeface="Helvetica Neue"/>
                  </a:rPr>
                  <a:t>NPS</a:t>
                </a:r>
                <a:r>
                  <a:rPr kumimoji="0" lang="zh-CN" altLang="en-US" sz="1400" b="0" i="0" u="none" strike="noStrike" kern="1200" cap="none" spc="0" normalizeH="0" baseline="0" noProof="0" dirty="0">
                    <a:ln>
                      <a:noFill/>
                    </a:ln>
                    <a:solidFill>
                      <a:srgbClr val="000000"/>
                    </a:solidFill>
                    <a:effectLst/>
                    <a:uLnTx/>
                    <a:uFillTx/>
                    <a:sym typeface="Helvetica Neue"/>
                  </a:rPr>
                  <a:t>监测体系，进行实时监测</a:t>
                </a:r>
                <a:endParaRPr kumimoji="0" lang="en-US" altLang="zh-CN" sz="14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zh-CN" altLang="en-US" sz="1400" b="1" i="0" u="none" strike="noStrike" kern="1200" cap="none" spc="0" normalizeH="0" baseline="0" noProof="0" dirty="0">
                    <a:ln>
                      <a:noFill/>
                    </a:ln>
                    <a:solidFill>
                      <a:srgbClr val="000000"/>
                    </a:solidFill>
                    <a:effectLst/>
                    <a:uLnTx/>
                    <a:uFillTx/>
                    <a:sym typeface="Helvetica Neue"/>
                  </a:rPr>
                  <a:t>结果</a:t>
                </a:r>
                <a:r>
                  <a:rPr kumimoji="0" lang="zh-CN" altLang="en-US" sz="1400" b="0" i="0" u="none" strike="noStrike" kern="1200" cap="none" spc="0" normalizeH="0" baseline="0" noProof="0" dirty="0">
                    <a:ln>
                      <a:noFill/>
                    </a:ln>
                    <a:solidFill>
                      <a:srgbClr val="000000"/>
                    </a:solidFill>
                    <a:effectLst/>
                    <a:uLnTx/>
                    <a:uFillTx/>
                    <a:sym typeface="Helvetica Neue"/>
                  </a:rPr>
                  <a:t>：</a:t>
                </a:r>
                <a:r>
                  <a:rPr kumimoji="0" lang="en-US" altLang="zh-CN" sz="1400" b="0" i="0" u="none" strike="noStrike" kern="1200" cap="none" spc="0" normalizeH="0" baseline="0" noProof="0" dirty="0">
                    <a:ln>
                      <a:noFill/>
                    </a:ln>
                    <a:solidFill>
                      <a:srgbClr val="000000"/>
                    </a:solidFill>
                    <a:effectLst/>
                    <a:uLnTx/>
                    <a:uFillTx/>
                    <a:sym typeface="Helvetica Neue"/>
                  </a:rPr>
                  <a:t>NPS</a:t>
                </a:r>
                <a:r>
                  <a:rPr kumimoji="0" lang="zh-CN" altLang="en-US" sz="1400" b="0" i="0" u="none" strike="noStrike" kern="1200" cap="none" spc="0" normalizeH="0" baseline="0" noProof="0" dirty="0">
                    <a:ln>
                      <a:noFill/>
                    </a:ln>
                    <a:solidFill>
                      <a:srgbClr val="000000"/>
                    </a:solidFill>
                    <a:effectLst/>
                    <a:uLnTx/>
                    <a:uFillTx/>
                    <a:sym typeface="Helvetica Neue"/>
                  </a:rPr>
                  <a:t>数据看板，包括总体情况、不同系列、不同机型、用户画像、用户原声；服务</a:t>
                </a:r>
                <a:r>
                  <a:rPr kumimoji="0" lang="en-US" altLang="zh-CN" sz="1400" b="0" i="0" u="none" strike="noStrike" kern="1200" cap="none" spc="0" normalizeH="0" baseline="0" noProof="0" dirty="0">
                    <a:ln>
                      <a:noFill/>
                    </a:ln>
                    <a:solidFill>
                      <a:srgbClr val="000000"/>
                    </a:solidFill>
                    <a:effectLst/>
                    <a:uLnTx/>
                    <a:uFillTx/>
                    <a:sym typeface="Helvetica Neue"/>
                  </a:rPr>
                  <a:t>NPS</a:t>
                </a:r>
                <a:r>
                  <a:rPr kumimoji="0" lang="zh-CN" altLang="en-US" sz="1400" b="0" i="0" u="none" strike="noStrike" kern="1200" cap="none" spc="0" normalizeH="0" baseline="0" noProof="0" dirty="0">
                    <a:ln>
                      <a:noFill/>
                    </a:ln>
                    <a:solidFill>
                      <a:srgbClr val="000000"/>
                    </a:solidFill>
                    <a:effectLst/>
                    <a:uLnTx/>
                    <a:uFillTx/>
                    <a:sym typeface="Helvetica Neue"/>
                  </a:rPr>
                  <a:t>数据看板，包括</a:t>
                </a:r>
                <a:r>
                  <a:rPr kumimoji="0" lang="en-US" altLang="zh-CN" sz="1400" b="0" i="0" u="none" strike="noStrike" kern="1200" cap="none" spc="0" normalizeH="0" baseline="0" noProof="0" dirty="0">
                    <a:ln>
                      <a:noFill/>
                    </a:ln>
                    <a:solidFill>
                      <a:srgbClr val="000000"/>
                    </a:solidFill>
                    <a:effectLst/>
                    <a:uLnTx/>
                    <a:uFillTx/>
                    <a:sym typeface="Helvetica Neue"/>
                  </a:rPr>
                  <a:t>NPS</a:t>
                </a:r>
                <a:r>
                  <a:rPr kumimoji="0" lang="zh-CN" altLang="en-US" sz="1400" b="0" i="0" u="none" strike="noStrike" kern="1200" cap="none" spc="0" normalizeH="0" baseline="0" noProof="0" dirty="0">
                    <a:ln>
                      <a:noFill/>
                    </a:ln>
                    <a:solidFill>
                      <a:srgbClr val="000000"/>
                    </a:solidFill>
                    <a:effectLst/>
                    <a:uLnTx/>
                    <a:uFillTx/>
                    <a:sym typeface="Helvetica Neue"/>
                  </a:rPr>
                  <a:t>值、关键驱动因子</a:t>
                </a:r>
                <a:endParaRPr kumimoji="0" lang="en-US" altLang="zh-CN" sz="1400" b="0" i="0" u="none" strike="noStrike" kern="1200" cap="none" spc="0" normalizeH="0" baseline="0" noProof="0" dirty="0">
                  <a:ln>
                    <a:noFill/>
                  </a:ln>
                  <a:solidFill>
                    <a:srgbClr val="000000"/>
                  </a:solidFill>
                  <a:effectLst/>
                  <a:uLnTx/>
                  <a:uFillTx/>
                  <a:sym typeface="Helvetica Neue"/>
                </a:endParaRPr>
              </a:p>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1400" b="0" i="0" u="none" strike="noStrike" kern="1200" cap="none" spc="0" normalizeH="0" baseline="0" noProof="0" dirty="0">
                    <a:ln>
                      <a:noFill/>
                    </a:ln>
                    <a:solidFill>
                      <a:srgbClr val="000000"/>
                    </a:solidFill>
                    <a:effectLst/>
                    <a:uLnTx/>
                    <a:uFillTx/>
                    <a:sym typeface="Helvetica Neue"/>
                  </a:rPr>
                  <a:t>Importing experience driving factors into the NPS monitoring system for real-time monitoring</a:t>
                </a:r>
                <a:endParaRPr kumimoji="0" lang="zh-CN" altLang="en-US" sz="1400" b="0" i="0" u="none" strike="noStrike" kern="1200" cap="none" spc="0" normalizeH="0" baseline="0" noProof="0" dirty="0">
                  <a:ln>
                    <a:noFill/>
                  </a:ln>
                  <a:solidFill>
                    <a:srgbClr val="000000"/>
                  </a:solidFill>
                  <a:effectLst/>
                  <a:uLnTx/>
                  <a:uFillTx/>
                  <a:sym typeface="Helvetica Neue"/>
                </a:endParaRPr>
              </a:p>
            </p:txBody>
          </p:sp>
          <p:sp>
            <p:nvSpPr>
              <p:cNvPr id="73" name="išľïďê"/>
              <p:cNvSpPr/>
              <p:nvPr/>
            </p:nvSpPr>
            <p:spPr>
              <a:xfrm>
                <a:off x="4354896" y="2942335"/>
                <a:ext cx="1635534"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000000"/>
                    </a:solidFill>
                    <a:effectLst/>
                    <a:uLnTx/>
                    <a:uFillTx/>
                    <a:sym typeface="Helvetica Neue"/>
                  </a:rPr>
                  <a:t>2020.11</a:t>
                </a:r>
                <a:endParaRPr kumimoji="0" lang="en-US" altLang="zh-CN" sz="1400" b="1" i="0" u="none" strike="noStrike" kern="1200" cap="none" spc="0" normalizeH="0" baseline="0" noProof="0" dirty="0">
                  <a:ln>
                    <a:noFill/>
                  </a:ln>
                  <a:solidFill>
                    <a:srgbClr val="000000"/>
                  </a:solidFill>
                  <a:effectLst/>
                  <a:uLnTx/>
                  <a:uFillTx/>
                  <a:sym typeface="Helvetica Neue"/>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1" i="0" u="none" strike="noStrike" kern="1200" cap="none" spc="0" normalizeH="0" baseline="0" noProof="0" dirty="0">
                    <a:ln>
                      <a:noFill/>
                    </a:ln>
                    <a:solidFill>
                      <a:srgbClr val="000000"/>
                    </a:solidFill>
                    <a:effectLst/>
                    <a:uLnTx/>
                    <a:uFillTx/>
                    <a:sym typeface="Helvetica Neue"/>
                  </a:rPr>
                  <a:t>Establishing NPS monitoring system</a:t>
                </a:r>
                <a:endParaRPr kumimoji="0" lang="zh-CN" altLang="en-US" sz="1100" b="1" i="0" u="none" strike="noStrike" kern="1200" cap="none" spc="0" normalizeH="0" baseline="0" noProof="0" dirty="0">
                  <a:ln>
                    <a:noFill/>
                  </a:ln>
                  <a:solidFill>
                    <a:srgbClr val="000000"/>
                  </a:solidFill>
                  <a:effectLst/>
                  <a:uLnTx/>
                  <a:uFillTx/>
                  <a:sym typeface="Helvetica Neue"/>
                </a:endParaRPr>
              </a:p>
            </p:txBody>
          </p:sp>
        </p:grpSp>
        <p:cxnSp>
          <p:nvCxnSpPr>
            <p:cNvPr id="70" name="直接连接符 69"/>
            <p:cNvCxnSpPr/>
            <p:nvPr/>
          </p:nvCxnSpPr>
          <p:spPr>
            <a:xfrm>
              <a:off x="4204640" y="2019649"/>
              <a:ext cx="13553" cy="4711111"/>
            </a:xfrm>
            <a:prstGeom prst="line">
              <a:avLst/>
            </a:prstGeom>
            <a:noFill/>
            <a:ln w="3175" cap="rnd" cmpd="sng" algn="ctr">
              <a:solidFill>
                <a:srgbClr val="FFFFFF">
                  <a:lumMod val="85000"/>
                </a:srgbClr>
              </a:solidFill>
              <a:prstDash val="solid"/>
              <a:round/>
            </a:ln>
            <a:effectLst/>
          </p:spPr>
        </p:cxnSp>
        <p:cxnSp>
          <p:nvCxnSpPr>
            <p:cNvPr id="71" name="直接连接符 70"/>
            <p:cNvCxnSpPr/>
            <p:nvPr/>
          </p:nvCxnSpPr>
          <p:spPr>
            <a:xfrm>
              <a:off x="7969100" y="2520435"/>
              <a:ext cx="4710" cy="4210325"/>
            </a:xfrm>
            <a:prstGeom prst="line">
              <a:avLst/>
            </a:prstGeom>
            <a:noFill/>
            <a:ln w="3175" cap="rnd" cmpd="sng" algn="ctr">
              <a:solidFill>
                <a:srgbClr val="FFFFFF">
                  <a:lumMod val="85000"/>
                </a:srgbClr>
              </a:solidFill>
              <a:prstDash val="solid"/>
              <a:round/>
            </a:ln>
            <a:effectLst/>
          </p:spPr>
        </p:cxnSp>
      </p:grpSp>
      <p:sp>
        <p:nvSpPr>
          <p:cNvPr id="88" name="isļïdè"/>
          <p:cNvSpPr txBox="1"/>
          <p:nvPr/>
        </p:nvSpPr>
        <p:spPr>
          <a:xfrm>
            <a:off x="601337" y="5174180"/>
            <a:ext cx="3750677" cy="1374409"/>
          </a:xfrm>
          <a:prstGeom prst="rect">
            <a:avLst/>
          </a:prstGeom>
          <a:noFill/>
          <a:ln>
            <a:noFill/>
          </a:ln>
        </p:spPr>
        <p:txBody>
          <a:bodyPr wrap="square" lIns="45720" tIns="22860" rIns="45720" bIns="2286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just" defTabSz="457200" rtl="0" eaLnBrk="1" fontAlgn="auto" latinLnBrk="0" hangingPunct="1">
              <a:lnSpc>
                <a:spcPct val="15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rgbClr val="000000"/>
                </a:solidFill>
                <a:effectLst/>
                <a:uLnTx/>
                <a:uFillTx/>
                <a:sym typeface="Helvetica Neue"/>
              </a:rPr>
              <a:t>步骤</a:t>
            </a:r>
            <a:r>
              <a:rPr kumimoji="0" lang="zh-CN" altLang="en-US" sz="1000" b="0" i="0" u="none" strike="noStrike" kern="1200" cap="none" spc="0" normalizeH="0" baseline="0" noProof="0" dirty="0">
                <a:ln>
                  <a:noFill/>
                </a:ln>
                <a:solidFill>
                  <a:srgbClr val="000000"/>
                </a:solidFill>
                <a:effectLst/>
                <a:uLnTx/>
                <a:uFillTx/>
                <a:sym typeface="Helvetica Neue"/>
              </a:rPr>
              <a:t>：一、二、三线城市走访，用户访谈，一线维修人员座谈</a:t>
            </a:r>
            <a:endParaRPr kumimoji="0" lang="en-US" altLang="zh-CN" sz="1000" b="0" i="0" u="none" strike="noStrike" kern="1200" cap="none" spc="0" normalizeH="0" baseline="0" noProof="0" dirty="0">
              <a:ln>
                <a:noFill/>
              </a:ln>
              <a:solidFill>
                <a:srgbClr val="000000"/>
              </a:solidFill>
              <a:effectLst/>
              <a:uLnTx/>
              <a:uFillTx/>
              <a:sym typeface="Helvetica Neue"/>
            </a:endParaRPr>
          </a:p>
          <a:p>
            <a:pPr marL="0" marR="0" lvl="0" indent="0" algn="just" defTabSz="457200" rtl="0" eaLnBrk="1" fontAlgn="auto" latinLnBrk="0" hangingPunct="1">
              <a:lnSpc>
                <a:spcPct val="15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rgbClr val="000000"/>
                </a:solidFill>
                <a:effectLst/>
                <a:uLnTx/>
                <a:uFillTx/>
                <a:sym typeface="Helvetica Neue"/>
              </a:rPr>
              <a:t>结果</a:t>
            </a:r>
            <a:r>
              <a:rPr kumimoji="0" lang="zh-CN" altLang="en-US" sz="1000" b="0" i="0" u="none" strike="noStrike" kern="1200" cap="none" spc="0" normalizeH="0" baseline="0" noProof="0" dirty="0">
                <a:ln>
                  <a:noFill/>
                </a:ln>
                <a:solidFill>
                  <a:srgbClr val="000000"/>
                </a:solidFill>
                <a:effectLst/>
                <a:uLnTx/>
                <a:uFillTx/>
                <a:sym typeface="Helvetica Neue"/>
              </a:rPr>
              <a:t>：用户体验阶段、用户痛点、一线工作人员的实际现状</a:t>
            </a:r>
            <a:endParaRPr kumimoji="0" lang="en-US" altLang="zh-CN" sz="1000" b="0" i="0" u="none" strike="noStrike" kern="1200" cap="none" spc="0" normalizeH="0" baseline="0" noProof="0" dirty="0">
              <a:ln>
                <a:noFill/>
              </a:ln>
              <a:solidFill>
                <a:srgbClr val="000000"/>
              </a:solidFill>
              <a:effectLst/>
              <a:uLnTx/>
              <a:uFillTx/>
              <a:sym typeface="Helvetica Neue"/>
            </a:endParaRPr>
          </a:p>
          <a:p>
            <a:pPr marL="0" marR="0" lvl="0" indent="0" algn="just" defTabSz="457200" rtl="0" eaLnBrk="1" fontAlgn="auto" latinLnBrk="0" hangingPunct="1">
              <a:lnSpc>
                <a:spcPct val="150000"/>
              </a:lnSpc>
              <a:spcBef>
                <a:spcPts val="0"/>
              </a:spcBef>
              <a:spcAft>
                <a:spcPts val="0"/>
              </a:spcAft>
              <a:buClrTx/>
              <a:buSzTx/>
              <a:buFontTx/>
              <a:buNone/>
              <a:defRPr/>
            </a:pPr>
            <a:r>
              <a:rPr kumimoji="0" lang="en-US" altLang="zh-CN" sz="900" b="0" i="0" u="none" strike="noStrike" kern="1200" cap="none" spc="0" normalizeH="0" baseline="0" noProof="0" dirty="0">
                <a:ln>
                  <a:noFill/>
                </a:ln>
                <a:solidFill>
                  <a:srgbClr val="000000"/>
                </a:solidFill>
                <a:effectLst/>
                <a:uLnTx/>
                <a:uFillTx/>
                <a:sym typeface="Helvetica Neue"/>
              </a:rPr>
              <a:t>Collecting a large amount of first-hand data, including user experience stage, user pain points, and actual status of front-line staff</a:t>
            </a:r>
            <a:endParaRPr kumimoji="0" lang="en-US" altLang="zh-CN" sz="900" b="0" i="0" u="none" strike="noStrike" kern="1200" cap="none" spc="0" normalizeH="0" baseline="0" noProof="0" dirty="0">
              <a:ln>
                <a:noFill/>
              </a:ln>
              <a:solidFill>
                <a:srgbClr val="000000"/>
              </a:solidFill>
              <a:effectLst/>
              <a:uLnTx/>
              <a:uFillTx/>
              <a:sym typeface="Helvetica Neue"/>
            </a:endParaRPr>
          </a:p>
        </p:txBody>
      </p:sp>
      <p:sp>
        <p:nvSpPr>
          <p:cNvPr id="89" name="îslïḍe"/>
          <p:cNvSpPr/>
          <p:nvPr/>
        </p:nvSpPr>
        <p:spPr>
          <a:xfrm>
            <a:off x="799757" y="1460058"/>
            <a:ext cx="3334562"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000000"/>
                </a:solidFill>
                <a:effectLst/>
                <a:uLnTx/>
                <a:uFillTx/>
                <a:sym typeface="Helvetica Neue"/>
              </a:rPr>
              <a:t>2020.08</a:t>
            </a:r>
            <a:endParaRPr kumimoji="0" lang="en-US" altLang="zh-CN" sz="1300" b="1" i="0" u="none" strike="noStrike" kern="1200" cap="none" spc="0" normalizeH="0" baseline="0" noProof="0" dirty="0">
              <a:ln>
                <a:noFill/>
              </a:ln>
              <a:solidFill>
                <a:srgbClr val="000000"/>
              </a:solidFill>
              <a:effectLst/>
              <a:uLnTx/>
              <a:uFillTx/>
              <a:sym typeface="Helvetica Neue"/>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sym typeface="Helvetica Neue"/>
              </a:rPr>
              <a:t>Making customers Interview</a:t>
            </a:r>
            <a:endParaRPr kumimoji="0" lang="zh-CN" altLang="en-US" sz="1300" b="1" i="0" u="none" strike="noStrike" kern="1200" cap="none" spc="0" normalizeH="0" baseline="0" noProof="0" dirty="0">
              <a:ln>
                <a:noFill/>
              </a:ln>
              <a:solidFill>
                <a:srgbClr val="000000"/>
              </a:solidFill>
              <a:effectLst/>
              <a:uLnTx/>
              <a:uFillTx/>
              <a:sym typeface="Helvetica Neue"/>
            </a:endParaRPr>
          </a:p>
        </p:txBody>
      </p:sp>
      <p:pic>
        <p:nvPicPr>
          <p:cNvPr id="90" name="图片 89"/>
          <p:cNvPicPr>
            <a:picLocks noChangeAspect="1"/>
          </p:cNvPicPr>
          <p:nvPr/>
        </p:nvPicPr>
        <p:blipFill>
          <a:blip r:embed="rId3"/>
          <a:stretch>
            <a:fillRect/>
          </a:stretch>
        </p:blipFill>
        <p:spPr>
          <a:xfrm>
            <a:off x="4436286" y="2655519"/>
            <a:ext cx="3596952" cy="2030144"/>
          </a:xfrm>
          <a:prstGeom prst="rect">
            <a:avLst/>
          </a:prstGeom>
        </p:spPr>
      </p:pic>
      <p:pic>
        <p:nvPicPr>
          <p:cNvPr id="91" name="图片 90"/>
          <p:cNvPicPr>
            <a:picLocks noChangeAspect="1"/>
          </p:cNvPicPr>
          <p:nvPr/>
        </p:nvPicPr>
        <p:blipFill>
          <a:blip r:embed="rId4"/>
          <a:stretch>
            <a:fillRect/>
          </a:stretch>
        </p:blipFill>
        <p:spPr>
          <a:xfrm>
            <a:off x="8187192" y="2969840"/>
            <a:ext cx="3664098" cy="1731172"/>
          </a:xfrm>
          <a:prstGeom prst="rect">
            <a:avLst/>
          </a:prstGeom>
        </p:spPr>
      </p:pic>
      <p:pic>
        <p:nvPicPr>
          <p:cNvPr id="92" name="图片 91"/>
          <p:cNvPicPr>
            <a:picLocks noChangeAspect="1"/>
          </p:cNvPicPr>
          <p:nvPr/>
        </p:nvPicPr>
        <p:blipFill>
          <a:blip r:embed="rId5"/>
          <a:stretch>
            <a:fillRect/>
          </a:stretch>
        </p:blipFill>
        <p:spPr>
          <a:xfrm>
            <a:off x="671879" y="1846764"/>
            <a:ext cx="3603048" cy="1664352"/>
          </a:xfrm>
          <a:prstGeom prst="rect">
            <a:avLst/>
          </a:prstGeom>
        </p:spPr>
      </p:pic>
      <p:sp>
        <p:nvSpPr>
          <p:cNvPr id="40" name="标题 1"/>
          <p:cNvSpPr txBox="1"/>
          <p:nvPr/>
        </p:nvSpPr>
        <p:spPr>
          <a:xfrm>
            <a:off x="625383" y="261589"/>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1.2 Introduction of OPPO NPS Survey</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sld>
</file>

<file path=ppt/tags/tag1.xml><?xml version="1.0" encoding="utf-8"?>
<p:tagLst xmlns:p="http://schemas.openxmlformats.org/presentationml/2006/main">
  <p:tag name="MH" val="20160511111445"/>
  <p:tag name="MH_LIBRARY" val="GRAPHIC"/>
  <p:tag name="MH_ORDER" val="文本框 2"/>
</p:tagLst>
</file>

<file path=ppt/tags/tag10.xml><?xml version="1.0" encoding="utf-8"?>
<p:tagLst xmlns:p="http://schemas.openxmlformats.org/presentationml/2006/main">
  <p:tag name="MH" val="20160511111659"/>
  <p:tag name="MH_LIBRARY" val="GRAPHIC"/>
  <p:tag name="MH_ORDER" val="直接连接符 6"/>
</p:tagLst>
</file>

<file path=ppt/tags/tag11.xml><?xml version="1.0" encoding="utf-8"?>
<p:tagLst xmlns:p="http://schemas.openxmlformats.org/presentationml/2006/main">
  <p:tag name="MH" val="20160511111659"/>
  <p:tag name="MH_LIBRARY" val="GRAPHIC"/>
  <p:tag name="MH_ORDER" val="文本框 11"/>
</p:tagLst>
</file>

<file path=ppt/tags/tag12.xml><?xml version="1.0" encoding="utf-8"?>
<p:tagLst xmlns:p="http://schemas.openxmlformats.org/presentationml/2006/main">
  <p:tag name="MH" val="20160511111659"/>
  <p:tag name="MH_LIBRARY" val="GRAPHIC"/>
  <p:tag name="MH_ORDER" val="文本框 8"/>
</p:tagLst>
</file>

<file path=ppt/tags/tag13.xml><?xml version="1.0" encoding="utf-8"?>
<p:tagLst xmlns:p="http://schemas.openxmlformats.org/presentationml/2006/main">
  <p:tag name="ISLIDE.DIAGRAM" val="#185936"/>
</p:tagLst>
</file>

<file path=ppt/tags/tag14.xml><?xml version="1.0" encoding="utf-8"?>
<p:tagLst xmlns:p="http://schemas.openxmlformats.org/presentationml/2006/main">
  <p:tag name="MH" val="20160511111659"/>
  <p:tag name="MH_LIBRARY" val="GRAPHIC"/>
  <p:tag name="MH_ORDER" val="文本框 2"/>
</p:tagLst>
</file>

<file path=ppt/tags/tag15.xml><?xml version="1.0" encoding="utf-8"?>
<p:tagLst xmlns:p="http://schemas.openxmlformats.org/presentationml/2006/main">
  <p:tag name="MH" val="20160511111659"/>
  <p:tag name="MH_LIBRARY" val="GRAPHIC"/>
  <p:tag name="MH_ORDER" val="直接连接符 6"/>
</p:tagLst>
</file>

<file path=ppt/tags/tag16.xml><?xml version="1.0" encoding="utf-8"?>
<p:tagLst xmlns:p="http://schemas.openxmlformats.org/presentationml/2006/main">
  <p:tag name="MH" val="20160511111659"/>
  <p:tag name="MH_LIBRARY" val="GRAPHIC"/>
  <p:tag name="MH_ORDER" val="文本框 11"/>
</p:tagLst>
</file>

<file path=ppt/tags/tag17.xml><?xml version="1.0" encoding="utf-8"?>
<p:tagLst xmlns:p="http://schemas.openxmlformats.org/presentationml/2006/main">
  <p:tag name="MH" val="20160511111659"/>
  <p:tag name="MH_LIBRARY" val="GRAPHIC"/>
  <p:tag name="MH_ORDER" val="文本框 8"/>
</p:tagLst>
</file>

<file path=ppt/tags/tag2.xml><?xml version="1.0" encoding="utf-8"?>
<p:tagLst xmlns:p="http://schemas.openxmlformats.org/presentationml/2006/main">
  <p:tag name="MH" val="20160511111445"/>
  <p:tag name="MH_LIBRARY" val="GRAPHIC"/>
  <p:tag name="MH_ORDER" val="文本框 2"/>
</p:tagLst>
</file>

<file path=ppt/tags/tag3.xml><?xml version="1.0" encoding="utf-8"?>
<p:tagLst xmlns:p="http://schemas.openxmlformats.org/presentationml/2006/main">
  <p:tag name="MH" val="20160511111659"/>
  <p:tag name="MH_LIBRARY" val="GRAPHIC"/>
  <p:tag name="MH_ORDER" val="文本框 2"/>
</p:tagLst>
</file>

<file path=ppt/tags/tag4.xml><?xml version="1.0" encoding="utf-8"?>
<p:tagLst xmlns:p="http://schemas.openxmlformats.org/presentationml/2006/main">
  <p:tag name="MH" val="20160511111659"/>
  <p:tag name="MH_LIBRARY" val="GRAPHIC"/>
  <p:tag name="MH_ORDER" val="直接连接符 6"/>
</p:tagLst>
</file>

<file path=ppt/tags/tag5.xml><?xml version="1.0" encoding="utf-8"?>
<p:tagLst xmlns:p="http://schemas.openxmlformats.org/presentationml/2006/main">
  <p:tag name="MH" val="20160511111659"/>
  <p:tag name="MH_LIBRARY" val="GRAPHIC"/>
  <p:tag name="MH_ORDER" val="文本框 11"/>
</p:tagLst>
</file>

<file path=ppt/tags/tag6.xml><?xml version="1.0" encoding="utf-8"?>
<p:tagLst xmlns:p="http://schemas.openxmlformats.org/presentationml/2006/main">
  <p:tag name="MH" val="20160511111659"/>
  <p:tag name="MH_LIBRARY" val="GRAPHIC"/>
  <p:tag name="MH_ORDER" val="文本框 8"/>
</p:tagLst>
</file>

<file path=ppt/tags/tag7.xml><?xml version="1.0" encoding="utf-8"?>
<p:tagLst xmlns:p="http://schemas.openxmlformats.org/presentationml/2006/main">
  <p:tag name="ISLIDE.DIAGRAM" val="#120958"/>
</p:tagLst>
</file>

<file path=ppt/tags/tag8.xml><?xml version="1.0" encoding="utf-8"?>
<p:tagLst xmlns:p="http://schemas.openxmlformats.org/presentationml/2006/main">
  <p:tag name="ISLIDE.DIAGRAM" val="#120958"/>
</p:tagLst>
</file>

<file path=ppt/tags/tag9.xml><?xml version="1.0" encoding="utf-8"?>
<p:tagLst xmlns:p="http://schemas.openxmlformats.org/presentationml/2006/main">
  <p:tag name="MH" val="20160511111659"/>
  <p:tag name="MH_LIBRARY" val="GRAPHIC"/>
  <p:tag name="MH_ORDER" val="文本框 2"/>
</p:tagLst>
</file>

<file path=ppt/theme/theme1.xml><?xml version="1.0" encoding="utf-8"?>
<a:theme xmlns:a="http://schemas.openxmlformats.org/drawingml/2006/main" name="第一PPT，www.1ppt.com">
  <a:themeElements>
    <a:clrScheme name="自定义 355">
      <a:dk1>
        <a:srgbClr val="44546B"/>
      </a:dk1>
      <a:lt1>
        <a:srgbClr val="F2F2F2"/>
      </a:lt1>
      <a:dk2>
        <a:srgbClr val="44546A"/>
      </a:dk2>
      <a:lt2>
        <a:srgbClr val="E7E6E6"/>
      </a:lt2>
      <a:accent1>
        <a:srgbClr val="44546B"/>
      </a:accent1>
      <a:accent2>
        <a:srgbClr val="D14553"/>
      </a:accent2>
      <a:accent3>
        <a:srgbClr val="A5A5A5"/>
      </a:accent3>
      <a:accent4>
        <a:srgbClr val="FFC000"/>
      </a:accent4>
      <a:accent5>
        <a:srgbClr val="5B9BD5"/>
      </a:accent5>
      <a:accent6>
        <a:srgbClr val="70AD47"/>
      </a:accent6>
      <a:hlink>
        <a:srgbClr val="0563C1"/>
      </a:hlink>
      <a:folHlink>
        <a:srgbClr val="954F72"/>
      </a:folHlink>
    </a:clrScheme>
    <a:fontScheme name="自定义 5">
      <a:majorFont>
        <a:latin typeface="OPPOSans B"/>
        <a:ea typeface="OPPOSans M"/>
        <a:cs typeface="Helvetica Neue Medium"/>
      </a:majorFont>
      <a:minorFont>
        <a:latin typeface="OPPOSans M"/>
        <a:ea typeface="OPPOSans M"/>
        <a:cs typeface="Helvetica Neue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18925</Words>
  <Application>WPS 演示</Application>
  <PresentationFormat>宽屏</PresentationFormat>
  <Paragraphs>745</Paragraphs>
  <Slides>25</Slides>
  <Notes>24</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25</vt:i4>
      </vt:variant>
    </vt:vector>
  </HeadingPairs>
  <TitlesOfParts>
    <vt:vector size="45" baseType="lpstr">
      <vt:lpstr>Arial</vt:lpstr>
      <vt:lpstr>宋体</vt:lpstr>
      <vt:lpstr>Wingdings</vt:lpstr>
      <vt:lpstr>OPPOSans B</vt:lpstr>
      <vt:lpstr>OPPOSans M</vt:lpstr>
      <vt:lpstr>方正兰亭纤黑简体</vt:lpstr>
      <vt:lpstr>Broadway</vt:lpstr>
      <vt:lpstr>华文中宋</vt:lpstr>
      <vt:lpstr>Arial Black</vt:lpstr>
      <vt:lpstr>微软雅黑</vt:lpstr>
      <vt:lpstr>Times New Roman</vt:lpstr>
      <vt:lpstr>Calibri</vt:lpstr>
      <vt:lpstr>Arial</vt:lpstr>
      <vt:lpstr>等线</vt:lpstr>
      <vt:lpstr>Helvetica Neue</vt:lpstr>
      <vt:lpstr>OPPOSans R</vt:lpstr>
      <vt:lpstr>Helvetica Neue Medium</vt:lpstr>
      <vt:lpstr>Arial Unicode MS</vt:lpstr>
      <vt:lpstr>Segoe Print</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工作总结</dc:title>
  <dc:creator>第一PPT</dc:creator>
  <cp:keywords>www.1ppt.com</cp:keywords>
  <dc:description>www.1ppt.com</dc:description>
  <cp:lastModifiedBy>80299258</cp:lastModifiedBy>
  <cp:revision>681</cp:revision>
  <dcterms:created xsi:type="dcterms:W3CDTF">2019-03-13T05:38:00Z</dcterms:created>
  <dcterms:modified xsi:type="dcterms:W3CDTF">2021-06-09T07:06:43Z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